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48591C-F89B-4498-A31A-EF6E172D78D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FB429C-832E-49E2-851E-82939D27B1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579C3B-F2E6-427D-B4C9-71AEFEF139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F29392-2C14-4AD9-9A5A-102093B97C7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18C555-08AA-41AA-BD1D-8E737DB3C4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14EC7A-FB49-474D-B8B1-146C7FBEE3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5D2DB4-9965-4BB6-A769-B72CDB9406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0FF1B5-EE05-4B73-80FA-51C6B77502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7AFB6-3967-481B-BFBA-0B5E7B978F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DCEA0B-3ADA-4E9C-81DE-FF8A43A0B6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6A37A-CBA5-4756-B9D0-E91E2C38E08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2DE515B-429C-45EE-A4A0-1C68B57D734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38200" y="1752600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SVATBA</a:t>
            </a:r>
            <a:br>
              <a:rPr lang="cs-CZ" altLang="cs-CZ" sz="2000" smtClean="0"/>
            </a:br>
            <a:r>
              <a:rPr lang="cs-CZ" altLang="cs-CZ" sz="1600" smtClean="0"/>
              <a:t>Občanská výchova</a:t>
            </a:r>
            <a:br>
              <a:rPr lang="cs-CZ" altLang="cs-CZ" sz="1600" smtClean="0"/>
            </a:br>
            <a:r>
              <a:rPr lang="cs-CZ" altLang="cs-CZ" sz="1600" smtClean="0"/>
              <a:t>30. sada</a:t>
            </a:r>
            <a:br>
              <a:rPr lang="cs-CZ" altLang="cs-CZ" sz="1600" smtClean="0"/>
            </a:br>
            <a:r>
              <a:rPr lang="cs-CZ" altLang="cs-CZ" sz="1600" smtClean="0"/>
              <a:t>VY_32_INOVACE_591</a:t>
            </a:r>
            <a:endParaRPr lang="cs-CZ" altLang="cs-CZ" sz="2000" smtClean="0"/>
          </a:p>
        </p:txBody>
      </p:sp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alt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2663" y="517525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514475" y="3810000"/>
          <a:ext cx="6115050" cy="2359027"/>
        </p:xfrm>
        <a:graphic>
          <a:graphicData uri="http://schemas.openxmlformats.org/drawingml/2006/table">
            <a:tbl>
              <a:tblPr/>
              <a:tblGrid>
                <a:gridCol w="1438275"/>
                <a:gridCol w="4676775"/>
              </a:tblGrid>
              <a:tr h="3730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k přípravě svatebního obřadu.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se seznámí s postupem při přípravě svatebního obřadu a vyzkouší si svatbu nanečisto.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 koho je materiál určen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6.ročník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06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Věra Dvořáčková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06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vzniku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2013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06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Člověk a jeho svět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79" name="Obdélník 4"/>
          <p:cNvSpPr>
            <a:spLocks noChangeArrowheads="1"/>
          </p:cNvSpPr>
          <p:nvPr/>
        </p:nvSpPr>
        <p:spPr bwMode="auto">
          <a:xfrm>
            <a:off x="1905000" y="3352800"/>
            <a:ext cx="5029200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1000">
                <a:cs typeface="Times New Roman" pitchFamily="18" charset="0"/>
              </a:rPr>
              <a:t>Autorem materiálu a všech jeho částí, není-li uvedeno jinak, je Mgr. Věra Dvořáčková</a:t>
            </a:r>
            <a:endParaRPr lang="cs-CZ" altLang="cs-CZ" sz="1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80" name="Text Box 35"/>
          <p:cNvSpPr txBox="1">
            <a:spLocks noChangeArrowheads="1"/>
          </p:cNvSpPr>
          <p:nvPr/>
        </p:nvSpPr>
        <p:spPr bwMode="auto">
          <a:xfrm>
            <a:off x="2971800" y="1295400"/>
            <a:ext cx="31242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/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Co je to svatba?</a:t>
            </a:r>
          </a:p>
        </p:txBody>
      </p:sp>
      <p:sp>
        <p:nvSpPr>
          <p:cNvPr id="3075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Spojení dvou lidí – muže a ženy,kteří dál půjdou společně životem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Registrované partnerství – spojení dvou lidí stejného pohlaví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3076" name="Picture 9" descr="MP90044842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4495800"/>
            <a:ext cx="2738438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Co je nutné udělat?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Rozhodnout se, </a:t>
            </a:r>
            <a:r>
              <a:rPr lang="cs-CZ" altLang="cs-CZ" dirty="0" smtClean="0"/>
              <a:t>zdali </a:t>
            </a:r>
            <a:r>
              <a:rPr lang="cs-CZ" altLang="cs-CZ" dirty="0" smtClean="0"/>
              <a:t>bude svatba církevní nebo civilní.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Vyřídit si příslušné formality.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V případě církevního sňatku se dochází na katechismus – příprava na manželství.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Na úřadě je nutné si vyzvednout formulář – žádost o manželství, řádně a podle pravdy vyplnit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Dále pak zvolit termín a místo obřadu.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Začíná zařizování.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Vše se odvíjí od toho, kolik peněz jsou ochotni snoubenci investovat.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Nejprve se zajistí datum, místo, doprovodný program.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Potom se nechá vytisknout oznámení a pozvánky ke svatebnímu stolu.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dirty="0" smtClean="0"/>
              <a:t>Je potřeba zajistit šaty,prstýnky, květiny</a:t>
            </a:r>
            <a:r>
              <a:rPr lang="cs-CZ" altLang="cs-CZ" dirty="0" smtClean="0"/>
              <a:t>, cukroví, dorty</a:t>
            </a:r>
            <a:r>
              <a:rPr lang="cs-CZ" altLang="cs-CZ" dirty="0" smtClean="0"/>
              <a:t>, domluvit svatební menu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MP90017778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304800"/>
            <a:ext cx="2971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6" descr="MP90038612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895600"/>
            <a:ext cx="21272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9" descr="MP90040237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62200" y="3429000"/>
            <a:ext cx="4267200" cy="284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11" descr="MP900439253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38400" y="228600"/>
            <a:ext cx="32004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12" descr="MP90043113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05600" y="2514600"/>
            <a:ext cx="217805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Přichází den D.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Vrcholí přípravy – kadeřník, kosmetička atd.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Ženich se dostaví do domu rodičů nevěsty, protože nevěsta by měla z tohoto místa vyjíždět a přijíždí sem i ostatní hosté.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Nevěstu do té doby nemá nikdo vidět.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Oba poděkují rodičům za vše, co pro ně doposud udělali.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Společně se pak svatební hosté odeberou do místa obřadu.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První jede auto ženicha, poslední auto nevěsty.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Co se děje dál?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Na úřadě musí nevěsta, ženich a svědci odevzdat OP.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Svatebčané se seřadí do průvodu – první jde ženich s maminkou, pak svědci, potom matka nevěsty s otcem ženicha, dále pak ostatní svatebčané a poslední nevěsta s otcem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Svatebčané připraví nevěstě špalír, otec dovede nevěstu k ženichovi a usadí se k manželce.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K příchodu hraje hudba.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dirty="0" smtClean="0"/>
              <a:t>Až jsou všichni na svých </a:t>
            </a:r>
            <a:r>
              <a:rPr lang="cs-CZ" altLang="cs-CZ" sz="2800" dirty="0" smtClean="0"/>
              <a:t>místech, </a:t>
            </a:r>
            <a:r>
              <a:rPr lang="cs-CZ" altLang="cs-CZ" sz="2800" dirty="0" smtClean="0"/>
              <a:t>vstoupí oddávající spolu s matrikářkou.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Svatební slib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400" smtClean="0"/>
              <a:t>Oddávající přednese krátkou řeč ke snoubencům a zeptá se snoubenců, zda jsi jsou vědomi všech podstatných informací o sobě a zda vstupují do manželství dobrovolně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smtClean="0"/>
              <a:t>V kostele pronesou snoubenci vzájemný slib, součástí je mše.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smtClean="0"/>
              <a:t>Pak si vzájemně nasadí prstýnky a novomanželé a svědci podepíší v matrice pravdivost údajů a platnost sňatku.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smtClean="0"/>
              <a:t>Následuje gratulace – oddávající, matrikářka,svědci rodiče, ostatní svatebčané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400" smtClean="0"/>
              <a:t>Novomanželé vycházejí společně – špalír, žena jde vždy vpravo.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Sranda musí být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Často kamarádi připraví novomanželům překvapení, legraci, plnění úkolů</a:t>
            </a:r>
          </a:p>
          <a:p>
            <a:pPr eaLnBrk="1" hangingPunct="1"/>
            <a:r>
              <a:rPr lang="cs-CZ" altLang="cs-CZ" dirty="0" smtClean="0"/>
              <a:t>Následuje focení</a:t>
            </a:r>
          </a:p>
          <a:p>
            <a:pPr eaLnBrk="1" hangingPunct="1"/>
            <a:r>
              <a:rPr lang="cs-CZ" altLang="cs-CZ" dirty="0" smtClean="0"/>
              <a:t>Pak přesun na místo konání svatební hostiny</a:t>
            </a:r>
          </a:p>
          <a:p>
            <a:pPr eaLnBrk="1" hangingPunct="1"/>
            <a:r>
              <a:rPr lang="cs-CZ" altLang="cs-CZ" dirty="0" smtClean="0"/>
              <a:t>Zde jsou </a:t>
            </a:r>
            <a:r>
              <a:rPr lang="cs-CZ" altLang="cs-CZ" dirty="0" smtClean="0"/>
              <a:t>přivítáni, </a:t>
            </a:r>
            <a:r>
              <a:rPr lang="cs-CZ" altLang="cs-CZ" dirty="0" smtClean="0"/>
              <a:t>většinou rozbitým talířem</a:t>
            </a:r>
          </a:p>
          <a:p>
            <a:pPr eaLnBrk="1" hangingPunct="1"/>
            <a:r>
              <a:rPr lang="cs-CZ" altLang="cs-CZ" dirty="0" smtClean="0"/>
              <a:t>Následuje slavnostní oběd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Jak vypadá hostina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Začíná se přípitkem, proslov by měl pronést otec nevěsty</a:t>
            </a:r>
          </a:p>
          <a:p>
            <a:pPr eaLnBrk="1" hangingPunct="1"/>
            <a:r>
              <a:rPr lang="cs-CZ" altLang="cs-CZ" smtClean="0"/>
              <a:t>Následuje předkrm, polévka – společné krmení novomanželů, hlavní chod,dezert</a:t>
            </a:r>
          </a:p>
          <a:p>
            <a:pPr eaLnBrk="1" hangingPunct="1"/>
            <a:r>
              <a:rPr lang="cs-CZ" altLang="cs-CZ" smtClean="0"/>
              <a:t>Odpolední program může být vyplněn čtením svatebních gratulací</a:t>
            </a:r>
          </a:p>
        </p:txBody>
      </p:sp>
      <p:pic>
        <p:nvPicPr>
          <p:cNvPr id="11268" name="Picture 4" descr="MP9004096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4495800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Krájí se svatební dort, hází se kytice ….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Pozdní odpoledne a večer je vyplněn většinou hudbou, tancem – první tanec je pro novomanžele, pak se vystřídají rodiče a dále se už baví všichni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Na večer by mělo být připraveno další občerstvení – většinou teplá večeře a druhá studená večeře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/>
              <a:t>Zábava končí buďto odchodem novomanželů a nebo dokud se hosté baví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Rady pro hosty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sz="2800" dirty="0" smtClean="0"/>
              <a:t>Je nutné pozvání ke svatebnímu stolu,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altLang="cs-CZ" sz="2800" dirty="0" smtClean="0"/>
              <a:t>    u blízkých příbuzných preferujeme osobní    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altLang="cs-CZ" sz="2800" smtClean="0"/>
              <a:t>    pozvání</a:t>
            </a:r>
          </a:p>
          <a:p>
            <a:pPr eaLnBrk="1" hangingPunct="1">
              <a:defRPr/>
            </a:pPr>
            <a:r>
              <a:rPr lang="cs-CZ" altLang="cs-CZ" sz="2800" dirty="0" smtClean="0"/>
              <a:t>Zvolení vhodného oblečení</a:t>
            </a:r>
          </a:p>
          <a:p>
            <a:pPr eaLnBrk="1" hangingPunct="1">
              <a:defRPr/>
            </a:pPr>
            <a:r>
              <a:rPr lang="cs-CZ" altLang="cs-CZ" sz="2800" dirty="0" smtClean="0"/>
              <a:t>Hosté donesou svatební gratulaci a svatební dar – může být podle seznamu novomanželů</a:t>
            </a:r>
          </a:p>
          <a:p>
            <a:pPr eaLnBrk="1" hangingPunct="1">
              <a:defRPr/>
            </a:pPr>
            <a:r>
              <a:rPr lang="cs-CZ" altLang="cs-CZ" sz="2800" dirty="0" smtClean="0"/>
              <a:t>Důležité je si uvědomit, že je to DEN PRO NOVOMANŽELE a není potřeba být středem pozornosti či kazit zábavu.</a:t>
            </a:r>
          </a:p>
          <a:p>
            <a:pPr eaLnBrk="1" hangingPunct="1">
              <a:defRPr/>
            </a:pPr>
            <a:r>
              <a:rPr lang="cs-CZ" altLang="cs-CZ" sz="2800" dirty="0" smtClean="0"/>
              <a:t>Na obřad pozvánku nepotřebujeme.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MP90040012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304800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MP9003849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3429000"/>
            <a:ext cx="3011488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MP90040019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" y="3429000"/>
            <a:ext cx="2081213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9" descr="MP90040731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67000" y="457200"/>
            <a:ext cx="4114800" cy="274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0" descr="MP900309372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96063" y="152400"/>
            <a:ext cx="2547937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3" descr="MP900438752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0" y="3886200"/>
            <a:ext cx="3429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cs-CZ" altLang="cs-CZ" sz="1200" dirty="0" smtClean="0"/>
          </a:p>
          <a:p>
            <a:pPr marL="0" indent="0">
              <a:buFontTx/>
              <a:buNone/>
            </a:pPr>
            <a:endParaRPr lang="cs-CZ" altLang="cs-CZ" sz="1200" dirty="0" smtClean="0"/>
          </a:p>
          <a:p>
            <a:pPr marL="0" indent="0">
              <a:buFontTx/>
              <a:buNone/>
            </a:pPr>
            <a:r>
              <a:rPr lang="cs-CZ" altLang="cs-CZ" sz="1200" dirty="0" smtClean="0"/>
              <a:t>Použitá obrazová příloha ze souboru klipart</a:t>
            </a:r>
            <a:r>
              <a:rPr lang="cs-CZ" altLang="cs-CZ" sz="1200" dirty="0" smtClean="0"/>
              <a:t>: - </a:t>
            </a:r>
            <a:r>
              <a:rPr lang="cs-CZ" altLang="cs-CZ" sz="1200" dirty="0" smtClean="0">
                <a:hlinkClick r:id="rId2"/>
              </a:rPr>
              <a:t>www.office.</a:t>
            </a:r>
            <a:r>
              <a:rPr lang="cs-CZ" altLang="cs-CZ" sz="1200" dirty="0" err="1" smtClean="0">
                <a:hlinkClick r:id="rId2"/>
              </a:rPr>
              <a:t>microsoft.com</a:t>
            </a:r>
            <a:endParaRPr lang="cs-CZ" altLang="cs-CZ" sz="1200" smtClean="0"/>
          </a:p>
          <a:p>
            <a:pPr marL="0" indent="0">
              <a:buFontTx/>
              <a:buNone/>
            </a:pPr>
            <a:endParaRPr lang="cs-CZ" altLang="cs-CZ" sz="1200" dirty="0" smtClean="0"/>
          </a:p>
          <a:p>
            <a:pPr marL="0" indent="0">
              <a:buFontTx/>
              <a:buNone/>
            </a:pPr>
            <a:endParaRPr lang="cs-CZ" altLang="cs-CZ" sz="1200" dirty="0" smtClean="0"/>
          </a:p>
          <a:p>
            <a:pPr marL="0" indent="0">
              <a:buFontTx/>
              <a:buNone/>
            </a:pPr>
            <a:endParaRPr lang="cs-CZ" alt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632</Words>
  <Application>Microsoft Office PowerPoint</Application>
  <PresentationFormat>Předvádění na obrazovce (4:3)</PresentationFormat>
  <Paragraphs>77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Times New Roman</vt:lpstr>
      <vt:lpstr>Výchozí návrh</vt:lpstr>
      <vt:lpstr>SVATBA Občanská výchova 30. sada VY_32_INOVACE_591</vt:lpstr>
      <vt:lpstr>Co je to svatba?</vt:lpstr>
      <vt:lpstr>Co je nutné udělat?</vt:lpstr>
      <vt:lpstr>Začíná zařizování.</vt:lpstr>
      <vt:lpstr>Snímek 5</vt:lpstr>
      <vt:lpstr>Přichází den D.</vt:lpstr>
      <vt:lpstr>Co se děje dál?</vt:lpstr>
      <vt:lpstr>Svatební slib</vt:lpstr>
      <vt:lpstr>Sranda musí být</vt:lpstr>
      <vt:lpstr>Jak vypadá hostina</vt:lpstr>
      <vt:lpstr>Snímek 11</vt:lpstr>
      <vt:lpstr>Rady pro hosty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8</cp:revision>
  <cp:lastPrinted>1601-01-01T00:00:00Z</cp:lastPrinted>
  <dcterms:created xsi:type="dcterms:W3CDTF">1601-01-01T00:00:00Z</dcterms:created>
  <dcterms:modified xsi:type="dcterms:W3CDTF">2014-03-16T11:10:59Z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