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1" r:id="rId5"/>
    <p:sldId id="260" r:id="rId6"/>
    <p:sldId id="264" r:id="rId7"/>
    <p:sldId id="263" r:id="rId8"/>
    <p:sldId id="262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57" r:id="rId22"/>
    <p:sldId id="266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511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419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110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438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762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935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232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408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241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813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56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87F3E-6FA6-4DCB-ACC0-9959B831E5F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C8EEC-C08F-4154-A10C-E72BEDBE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885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hyperlink" Target="http://upload.wikimedia.org/wikipedia/commons/e/e8/Kaiser_franz.jpg" TargetMode="External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5/5d/Jan_Vil%C3%ADmek_-_Franti%C5%A1ek_Palack%C3%BD.jpg" TargetMode="Externa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hyperlink" Target="http://www.google.cz/url?sa=i&amp;source=images&amp;cd=&amp;cad=rja&amp;docid=7dnzuSkhEdYnlM&amp;tbnid=oTucb2wZKcF5jM:&amp;ved=0CAgQjRwwAA&amp;url=http://www.muzikus.cz/klasicka-hudba-jazz-clanky/Zaprasena-kritika~12~prosinec~2008/&amp;ei=Ii0OUtXGF4qMtQa8tYDoDQ&amp;psig=AFQjCNHnxko-XuqxO-qhCMIwFLzFCpGZ8g&amp;ust=1376747170429089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franti%C5%A1ek+%C5%BEen%C3%AD%C5%A1ek&amp;source=images&amp;cd=&amp;cad=rja&amp;docid=keIbrcMhK-pjhM&amp;tbnid=SD2Rbk59zOVayM:&amp;ved=0CAUQjRw&amp;url=http://cs.wikipedia.org/wiki/Franti%C5%A1ek_%C5%BDen%C3%AD%C5%A1ek&amp;ei=7DMOUpikCcTQtQbJpYC4Bw&amp;bvm=bv.50768961,d.Yms&amp;psig=AFQjCNGgZPpReFli2iREPbfZKdaCYfwolQ&amp;ust=1376748904821414" TargetMode="External"/><Relationship Id="rId13" Type="http://schemas.openxmlformats.org/officeDocument/2006/relationships/hyperlink" Target="http://upload.wikimedia.org/wikipedia/commons/9/9e/Jan_Vil%C3%ADmek_-_V%C3%A1clav_Bro%C5%BE%C3%ADk.jpg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10.jpeg"/><Relationship Id="rId12" Type="http://schemas.openxmlformats.org/officeDocument/2006/relationships/image" Target="../media/image13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11" Type="http://schemas.openxmlformats.org/officeDocument/2006/relationships/hyperlink" Target="http://upload.wikimedia.org/wikipedia/commons/a/af/Ales_Portrait.jpg" TargetMode="External"/><Relationship Id="rId5" Type="http://schemas.openxmlformats.org/officeDocument/2006/relationships/hyperlink" Target="http://www.google.cz/url?sa=i&amp;rct=j&amp;q=josef+z%C3%ADtek&amp;source=images&amp;cd=&amp;cad=rja&amp;docid=trMHNWibmQhBFM&amp;tbnid=rrT2nOQhrvUT_M:&amp;ved=0CAUQjRw&amp;url=http://www.cojeco.cz/index.php?detail=1&amp;id_desc=108738&amp;s_lang=2&amp;ei=wTEOUsO9A8batAaMuoC4Dw&amp;bvm=bv.50768961,d.Yms&amp;psig=AFQjCNFlWxKRl-r-tEAuP-dQ7sxVjkHhbQ&amp;ust=1376748345151477" TargetMode="External"/><Relationship Id="rId10" Type="http://schemas.openxmlformats.org/officeDocument/2006/relationships/image" Target="../media/image12.jpeg"/><Relationship Id="rId4" Type="http://schemas.microsoft.com/office/2007/relationships/hdphoto" Target="../media/hdphoto1.wdp"/><Relationship Id="rId9" Type="http://schemas.openxmlformats.org/officeDocument/2006/relationships/image" Target="../media/image11.jpeg"/><Relationship Id="rId1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e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4.jpeg"/><Relationship Id="rId7" Type="http://schemas.openxmlformats.org/officeDocument/2006/relationships/hyperlink" Target="http://www.google.cz/url?sa=i&amp;source=images&amp;cd=&amp;cad=rja&amp;docid=38ntiCYYqq2_9M&amp;tbnid=LJJHYvCu9_9toM:&amp;ved=0CAgQjRwwAA&amp;url=http://www.artmuseum.cz/umelec.php?art_id=317&amp;ei=EEUOUpHRG4aYtQbu_YGwAw&amp;psig=AFQjCNHQdzawRalytoEoxeS8SP4NzSk3tg&amp;ust=1376753296495629" TargetMode="External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hyperlink" Target="http://www.google.cz/url?sa=i&amp;source=images&amp;cd=&amp;cad=rja&amp;docid=BdsHhf5OAPj96M&amp;tbnid=6r_wE4UGGyKFiM:&amp;ved=0CAgQjRwwAA&amp;url=http://cs.wikipedia.org/wiki/Josef_Schulz&amp;ei=y0QOUpSyBMXWtAbdyYF4&amp;psig=AFQjCNEAZZv2HwQ_KLoT7ssDYjkJArutdw&amp;ust=1376753227119674" TargetMode="Externa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jpeg"/><Relationship Id="rId5" Type="http://schemas.openxmlformats.org/officeDocument/2006/relationships/hyperlink" Target="//upload.wikimedia.org/wikipedia/commons/c/c0/Hynais,_curtain,_1833_.jpg" TargetMode="Externa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openxmlformats.org/officeDocument/2006/relationships/hyperlink" Target="http://www.google.cz/url?sa=i&amp;rct=j&amp;q=n%C3%A1rodn%C3%AD+divadlo&amp;source=images&amp;cd=&amp;cad=rja&amp;docid=YgEhvTf3wOO1qM&amp;tbnid=PciuRrjRm9SxiM:&amp;ved=0CAUQjRw&amp;url=http://commons.wikimedia.org/wiki/File:Praha_2005-09-20_n%C3%A1rodn%C3%AD_divadlo.jpg&amp;ei=N0wOUv2PHIaZtAaJuIH4DA&amp;bvm=bv.50768961,d.Yms&amp;psig=AFQjCNFBi3ijmiAygv0HQWZsTpgfS65onw&amp;ust=1376755109855574" TargetMode="Externa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4.jpeg"/><Relationship Id="rId7" Type="http://schemas.openxmlformats.org/officeDocument/2006/relationships/hyperlink" Target="http://www.google.cz/url?sa=i&amp;rct=j&amp;q=interi%C3%A9r+n%C3%A1rodn%C3%ADho+divadla&amp;source=images&amp;cd=&amp;cad=rja&amp;docid=p-iwesCHZFSyQM&amp;tbnid=avW0zQwxODfrPM:&amp;ved=0CAUQjRw&amp;url=http://commons.wikimedia.org/wiki/File:N%C3%A1rodn%C3%AD_divadlo,_interi%C3%A9r_(2).jpg&amp;ei=MVIOUpn2EMKItQahj4HoBQ&amp;bvm=bv.50768961,d.Yms&amp;psig=AFQjCNGlKosRp0JUIGZKT5QMsNDdl7Hf1w&amp;ust=1376755895185843" TargetMode="External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hyperlink" Target="//upload.wikimedia.org/wikipedia/commons/b/b1/N%C3%A1rodn%C3%AD_divadlo,_interi%C3%A9r_(3).jpg" TargetMode="External"/><Relationship Id="rId10" Type="http://schemas.openxmlformats.org/officeDocument/2006/relationships/image" Target="../media/image24.jpeg"/><Relationship Id="rId4" Type="http://schemas.microsoft.com/office/2007/relationships/hdphoto" Target="../media/hdphoto1.wdp"/><Relationship Id="rId9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eg"/><Relationship Id="rId5" Type="http://schemas.openxmlformats.org/officeDocument/2006/relationships/hyperlink" Target="http://upload.wikimedia.org/wikipedia/commons/a/a8/Praha_Nova_Scena.jpg" TargetMode="Externa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jpeg"/><Relationship Id="rId5" Type="http://schemas.openxmlformats.org/officeDocument/2006/relationships/hyperlink" Target="http://upload.wikimedia.org/wikipedia/commons/0/01/Praha,_Nov%C3%A9_m%C4%9Bsto,_Laterna_magika_v_noci_II.JPG" TargetMode="External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eg"/><Relationship Id="rId5" Type="http://schemas.openxmlformats.org/officeDocument/2006/relationships/hyperlink" Target="http://upload.wikimedia.org/wikipedia/commons/6/64/Miroslav_Donutil.jpg" TargetMode="External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3.tmp"/><Relationship Id="rId3" Type="http://schemas.openxmlformats.org/officeDocument/2006/relationships/image" Target="../media/image4.jpeg"/><Relationship Id="rId7" Type="http://schemas.openxmlformats.org/officeDocument/2006/relationships/hyperlink" Target="http://upload.wikimedia.org/wikipedia/commons/6/63/Beno_Blachut_1.jpg" TargetMode="External"/><Relationship Id="rId12" Type="http://schemas.openxmlformats.org/officeDocument/2006/relationships/image" Target="../media/image32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tmp"/><Relationship Id="rId11" Type="http://schemas.openxmlformats.org/officeDocument/2006/relationships/hyperlink" Target="http://upload.wikimedia.org/wikipedia/en/2/2f/Eduard_Haken2.jpg" TargetMode="External"/><Relationship Id="rId5" Type="http://schemas.openxmlformats.org/officeDocument/2006/relationships/image" Target="../media/image28.jpeg"/><Relationship Id="rId15" Type="http://schemas.openxmlformats.org/officeDocument/2006/relationships/image" Target="../media/image35.png"/><Relationship Id="rId10" Type="http://schemas.openxmlformats.org/officeDocument/2006/relationships/image" Target="../media/image31.jpeg"/><Relationship Id="rId4" Type="http://schemas.microsoft.com/office/2007/relationships/hdphoto" Target="../media/hdphoto1.wdp"/><Relationship Id="rId9" Type="http://schemas.openxmlformats.org/officeDocument/2006/relationships/hyperlink" Target="http://upload.wikimedia.org/wikipedia/commons/e/e5/VHarapes.JPG" TargetMode="External"/><Relationship Id="rId14" Type="http://schemas.openxmlformats.org/officeDocument/2006/relationships/image" Target="../media/image34.tm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bozppo.vfn.cz/pozar.htm" TargetMode="External"/><Relationship Id="rId3" Type="http://schemas.openxmlformats.org/officeDocument/2006/relationships/image" Target="../media/image4.jpeg"/><Relationship Id="rId7" Type="http://schemas.openxmlformats.org/officeDocument/2006/relationships/hyperlink" Target="http://www.tremosna.cz/mesto-tremosna/kultura/spolecnost-malire-vaclava-brozika/" TargetMode="External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Prozatimn%C3%AD_divadlo" TargetMode="External"/><Relationship Id="rId5" Type="http://schemas.openxmlformats.org/officeDocument/2006/relationships/hyperlink" Target="http://www.silver-gold.cz/silver-gold-cz/eshop/1-1-Zlato-investicni-mince/65-2-Zlato-RAKOUSKE-DUKATY-1915" TargetMode="Externa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yden.cz/rubriky/kultura/divadlo/experti-doporucuji-zmenit-narodni-divadlo-na-akciovou-spolecnost_258720.html" TargetMode="External"/><Relationship Id="rId13" Type="http://schemas.openxmlformats.org/officeDocument/2006/relationships/hyperlink" Target="http://www.ostrava.cz/cs/o-meste/vyznamne-osobnosti/ostravsti-rodaci" TargetMode="External"/><Relationship Id="rId3" Type="http://schemas.openxmlformats.org/officeDocument/2006/relationships/image" Target="../media/image4.jpeg"/><Relationship Id="rId7" Type="http://schemas.openxmlformats.org/officeDocument/2006/relationships/hyperlink" Target="http://www.narodni-divadlo.cz/cs/narodni-divadlo/prohlidka" TargetMode="External"/><Relationship Id="rId12" Type="http://schemas.openxmlformats.org/officeDocument/2006/relationships/hyperlink" Target="http://www.novinky.cz/kultura/189309-na-trhu-jsou-archivni-nahravky-vaclava-talicha-s-ceskou-filharmonii-z-roku-1939.html" TargetMode="External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Hynais,_curtain,_1833_.jpg" TargetMode="External"/><Relationship Id="rId11" Type="http://schemas.openxmlformats.org/officeDocument/2006/relationships/hyperlink" Target="http://www.narodni-divadlo.cz/cs/narodni-divadlo/historie" TargetMode="External"/><Relationship Id="rId5" Type="http://schemas.openxmlformats.org/officeDocument/2006/relationships/hyperlink" Target="http://www.artmuseum.cz/umelec.php?art_id=317" TargetMode="External"/><Relationship Id="rId15" Type="http://schemas.openxmlformats.org/officeDocument/2006/relationships/hyperlink" Target="http://operaplus.cz/osobnosti-ceske-opery-eduard-haken/" TargetMode="External"/><Relationship Id="rId10" Type="http://schemas.openxmlformats.org/officeDocument/2006/relationships/hyperlink" Target="http://www.novinky.cz/bydleni/126952-narodni-divadlo-prijde-o-svou-zlatou-korunu.html" TargetMode="External"/><Relationship Id="rId4" Type="http://schemas.microsoft.com/office/2007/relationships/hdphoto" Target="../media/hdphoto1.wdp"/><Relationship Id="rId9" Type="http://schemas.openxmlformats.org/officeDocument/2006/relationships/hyperlink" Target="http://commons.wikimedia.org/wiki/File:N%C3%A1rodn%C3%AD_divadlo,_interi%C3%A9r_(2).jpg" TargetMode="External"/><Relationship Id="rId14" Type="http://schemas.openxmlformats.org/officeDocument/2006/relationships/hyperlink" Target="http://www.dama.cz/celebrity/vlastimil-harapes-chci-zit-uz-bez-pohrom-10046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n%C3%A1rodn%C3%AD+divadlo&amp;source=images&amp;cd=&amp;cad=rja&amp;docid=BaRt8iNVL6NloM&amp;tbnid=u528tEucDBNBpM:&amp;ved=0CAUQjRw&amp;url=http://www.narodni-divadlo.cz/cs/narodni-divadlo&amp;ei=rskNUuroOISutAaKjoDgCQ&amp;bvm=bv.50768961,d.Yms&amp;psig=AFQjCNFRWGeTRVY1FxgSXVQ_fYbp3M3Zxg&amp;ust=1376721579700570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107605738"/>
              </p:ext>
            </p:extLst>
          </p:nvPr>
        </p:nvGraphicFramePr>
        <p:xfrm>
          <a:off x="485453" y="2060848"/>
          <a:ext cx="8136582" cy="4681620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Národní divadlo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11754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Cílem prezentace je seznámit žáky s budovou Národního divadla v Praze – představit historii budov, jejich podobu, nejslavnější představení a herce. Žáci si tak vytvoří základní komplexní představu a rozšíří všeobecné znalosti.  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9. 6. 2013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0" y="332656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7257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6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11738" y="6165304"/>
            <a:ext cx="2952150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© Dušan Kráčmar 2013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3" name="Picture 2" descr="Národní divadlo v noc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724843"/>
            <a:ext cx="5038725" cy="378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913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VZNIK MYŠLENKY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628800"/>
            <a:ext cx="8496944" cy="5040560"/>
          </a:xfrm>
        </p:spPr>
        <p:txBody>
          <a:bodyPr>
            <a:normAutofit fontScale="85000" lnSpcReduction="1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v období </a:t>
            </a: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árodního obrození byla pro </a:t>
            </a:r>
            <a:r>
              <a:rPr lang="cs-CZ" b="1" dirty="0" smtClean="0">
                <a:solidFill>
                  <a:srgbClr val="002060"/>
                </a:solidFill>
              </a:rPr>
              <a:t>zachování a rozvoj identity českého národa </a:t>
            </a:r>
            <a:r>
              <a:rPr lang="cs-CZ" dirty="0" smtClean="0">
                <a:solidFill>
                  <a:srgbClr val="002060"/>
                </a:solidFill>
              </a:rPr>
              <a:t>velmi důležitá snaha </a:t>
            </a:r>
            <a:r>
              <a:rPr lang="cs-CZ" b="1" dirty="0" smtClean="0">
                <a:solidFill>
                  <a:srgbClr val="002060"/>
                </a:solidFill>
              </a:rPr>
              <a:t>uchování existence českého jazyka v psané i mluvené podobě  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k</a:t>
            </a:r>
            <a:r>
              <a:rPr lang="cs-CZ" dirty="0" smtClean="0">
                <a:solidFill>
                  <a:srgbClr val="002060"/>
                </a:solidFill>
              </a:rPr>
              <a:t>rom poezie a prózy bylo pro úspěch této snahy klíčové především </a:t>
            </a:r>
            <a:r>
              <a:rPr lang="cs-CZ" b="1" dirty="0" smtClean="0">
                <a:solidFill>
                  <a:srgbClr val="002060"/>
                </a:solidFill>
              </a:rPr>
              <a:t>divadlo</a:t>
            </a:r>
            <a:r>
              <a:rPr lang="cs-CZ" dirty="0" smtClean="0">
                <a:solidFill>
                  <a:srgbClr val="002060"/>
                </a:solidFill>
              </a:rPr>
              <a:t> – mělo značnou popularitu, dokázalo oslovit i lidové vrstvy (často negramotné), existovalo mnoho ochotnických spolků atd.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české hry se sice hrály i na některých pražských scénách (Nosticovo divadlo, Bouda), chybělo však divadlo, které by cele reprezentovalo zájmy českého národa =</a:t>
            </a:r>
            <a:r>
              <a:rPr lang="cs-CZ" dirty="0" smtClean="0">
                <a:solidFill>
                  <a:srgbClr val="002060"/>
                </a:solidFill>
                <a:latin typeface="Times New Roman"/>
                <a:cs typeface="Times New Roman"/>
              </a:rPr>
              <a:t>˃ </a:t>
            </a:r>
            <a:r>
              <a:rPr lang="cs-CZ" b="1" dirty="0" smtClean="0">
                <a:solidFill>
                  <a:srgbClr val="002060"/>
                </a:solidFill>
                <a:latin typeface="Times New Roman"/>
                <a:cs typeface="Times New Roman"/>
              </a:rPr>
              <a:t>myšlenka na vznik Národního divadla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50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496944" cy="2448272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rvní myšlenky na vznik Národního divadla v Českých zemích se začaly objevovat už v době národního obrození, ve 40. letech 19. století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od předsednictvím Františka Palackého byl ustanoven </a:t>
            </a:r>
            <a:r>
              <a:rPr lang="cs-CZ" b="1" dirty="0" smtClean="0">
                <a:solidFill>
                  <a:srgbClr val="002060"/>
                </a:solidFill>
              </a:rPr>
              <a:t>Sbor pro zřízení českého národního divadla v Praze, </a:t>
            </a:r>
            <a:r>
              <a:rPr lang="cs-CZ" dirty="0" smtClean="0">
                <a:solidFill>
                  <a:srgbClr val="002060"/>
                </a:solidFill>
              </a:rPr>
              <a:t>započaly </a:t>
            </a:r>
            <a:r>
              <a:rPr lang="cs-CZ" b="1" dirty="0" smtClean="0">
                <a:solidFill>
                  <a:srgbClr val="002060"/>
                </a:solidFill>
              </a:rPr>
              <a:t>veřejné sbírky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k</a:t>
            </a:r>
            <a:r>
              <a:rPr lang="cs-CZ" dirty="0" smtClean="0">
                <a:solidFill>
                  <a:srgbClr val="002060"/>
                </a:solidFill>
              </a:rPr>
              <a:t>rom tradovaných drobných příspěvků chudých vrstev české společnosti byli štědrými mecenáši pro výstavbu i císařský dvůr Františka Josefa I., šlechta a podnikatelé   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987824" y="5932846"/>
            <a:ext cx="1944216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František Palacký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4932040" y="5932846"/>
            <a:ext cx="1944216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František </a:t>
            </a:r>
            <a:r>
              <a:rPr lang="cs-CZ" sz="1800" dirty="0">
                <a:solidFill>
                  <a:srgbClr val="002060"/>
                </a:solidFill>
              </a:rPr>
              <a:t>J</a:t>
            </a:r>
            <a:r>
              <a:rPr lang="cs-CZ" sz="1800" dirty="0" smtClean="0">
                <a:solidFill>
                  <a:srgbClr val="002060"/>
                </a:solidFill>
              </a:rPr>
              <a:t>osef  I.</a:t>
            </a:r>
            <a:endParaRPr lang="cs-CZ" sz="1800" dirty="0">
              <a:solidFill>
                <a:srgbClr val="002060"/>
              </a:solidFill>
            </a:endParaRPr>
          </a:p>
        </p:txBody>
      </p:sp>
      <p:pic>
        <p:nvPicPr>
          <p:cNvPr id="9" name="Picture 2" descr="File:Jan Vilímek - František Palacký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6" b="21417"/>
          <a:stretch/>
        </p:blipFill>
        <p:spPr bwMode="auto">
          <a:xfrm>
            <a:off x="683568" y="3966322"/>
            <a:ext cx="2304256" cy="246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ile:Kaiser franz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976" y="3688154"/>
            <a:ext cx="1579756" cy="274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9456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4"/>
            <a:ext cx="5112568" cy="4968552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pozemek pro budovu byl zakoupen na vltavském nábřeží v roce 1852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t</a:t>
            </a:r>
            <a:r>
              <a:rPr lang="cs-CZ" dirty="0" smtClean="0">
                <a:solidFill>
                  <a:srgbClr val="002060"/>
                </a:solidFill>
              </a:rPr>
              <a:t>outo koupí se však finanční zdroje velmi vyčerpaly, proto byl pozemek dlouhodobě pronajímán a v roce </a:t>
            </a:r>
            <a:r>
              <a:rPr lang="cs-CZ" b="1" dirty="0" smtClean="0">
                <a:solidFill>
                  <a:srgbClr val="002060"/>
                </a:solidFill>
              </a:rPr>
              <a:t>1862</a:t>
            </a:r>
            <a:r>
              <a:rPr lang="cs-CZ" dirty="0" smtClean="0">
                <a:solidFill>
                  <a:srgbClr val="002060"/>
                </a:solidFill>
              </a:rPr>
              <a:t>  bylo něm bylo postaveno tzv. </a:t>
            </a:r>
            <a:r>
              <a:rPr lang="cs-CZ" b="1" dirty="0" smtClean="0">
                <a:solidFill>
                  <a:srgbClr val="002060"/>
                </a:solidFill>
              </a:rPr>
              <a:t>Prozatímní divadlo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Picture 2" descr="http://www.muzikus.cz/save/db_images/52984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48880"/>
            <a:ext cx="360039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1060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4"/>
            <a:ext cx="8712968" cy="4968552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>
                <a:solidFill>
                  <a:srgbClr val="002060"/>
                </a:solidFill>
              </a:rPr>
              <a:t>z</a:t>
            </a:r>
            <a:r>
              <a:rPr lang="cs-CZ" b="1" dirty="0" smtClean="0">
                <a:solidFill>
                  <a:srgbClr val="002060"/>
                </a:solidFill>
              </a:rPr>
              <a:t>ákladní kámen</a:t>
            </a:r>
            <a:r>
              <a:rPr lang="cs-CZ" dirty="0" smtClean="0">
                <a:solidFill>
                  <a:srgbClr val="002060"/>
                </a:solidFill>
              </a:rPr>
              <a:t> národního divadla byl položen v roce 1868 – ve skutečnosti to bylo celkem 19 kamenů z historicky památných míst pro český národ (Říp, Blaník, Vyšehrad, Trocnov, Žižkov atd.)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hlavním architektem a autorem návrhu stavby byl </a:t>
            </a:r>
            <a:r>
              <a:rPr lang="cs-CZ" b="1" dirty="0" smtClean="0">
                <a:solidFill>
                  <a:srgbClr val="002060"/>
                </a:solidFill>
              </a:rPr>
              <a:t>Josef Zítek,</a:t>
            </a:r>
            <a:r>
              <a:rPr lang="cs-CZ" dirty="0" smtClean="0">
                <a:solidFill>
                  <a:srgbClr val="002060"/>
                </a:solidFill>
              </a:rPr>
              <a:t> na výtvarné výzdobě se podíleli mj. </a:t>
            </a:r>
            <a:r>
              <a:rPr lang="cs-CZ" b="1" dirty="0" smtClean="0">
                <a:solidFill>
                  <a:srgbClr val="002060"/>
                </a:solidFill>
              </a:rPr>
              <a:t>Mikoláš Aleš, Josef Václav Myslbek, František Ženíšek </a:t>
            </a:r>
            <a:r>
              <a:rPr lang="cs-CZ" dirty="0" smtClean="0">
                <a:solidFill>
                  <a:srgbClr val="002060"/>
                </a:solidFill>
              </a:rPr>
              <a:t>(autor první opony),</a:t>
            </a:r>
            <a:r>
              <a:rPr lang="cs-CZ" b="1" dirty="0" smtClean="0">
                <a:solidFill>
                  <a:srgbClr val="002060"/>
                </a:solidFill>
              </a:rPr>
              <a:t> Václav Brožík</a:t>
            </a:r>
            <a:r>
              <a:rPr lang="cs-CZ" dirty="0" smtClean="0">
                <a:solidFill>
                  <a:srgbClr val="002060"/>
                </a:solidFill>
              </a:rPr>
              <a:t> nebo</a:t>
            </a:r>
            <a:r>
              <a:rPr lang="cs-CZ" b="1" dirty="0" smtClean="0">
                <a:solidFill>
                  <a:srgbClr val="002060"/>
                </a:solidFill>
              </a:rPr>
              <a:t> Bohuslav Schnirch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160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98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HISTORIE</a:t>
            </a:r>
            <a:endParaRPr lang="cs-CZ" sz="6000" dirty="0">
              <a:solidFill>
                <a:srgbClr val="FF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971600" y="1797999"/>
            <a:ext cx="1368152" cy="2409638"/>
            <a:chOff x="2411760" y="1772816"/>
            <a:chExt cx="1368152" cy="2409638"/>
          </a:xfrm>
        </p:grpSpPr>
        <p:sp>
          <p:nvSpPr>
            <p:cNvPr id="7" name="Podnadpis 2"/>
            <p:cNvSpPr txBox="1">
              <a:spLocks/>
            </p:cNvSpPr>
            <p:nvPr/>
          </p:nvSpPr>
          <p:spPr>
            <a:xfrm>
              <a:off x="2495689" y="3725998"/>
              <a:ext cx="1152128" cy="45645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002060"/>
                  </a:solidFill>
                </a:rPr>
                <a:t>Josef Zítek</a:t>
              </a:r>
              <a:endParaRPr lang="cs-CZ" sz="1800" dirty="0">
                <a:solidFill>
                  <a:srgbClr val="002060"/>
                </a:solidFill>
              </a:endParaRPr>
            </a:p>
          </p:txBody>
        </p:sp>
        <p:pic>
          <p:nvPicPr>
            <p:cNvPr id="2050" name="Picture 2" descr="http://www.cojeco.cz/attach/photos/3b6859b2da16e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1772816"/>
              <a:ext cx="1368152" cy="18604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Podnadpis 2"/>
          <p:cNvSpPr txBox="1">
            <a:spLocks/>
          </p:cNvSpPr>
          <p:nvPr/>
        </p:nvSpPr>
        <p:spPr>
          <a:xfrm>
            <a:off x="3944690" y="3732150"/>
            <a:ext cx="1476164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Mikoláš Aleš</a:t>
            </a:r>
            <a:endParaRPr lang="cs-CZ" sz="1800" dirty="0">
              <a:solidFill>
                <a:srgbClr val="00206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917594" y="4268173"/>
            <a:ext cx="1476164" cy="2381861"/>
            <a:chOff x="485546" y="4170234"/>
            <a:chExt cx="1476164" cy="2381861"/>
          </a:xfrm>
        </p:grpSpPr>
        <p:pic>
          <p:nvPicPr>
            <p:cNvPr id="2054" name="Picture 6" descr="http://www.fler.cz/flermag/45690/n/11307/full_vc9p4zhuzh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4170234"/>
              <a:ext cx="1368152" cy="18462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Podnadpis 2"/>
            <p:cNvSpPr txBox="1">
              <a:spLocks/>
            </p:cNvSpPr>
            <p:nvPr/>
          </p:nvSpPr>
          <p:spPr>
            <a:xfrm>
              <a:off x="485546" y="6095639"/>
              <a:ext cx="1476164" cy="45645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002060"/>
                  </a:solidFill>
                </a:rPr>
                <a:t>J. V. Myslbek</a:t>
              </a:r>
              <a:endParaRPr lang="cs-CZ" sz="1800" dirty="0">
                <a:solidFill>
                  <a:srgbClr val="002060"/>
                </a:solidFill>
              </a:endParaRPr>
            </a:p>
          </p:txBody>
        </p:sp>
      </p:grpSp>
      <p:sp>
        <p:nvSpPr>
          <p:cNvPr id="13" name="Podnadpis 2"/>
          <p:cNvSpPr txBox="1">
            <a:spLocks/>
          </p:cNvSpPr>
          <p:nvPr/>
        </p:nvSpPr>
        <p:spPr>
          <a:xfrm>
            <a:off x="6732240" y="3732150"/>
            <a:ext cx="1476164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Václav </a:t>
            </a:r>
            <a:r>
              <a:rPr lang="cs-CZ" sz="1800" dirty="0">
                <a:solidFill>
                  <a:srgbClr val="002060"/>
                </a:solidFill>
              </a:rPr>
              <a:t>B</a:t>
            </a:r>
            <a:r>
              <a:rPr lang="cs-CZ" sz="1800" dirty="0" smtClean="0">
                <a:solidFill>
                  <a:srgbClr val="002060"/>
                </a:solidFill>
              </a:rPr>
              <a:t>rožík</a:t>
            </a:r>
            <a:endParaRPr lang="cs-CZ" sz="1800" dirty="0">
              <a:solidFill>
                <a:srgbClr val="00206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717227" y="4340650"/>
            <a:ext cx="1931090" cy="2417474"/>
            <a:chOff x="5064082" y="4158083"/>
            <a:chExt cx="1931090" cy="2417474"/>
          </a:xfrm>
        </p:grpSpPr>
        <p:pic>
          <p:nvPicPr>
            <p:cNvPr id="2058" name="Picture 10" descr="http://upload.wikimedia.org/wikipedia/commons/thumb/c/c5/Jan_Vil%C3%ADmek_-_Franti%C5%A1ek_%C5%BDen%C3%AD%C5%A1ek.jpg/180px-Jan_Vil%C3%ADmek_-_Franti%C5%A1ek_%C5%BDen%C3%AD%C5%A1ek.jpg">
              <a:hlinkClick r:id="rId8"/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1022" y="4158083"/>
              <a:ext cx="1368152" cy="19610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Podnadpis 2"/>
            <p:cNvSpPr txBox="1">
              <a:spLocks/>
            </p:cNvSpPr>
            <p:nvPr/>
          </p:nvSpPr>
          <p:spPr>
            <a:xfrm>
              <a:off x="5064082" y="6119101"/>
              <a:ext cx="1931090" cy="45645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002060"/>
                  </a:solidFill>
                </a:rPr>
                <a:t>František </a:t>
              </a:r>
              <a:r>
                <a:rPr lang="cs-CZ" sz="1800" dirty="0">
                  <a:solidFill>
                    <a:srgbClr val="002060"/>
                  </a:solidFill>
                </a:rPr>
                <a:t>Ž</a:t>
              </a:r>
              <a:r>
                <a:rPr lang="cs-CZ" sz="1800" dirty="0" smtClean="0">
                  <a:solidFill>
                    <a:srgbClr val="002060"/>
                  </a:solidFill>
                </a:rPr>
                <a:t>eníšek</a:t>
              </a:r>
              <a:endParaRPr lang="cs-CZ" sz="1800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462210" y="4282593"/>
            <a:ext cx="2016224" cy="2377581"/>
            <a:chOff x="6991894" y="4197976"/>
            <a:chExt cx="2016224" cy="2377581"/>
          </a:xfrm>
        </p:grpSpPr>
        <p:sp>
          <p:nvSpPr>
            <p:cNvPr id="15" name="Podnadpis 2"/>
            <p:cNvSpPr txBox="1">
              <a:spLocks/>
            </p:cNvSpPr>
            <p:nvPr/>
          </p:nvSpPr>
          <p:spPr>
            <a:xfrm>
              <a:off x="6991894" y="6119101"/>
              <a:ext cx="2016224" cy="45645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rgbClr val="002060"/>
                  </a:solidFill>
                </a:rPr>
                <a:t>Bohuslav Schnirch</a:t>
              </a:r>
              <a:endParaRPr lang="cs-CZ" sz="1800" dirty="0">
                <a:solidFill>
                  <a:srgbClr val="002060"/>
                </a:solidFill>
              </a:endParaRPr>
            </a:p>
          </p:txBody>
        </p:sp>
        <p:pic>
          <p:nvPicPr>
            <p:cNvPr id="2060" name="Picture 12" descr="http://www.prostor-ad.cz/pruvodce/pvychod/podebrady/img/schnirch.jpg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304" y="4197976"/>
              <a:ext cx="1383405" cy="19736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074" name="Picture 2" descr="File:Ales Portrait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645" y="1797999"/>
            <a:ext cx="1564273" cy="191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Jan Vilímek - Václav Brožík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160" y="1797999"/>
            <a:ext cx="1467768" cy="1860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4579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4"/>
            <a:ext cx="4032448" cy="5040560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Národní divadlo bylo </a:t>
            </a:r>
            <a:r>
              <a:rPr lang="cs-CZ" b="1" dirty="0" smtClean="0">
                <a:solidFill>
                  <a:srgbClr val="002060"/>
                </a:solidFill>
              </a:rPr>
              <a:t>otevřeno 11. 6. 1881 </a:t>
            </a:r>
            <a:r>
              <a:rPr lang="cs-CZ" dirty="0" smtClean="0">
                <a:solidFill>
                  <a:srgbClr val="002060"/>
                </a:solidFill>
              </a:rPr>
              <a:t>uvedením opery Libuše od Bedřicha Smetany, následně v něm bylo uvedeno dalších 11 představení a poté bylo kvůli dokončovacím pracím divadlo opět uzavřeno 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http://www.amaterskedivadlo.cz/../files/foto/4ccbbde0763da755d50e049cb23fef30905be84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6152" y="1628800"/>
            <a:ext cx="4591050" cy="383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4446774" y="5707719"/>
            <a:ext cx="4560427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2060"/>
                </a:solidFill>
              </a:rPr>
              <a:t>Původní opona Národního divadla od Františka Ženíška </a:t>
            </a:r>
            <a:endParaRPr lang="cs-CZ" sz="1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87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64255" y="1988838"/>
            <a:ext cx="4772241" cy="4536505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2060"/>
                </a:solidFill>
              </a:rPr>
              <a:t>12. 8. 1881 </a:t>
            </a:r>
            <a:r>
              <a:rPr lang="cs-CZ" dirty="0" smtClean="0">
                <a:solidFill>
                  <a:srgbClr val="002060"/>
                </a:solidFill>
              </a:rPr>
              <a:t>vypukl na střeše divadla </a:t>
            </a:r>
            <a:r>
              <a:rPr lang="cs-CZ" b="1" dirty="0" smtClean="0">
                <a:solidFill>
                  <a:srgbClr val="002060"/>
                </a:solidFill>
              </a:rPr>
              <a:t>požár</a:t>
            </a:r>
            <a:r>
              <a:rPr lang="cs-CZ" dirty="0" smtClean="0">
                <a:solidFill>
                  <a:srgbClr val="002060"/>
                </a:solidFill>
              </a:rPr>
              <a:t>, který se nepodařilo uhasit a divadlo bylo z velké části zcela zdevastováno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>
                <a:solidFill>
                  <a:srgbClr val="002060"/>
                </a:solidFill>
              </a:rPr>
              <a:t>p</a:t>
            </a:r>
            <a:r>
              <a:rPr lang="cs-CZ" b="1" dirty="0" smtClean="0">
                <a:solidFill>
                  <a:srgbClr val="002060"/>
                </a:solidFill>
              </a:rPr>
              <a:t>říčiny vzniku </a:t>
            </a:r>
            <a:r>
              <a:rPr lang="cs-CZ" dirty="0" smtClean="0">
                <a:solidFill>
                  <a:srgbClr val="002060"/>
                </a:solidFill>
              </a:rPr>
              <a:t>požáru jsou dodnes </a:t>
            </a:r>
            <a:r>
              <a:rPr lang="cs-CZ" b="1" dirty="0" smtClean="0">
                <a:solidFill>
                  <a:srgbClr val="002060"/>
                </a:solidFill>
              </a:rPr>
              <a:t>nejasné</a:t>
            </a:r>
            <a:r>
              <a:rPr lang="cs-CZ" dirty="0" smtClean="0">
                <a:solidFill>
                  <a:srgbClr val="002060"/>
                </a:solidFill>
              </a:rPr>
              <a:t>, za viníky požáru byli zřejmě mylně označeni na střeše pracující klempíři, mnoho odborníků se kloní k teorii úmyslného zapálení (národnostní motiv???) 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122" name="Picture 2" descr="http://bozppo.vfn.cz/pozar_soubory/image00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68" y="2564904"/>
            <a:ext cx="4084743" cy="273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355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3"/>
            <a:ext cx="8712968" cy="2409437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400" dirty="0" smtClean="0">
                <a:solidFill>
                  <a:srgbClr val="002060"/>
                </a:solidFill>
              </a:rPr>
              <a:t>bezprostředně po požáru se zrodila myšlenka na </a:t>
            </a:r>
            <a:r>
              <a:rPr lang="cs-CZ" sz="3400" b="1" dirty="0" smtClean="0">
                <a:solidFill>
                  <a:srgbClr val="002060"/>
                </a:solidFill>
              </a:rPr>
              <a:t>obnovu diva</a:t>
            </a:r>
            <a:r>
              <a:rPr lang="cs-CZ" sz="3400" dirty="0" smtClean="0">
                <a:solidFill>
                  <a:srgbClr val="002060"/>
                </a:solidFill>
              </a:rPr>
              <a:t>dla a ihned započaly </a:t>
            </a:r>
            <a:r>
              <a:rPr lang="cs-CZ" sz="3400" b="1" dirty="0" smtClean="0">
                <a:solidFill>
                  <a:srgbClr val="002060"/>
                </a:solidFill>
              </a:rPr>
              <a:t>nové sbírky</a:t>
            </a:r>
            <a:r>
              <a:rPr lang="cs-CZ" sz="3400" dirty="0" smtClean="0">
                <a:solidFill>
                  <a:srgbClr val="002060"/>
                </a:solidFill>
              </a:rPr>
              <a:t>, významně opět přispěl císařský dvůr Františka Josefa I.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400" dirty="0" smtClean="0">
                <a:solidFill>
                  <a:srgbClr val="002060"/>
                </a:solidFill>
              </a:rPr>
              <a:t>novým architektem se stal </a:t>
            </a:r>
            <a:r>
              <a:rPr lang="cs-CZ" sz="3400" b="1" dirty="0" smtClean="0">
                <a:solidFill>
                  <a:srgbClr val="002060"/>
                </a:solidFill>
              </a:rPr>
              <a:t>Josef Schulz</a:t>
            </a:r>
            <a:r>
              <a:rPr lang="cs-CZ" sz="3400" dirty="0" smtClean="0">
                <a:solidFill>
                  <a:srgbClr val="002060"/>
                </a:solidFill>
              </a:rPr>
              <a:t>, původní shořelou oponu nahradila opona </a:t>
            </a:r>
            <a:r>
              <a:rPr lang="cs-CZ" sz="3400" b="1" dirty="0" smtClean="0">
                <a:solidFill>
                  <a:srgbClr val="002060"/>
                </a:solidFill>
              </a:rPr>
              <a:t>Vojtěcha Hynaise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400" b="1" dirty="0">
                <a:solidFill>
                  <a:srgbClr val="002060"/>
                </a:solidFill>
              </a:rPr>
              <a:t>z</a:t>
            </a:r>
            <a:r>
              <a:rPr lang="cs-CZ" sz="3400" b="1" dirty="0" smtClean="0">
                <a:solidFill>
                  <a:srgbClr val="002060"/>
                </a:solidFill>
              </a:rPr>
              <a:t>novuotevření </a:t>
            </a:r>
            <a:r>
              <a:rPr lang="cs-CZ" sz="3400" dirty="0" smtClean="0">
                <a:solidFill>
                  <a:srgbClr val="002060"/>
                </a:solidFill>
              </a:rPr>
              <a:t>se pak konalo </a:t>
            </a:r>
            <a:r>
              <a:rPr lang="cs-CZ" sz="3400" b="1" dirty="0" smtClean="0">
                <a:solidFill>
                  <a:srgbClr val="002060"/>
                </a:solidFill>
              </a:rPr>
              <a:t>18. 11. 1883</a:t>
            </a:r>
            <a:r>
              <a:rPr lang="cs-CZ" sz="3400" dirty="0" smtClean="0">
                <a:solidFill>
                  <a:srgbClr val="002060"/>
                </a:solidFill>
              </a:rPr>
              <a:t> opět Smetanovou operou Libuše   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146" name="Picture 2" descr="http://upload.wikimedia.org/wikipedia/commons/thumb/b/be/Josef_Schulz.png/220px-Josef_Schulz.pn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894074"/>
            <a:ext cx="2095500" cy="256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artmuseum.cz/resources/artists/hynais_lead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403" y="3894221"/>
            <a:ext cx="2095500" cy="256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1631860" y="6401544"/>
            <a:ext cx="1944216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2060"/>
                </a:solidFill>
              </a:rPr>
              <a:t>Josef Schulz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5511738" y="6401544"/>
            <a:ext cx="1944216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2060"/>
                </a:solidFill>
              </a:rPr>
              <a:t>Vojtěch Hynais</a:t>
            </a:r>
            <a:endParaRPr lang="cs-CZ" sz="1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91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build="p"/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797875" y="5949280"/>
            <a:ext cx="5548250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002060"/>
                </a:solidFill>
              </a:rPr>
              <a:t>s</a:t>
            </a:r>
            <a:r>
              <a:rPr lang="cs-CZ" sz="1800" dirty="0" smtClean="0">
                <a:solidFill>
                  <a:srgbClr val="002060"/>
                </a:solidFill>
              </a:rPr>
              <a:t>oučasná opona Národního divadla od Vojtěcha Hynaise</a:t>
            </a:r>
            <a:endParaRPr lang="cs-CZ" sz="1800" dirty="0">
              <a:solidFill>
                <a:srgbClr val="002060"/>
              </a:solidFill>
            </a:endParaRPr>
          </a:p>
        </p:txBody>
      </p:sp>
      <p:pic>
        <p:nvPicPr>
          <p:cNvPr id="7170" name="Picture 2" descr="Soubor:Hynais, curtain, 1833 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559" y="1700808"/>
            <a:ext cx="5964882" cy="417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699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5516" y="1646040"/>
            <a:ext cx="8712968" cy="5211960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Národní divadlo poté sloužilo svému účelu až do 60. let 20. století, kdy vyvstaly nové provozní potíže – nutnost </a:t>
            </a:r>
            <a:r>
              <a:rPr lang="cs-CZ" b="1" dirty="0" smtClean="0">
                <a:solidFill>
                  <a:srgbClr val="002060"/>
                </a:solidFill>
              </a:rPr>
              <a:t>rekonstrukce historické budovy</a:t>
            </a:r>
            <a:r>
              <a:rPr lang="cs-CZ" dirty="0" smtClean="0">
                <a:solidFill>
                  <a:srgbClr val="002060"/>
                </a:solidFill>
              </a:rPr>
              <a:t> a </a:t>
            </a:r>
            <a:r>
              <a:rPr lang="cs-CZ" b="1" dirty="0" smtClean="0">
                <a:solidFill>
                  <a:srgbClr val="002060"/>
                </a:solidFill>
              </a:rPr>
              <a:t>výstavba tzv. Nové scény, </a:t>
            </a:r>
            <a:r>
              <a:rPr lang="cs-CZ" dirty="0" smtClean="0">
                <a:solidFill>
                  <a:srgbClr val="002060"/>
                </a:solidFill>
              </a:rPr>
              <a:t>kde by našla uplatnění především činohra a balet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t</a:t>
            </a:r>
            <a:r>
              <a:rPr lang="cs-CZ" dirty="0" smtClean="0">
                <a:solidFill>
                  <a:srgbClr val="002060"/>
                </a:solidFill>
              </a:rPr>
              <a:t>ato </a:t>
            </a:r>
            <a:r>
              <a:rPr lang="cs-CZ" b="1" dirty="0" smtClean="0">
                <a:solidFill>
                  <a:srgbClr val="002060"/>
                </a:solidFill>
              </a:rPr>
              <a:t>rekonstrukce</a:t>
            </a:r>
            <a:r>
              <a:rPr lang="cs-CZ" dirty="0" smtClean="0">
                <a:solidFill>
                  <a:srgbClr val="002060"/>
                </a:solidFill>
              </a:rPr>
              <a:t> a výstavba byla zahájena v roce 1977 a </a:t>
            </a:r>
            <a:r>
              <a:rPr lang="cs-CZ" b="1" dirty="0" smtClean="0">
                <a:solidFill>
                  <a:srgbClr val="002060"/>
                </a:solidFill>
              </a:rPr>
              <a:t>ukončena</a:t>
            </a:r>
            <a:r>
              <a:rPr lang="cs-CZ" dirty="0" smtClean="0">
                <a:solidFill>
                  <a:srgbClr val="002060"/>
                </a:solidFill>
              </a:rPr>
              <a:t> v roce </a:t>
            </a:r>
            <a:r>
              <a:rPr lang="cs-CZ" b="1" dirty="0" smtClean="0">
                <a:solidFill>
                  <a:srgbClr val="002060"/>
                </a:solidFill>
              </a:rPr>
              <a:t>1983</a:t>
            </a:r>
            <a:r>
              <a:rPr lang="cs-CZ" dirty="0" smtClean="0">
                <a:solidFill>
                  <a:srgbClr val="002060"/>
                </a:solidFill>
              </a:rPr>
              <a:t>, kdy bylo symbolicky na den stého výročí divadlo opět otevřeno i s novou scénou (tradičně Libuše v historické budově, Tylův Strakonický dudák na Nové scéně)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v současnosti spadá pod Národní divadlo celkem </a:t>
            </a:r>
            <a:r>
              <a:rPr lang="cs-CZ" b="1" dirty="0" smtClean="0">
                <a:solidFill>
                  <a:srgbClr val="002060"/>
                </a:solidFill>
              </a:rPr>
              <a:t>pět scén</a:t>
            </a:r>
            <a:r>
              <a:rPr lang="cs-CZ" dirty="0" smtClean="0">
                <a:solidFill>
                  <a:srgbClr val="002060"/>
                </a:solidFill>
              </a:rPr>
              <a:t>, kromě dvou výše zmíněných ještě např. Stavovské divadlo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m</a:t>
            </a:r>
            <a:r>
              <a:rPr lang="cs-CZ" dirty="0" smtClean="0">
                <a:solidFill>
                  <a:srgbClr val="002060"/>
                </a:solidFill>
              </a:rPr>
              <a:t>á celkem </a:t>
            </a:r>
            <a:r>
              <a:rPr lang="cs-CZ" b="1" dirty="0" smtClean="0">
                <a:solidFill>
                  <a:srgbClr val="002060"/>
                </a:solidFill>
              </a:rPr>
              <a:t>tři soubory </a:t>
            </a:r>
            <a:r>
              <a:rPr lang="cs-CZ" dirty="0" smtClean="0">
                <a:solidFill>
                  <a:srgbClr val="002060"/>
                </a:solidFill>
              </a:rPr>
              <a:t>– činohru, balet a operu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ř</a:t>
            </a:r>
            <a:r>
              <a:rPr lang="cs-CZ" dirty="0" smtClean="0">
                <a:solidFill>
                  <a:srgbClr val="002060"/>
                </a:solidFill>
              </a:rPr>
              <a:t>editelem Národního divadla se od 1. 8. 2013 stane Jan Burian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720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HISTORICKÁ BUDOVA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9218" name="Picture 2" descr="http://upload.wikimedia.org/wikipedia/commons/3/30/Praha_2005-09-20_n%C3%A1rodn%C3%AD_divadlo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28800"/>
            <a:ext cx="6408712" cy="480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43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HISTORICKÁ BUDOVA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4"/>
            <a:ext cx="8712968" cy="4968552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15516" y="1646040"/>
            <a:ext cx="8712968" cy="521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výška 26 m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kapacita </a:t>
            </a:r>
            <a:r>
              <a:rPr lang="cs-CZ" b="1" dirty="0" smtClean="0">
                <a:solidFill>
                  <a:srgbClr val="002060"/>
                </a:solidFill>
              </a:rPr>
              <a:t>986 sedadel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nad hledištěm visí lustr s 260 lampičkami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nad třemi oponami (železná, historická a sametová) je nad jevištěm nápis </a:t>
            </a:r>
            <a:r>
              <a:rPr lang="cs-CZ" b="1" dirty="0" smtClean="0">
                <a:solidFill>
                  <a:srgbClr val="002060"/>
                </a:solidFill>
              </a:rPr>
              <a:t>Národ sobě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v prostorách divadla lze najít malby především Mikoláše Alše a Františka Ženíška      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991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HISTORICKÁ BUDOVA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4"/>
            <a:ext cx="8712968" cy="4968552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Picture 2" descr="File:Národní divadlo, interiér (3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428" y="4786011"/>
            <a:ext cx="2520279" cy="1890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f/f6/N%C3%A1rodn%C3%AD_divadlo,_interi%C3%A9r_(2)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0" y="2348880"/>
            <a:ext cx="28098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iki.rvp.cz/@api/deki/files/27217/=p1030958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28" y="2348880"/>
            <a:ext cx="3090444" cy="231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iki.rvp.cz/@api/deki/files/27221/=p1030985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641" y="4819338"/>
            <a:ext cx="2474718" cy="1856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29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HISTORICKÁ BUDOVA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4"/>
            <a:ext cx="8712968" cy="4968552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01834" y="1874202"/>
            <a:ext cx="8258598" cy="45791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pro svá představení využívá historickou scénu jak opera, tak i činohra a balet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nejdražší místa v první řadě v přízemí a v lóžích stojí 1100 resp. 1000,- Kč na jedno představení, 24 míst vyhražených k stání se prodává za 50,- Kč        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76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NOVÁ SCÉNA</a:t>
            </a:r>
            <a:endParaRPr lang="cs-CZ" sz="6000" dirty="0"/>
          </a:p>
        </p:txBody>
      </p:sp>
      <p:pic>
        <p:nvPicPr>
          <p:cNvPr id="2050" name="Picture 2" descr="File:Praha Nova Scen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367" y="2204864"/>
            <a:ext cx="5466184" cy="3641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357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/>
              <a:t>NOVÁ SCÉNA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4"/>
            <a:ext cx="8712968" cy="4968552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15516" y="1646040"/>
            <a:ext cx="4500500" cy="52119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b</a:t>
            </a:r>
            <a:r>
              <a:rPr lang="cs-CZ" dirty="0" smtClean="0">
                <a:solidFill>
                  <a:srgbClr val="002060"/>
                </a:solidFill>
              </a:rPr>
              <a:t>udovu projektoval Bohuslav Fuchs, po jeho smrti plány dopracoval Pavel Kupka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ro svá představení ji využívá Laterna Magika (kombinace herců s nahraným zvukem a filmovým obrazem), činohra a balet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Nejdražší vstupenky stojí 1000,- Kč, nejlevnější 120,- Kč 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File:Praha, Nové město, Laterna magika v noci II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7027" y="2582238"/>
            <a:ext cx="393643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49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-8059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4000" dirty="0" smtClean="0"/>
              <a:t>DIVÁCKY NEJÚSPĚŠNĚJŠÍ PŘEDSTAVENÍ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4"/>
            <a:ext cx="8712968" cy="4968552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15516" y="1340768"/>
            <a:ext cx="4356484" cy="5400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v celé historii divadla bylo na všech scénách odehráno mnoho legendárních přestavení, divácky nejúspěšnější je však nenáročná komedie italského autora Carla Goldoniho (1707 – 1793) s názvem </a:t>
            </a:r>
            <a:r>
              <a:rPr lang="cs-CZ" b="1" dirty="0" smtClean="0">
                <a:solidFill>
                  <a:srgbClr val="002060"/>
                </a:solidFill>
              </a:rPr>
              <a:t>Sluha dvou pánů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remiéra se odehrála na podzim 1994 a na repertoáru činohry je dodnes (!!!), celkem bylo odehráno více než 500 repríz, přičemž představení jsou často vyprodaná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v</a:t>
            </a:r>
            <a:r>
              <a:rPr lang="cs-CZ" dirty="0" smtClean="0">
                <a:solidFill>
                  <a:srgbClr val="002060"/>
                </a:solidFill>
              </a:rPr>
              <a:t> hlavní roli vystupuje od počátku Miroslav Donutil, dále hrají Oldřich Vlček, Kristýna Hrušínská, Martin Donutil a další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ředstavení režíruje Ivan </a:t>
            </a:r>
            <a:r>
              <a:rPr lang="cs-CZ" dirty="0" err="1" smtClean="0">
                <a:solidFill>
                  <a:srgbClr val="002060"/>
                </a:solidFill>
              </a:rPr>
              <a:t>Rajmont</a:t>
            </a:r>
            <a:r>
              <a:rPr lang="cs-CZ" dirty="0" smtClean="0">
                <a:solidFill>
                  <a:srgbClr val="002060"/>
                </a:solidFill>
              </a:rPr>
              <a:t>  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098" name="Picture 2" descr="File:Miroslav Donuti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66105"/>
            <a:ext cx="3150710" cy="4406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154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506" y="155626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-8059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dirty="0" smtClean="0"/>
              <a:t>NEJSLAVNĚJŠÍ POSTAVY HISTORIE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84784"/>
            <a:ext cx="8712968" cy="4968552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513326" y="3334062"/>
            <a:ext cx="1530424" cy="38484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2060"/>
                </a:solidFill>
              </a:rPr>
              <a:t>Václav Talich (dirigent)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843808" y="3348766"/>
            <a:ext cx="1567153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Beno Blachut (operní pěvec)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4932040" y="3348766"/>
            <a:ext cx="1567153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Eduard Haken (operní pěvec)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717917" y="3353857"/>
            <a:ext cx="1944216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2060"/>
                </a:solidFill>
              </a:rPr>
              <a:t>Vlastimil </a:t>
            </a:r>
            <a:r>
              <a:rPr lang="cs-CZ" sz="1800" dirty="0" err="1" smtClean="0">
                <a:solidFill>
                  <a:srgbClr val="002060"/>
                </a:solidFill>
              </a:rPr>
              <a:t>Harapes</a:t>
            </a:r>
            <a:r>
              <a:rPr lang="cs-CZ" sz="1800" dirty="0" smtClean="0">
                <a:solidFill>
                  <a:srgbClr val="002060"/>
                </a:solidFill>
              </a:rPr>
              <a:t> (balet)</a:t>
            </a:r>
            <a:endParaRPr lang="cs-CZ" sz="1800" dirty="0">
              <a:solidFill>
                <a:srgbClr val="002060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306430" y="4149080"/>
            <a:ext cx="1944216" cy="2162629"/>
            <a:chOff x="306430" y="4149080"/>
            <a:chExt cx="1944216" cy="2162629"/>
          </a:xfrm>
        </p:grpSpPr>
        <p:sp>
          <p:nvSpPr>
            <p:cNvPr id="13" name="Podnadpis 2"/>
            <p:cNvSpPr txBox="1">
              <a:spLocks/>
            </p:cNvSpPr>
            <p:nvPr/>
          </p:nvSpPr>
          <p:spPr>
            <a:xfrm>
              <a:off x="306430" y="5855253"/>
              <a:ext cx="1944216" cy="45645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smtClean="0">
                  <a:solidFill>
                    <a:srgbClr val="002060"/>
                  </a:solidFill>
                </a:rPr>
                <a:t>Dana Medřická (herečka)</a:t>
              </a:r>
              <a:endParaRPr lang="cs-CZ" sz="1800" dirty="0">
                <a:solidFill>
                  <a:srgbClr val="002060"/>
                </a:solidFill>
              </a:endParaRPr>
            </a:p>
          </p:txBody>
        </p:sp>
        <p:pic>
          <p:nvPicPr>
            <p:cNvPr id="6154" name="Picture 10" descr="http://www.cojeco.cz/Attach/photos/pers394f334832db6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379" y="4149080"/>
              <a:ext cx="1388318" cy="17061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Podnadpis 2"/>
          <p:cNvSpPr txBox="1">
            <a:spLocks/>
          </p:cNvSpPr>
          <p:nvPr/>
        </p:nvSpPr>
        <p:spPr>
          <a:xfrm>
            <a:off x="2539860" y="5892533"/>
            <a:ext cx="1944216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2060"/>
                </a:solidFill>
              </a:rPr>
              <a:t>Karel Höger (herec)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743508" y="5859604"/>
            <a:ext cx="1944216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2060"/>
                </a:solidFill>
              </a:rPr>
              <a:t>Josef Kemr   (herec)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6758683" y="5950423"/>
            <a:ext cx="1944216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2060"/>
                </a:solidFill>
              </a:rPr>
              <a:t>Rudolf Hrušínský (herec)</a:t>
            </a:r>
            <a:endParaRPr lang="cs-CZ" sz="1800" dirty="0">
              <a:solidFill>
                <a:srgbClr val="002060"/>
              </a:solidFill>
            </a:endParaRPr>
          </a:p>
        </p:txBody>
      </p:sp>
      <p:pic>
        <p:nvPicPr>
          <p:cNvPr id="22" name="Obrázek 21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94" y="1615535"/>
            <a:ext cx="1423556" cy="1675765"/>
          </a:xfrm>
          <a:prstGeom prst="rect">
            <a:avLst/>
          </a:prstGeom>
        </p:spPr>
      </p:pic>
      <p:pic>
        <p:nvPicPr>
          <p:cNvPr id="5124" name="Picture 4" descr="File:Beno Blachut 1.jpg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6" t="2324" r="8164" b="12685"/>
          <a:stretch/>
        </p:blipFill>
        <p:spPr bwMode="auto">
          <a:xfrm>
            <a:off x="2880627" y="1641411"/>
            <a:ext cx="1352503" cy="166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File:VHarape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283" y="1615535"/>
            <a:ext cx="1352503" cy="160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File:Eduard Haken2.jpg">
            <a:hlinkClick r:id="rId11"/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25" t="5686" r="9803" b="54212"/>
          <a:stretch/>
        </p:blipFill>
        <p:spPr bwMode="auto">
          <a:xfrm>
            <a:off x="5039364" y="1615535"/>
            <a:ext cx="1352503" cy="164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Obrázek 22" descr="Výřez obrazovky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86"/>
          <a:stretch/>
        </p:blipFill>
        <p:spPr>
          <a:xfrm>
            <a:off x="2880627" y="4193838"/>
            <a:ext cx="1383231" cy="1728192"/>
          </a:xfrm>
          <a:prstGeom prst="rect">
            <a:avLst/>
          </a:prstGeom>
        </p:spPr>
      </p:pic>
      <p:pic>
        <p:nvPicPr>
          <p:cNvPr id="25" name="Obrázek 24" descr="Výřez obrazovky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1068" y="4161046"/>
            <a:ext cx="1358814" cy="1744922"/>
          </a:xfrm>
          <a:prstGeom prst="rect">
            <a:avLst/>
          </a:prstGeom>
        </p:spPr>
      </p:pic>
      <p:pic>
        <p:nvPicPr>
          <p:cNvPr id="26" name="Obrázek 25" descr="Výřez obrazovky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6548" y="4114840"/>
            <a:ext cx="1246953" cy="1805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02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>
                <a:solidFill>
                  <a:schemeClr val="tx1"/>
                </a:solidFill>
              </a:rPr>
              <a:t>ZDROJE</a:t>
            </a:r>
            <a:br>
              <a:rPr lang="cs-CZ" sz="6000" dirty="0" smtClean="0">
                <a:solidFill>
                  <a:schemeClr val="tx1"/>
                </a:solidFill>
              </a:rPr>
            </a:b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1629" y="1628800"/>
            <a:ext cx="8680742" cy="4968552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cs-CZ" sz="2900" dirty="0" smtClean="0">
                <a:solidFill>
                  <a:srgbClr val="002060"/>
                </a:solidFill>
              </a:rPr>
              <a:t>Pacovský, J.: Historie budovy Národního divadla. 1. vyd. Praha, Panorama 1983. 160 s. ISBN neuvedeno.</a:t>
            </a:r>
          </a:p>
          <a:p>
            <a:pPr algn="l"/>
            <a:r>
              <a:rPr lang="cs-CZ" sz="2900" dirty="0" smtClean="0">
                <a:solidFill>
                  <a:srgbClr val="002060"/>
                </a:solidFill>
              </a:rPr>
              <a:t>Ivanov, M.: Požár Národního divadla aneb příliš mnoho náhod. 2. vyd. Praha, Academia 2000. 211 s. ISBN 8020007865</a:t>
            </a: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Literatura pro 2. Ročník středních škol – Učebnice. 1. Vyd. Brno, </a:t>
            </a:r>
            <a:r>
              <a:rPr lang="cs-CZ" sz="2900" dirty="0" err="1">
                <a:solidFill>
                  <a:srgbClr val="002060"/>
                </a:solidFill>
              </a:rPr>
              <a:t>Didaktis</a:t>
            </a:r>
            <a:r>
              <a:rPr lang="cs-CZ" sz="2900" dirty="0">
                <a:solidFill>
                  <a:srgbClr val="002060"/>
                </a:solidFill>
              </a:rPr>
              <a:t> 2009. 151 s. ISBN </a:t>
            </a:r>
            <a:r>
              <a:rPr lang="cs-CZ" sz="2900" dirty="0" smtClean="0">
                <a:solidFill>
                  <a:srgbClr val="002060"/>
                </a:solidFill>
              </a:rPr>
              <a:t>978-80.7358-129-9</a:t>
            </a: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AUTOR NEUVEDEN. </a:t>
            </a:r>
            <a:r>
              <a:rPr lang="cs-CZ" sz="2900" i="1" dirty="0">
                <a:solidFill>
                  <a:srgbClr val="002060"/>
                </a:solidFill>
              </a:rPr>
              <a:t>simonak.eu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</a:t>
            </a:r>
            <a:r>
              <a:rPr lang="cs-CZ" sz="2900" dirty="0" smtClean="0">
                <a:solidFill>
                  <a:srgbClr val="002060"/>
                </a:solidFill>
              </a:rPr>
              <a:t>simonak.eu/index.php?stranka=pages/h_k/5_16.htm</a:t>
            </a: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AUTOR NEUVEDEN. </a:t>
            </a:r>
            <a:r>
              <a:rPr lang="cs-CZ" sz="2900" i="1" dirty="0">
                <a:solidFill>
                  <a:srgbClr val="002060"/>
                </a:solidFill>
              </a:rPr>
              <a:t>Národní divadlo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http://cs.wikipedia.org/wiki/N%C3%A1rodn%C3%AD_divadlo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VILÍMEK, Jan. </a:t>
            </a:r>
            <a:r>
              <a:rPr lang="cs-CZ" sz="2900" i="1" dirty="0" err="1">
                <a:solidFill>
                  <a:srgbClr val="002060"/>
                </a:solidFill>
              </a:rPr>
              <a:t>Wikimedia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</a:t>
            </a:r>
            <a:r>
              <a:rPr lang="cs-CZ" sz="2900" dirty="0">
                <a:solidFill>
                  <a:srgbClr val="002060"/>
                </a:solidFill>
              </a:rPr>
              <a:t>]. Dostupný na WWW: http://commons.wikimedia.org/wiki/File:Jan_Vil%C3%ADmek_-_Franti%C5%A1ek_Palack%C3%BD.jpg</a:t>
            </a:r>
            <a:r>
              <a:rPr lang="cs-CZ" sz="2900" dirty="0" smtClean="0">
                <a:solidFill>
                  <a:srgbClr val="002060"/>
                </a:solidFill>
              </a:rPr>
              <a:t> </a:t>
            </a: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BLAAS, Julius Von. </a:t>
            </a:r>
            <a:r>
              <a:rPr lang="cs-CZ" sz="2900" i="1" dirty="0" err="1">
                <a:solidFill>
                  <a:srgbClr val="002060"/>
                </a:solidFill>
              </a:rPr>
              <a:t>Wikipedia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http://commons.wikimedia.org/wiki/File:Kaiser_franz.jpg </a:t>
            </a:r>
            <a:endParaRPr lang="cs-CZ" sz="2900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ROUBALÍK, Bohumír. </a:t>
            </a:r>
            <a:r>
              <a:rPr lang="cs-CZ" sz="2900" i="1" dirty="0">
                <a:solidFill>
                  <a:srgbClr val="002060"/>
                </a:solidFill>
              </a:rPr>
              <a:t>Národní divadlo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http://cs.wikipedia.org/wiki/Prozatimn%C3%AD_divadlo </a:t>
            </a:r>
            <a:endParaRPr lang="cs-CZ" sz="2900" dirty="0" smtClean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AUTOR NEUVEDEN. </a:t>
            </a:r>
            <a:r>
              <a:rPr lang="cs-CZ" sz="2900" i="1" dirty="0" err="1">
                <a:solidFill>
                  <a:srgbClr val="002060"/>
                </a:solidFill>
              </a:rPr>
              <a:t>Wikipedia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http://commons.wikimedia.org/wiki/File:Ales_Portrait.jpg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VILÍMEK, Jan. </a:t>
            </a:r>
            <a:r>
              <a:rPr lang="cs-CZ" sz="2900" i="1" dirty="0" err="1">
                <a:solidFill>
                  <a:srgbClr val="002060"/>
                </a:solidFill>
              </a:rPr>
              <a:t>Wikipedia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http://commons.wikimedia.org/wiki/File:Josef_Vaclav_Myslbek_Vilimek.jpg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VILÍMEK, Jan. </a:t>
            </a:r>
            <a:r>
              <a:rPr lang="cs-CZ" sz="2900" i="1" dirty="0" err="1">
                <a:solidFill>
                  <a:srgbClr val="002060"/>
                </a:solidFill>
              </a:rPr>
              <a:t>Wikipedia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http://commons.wikimedia.org/wiki/File:Jan_Vil%C3%ADmek_-_V%C3%A1clav_Bro%C5%BE%C3%ADk.jpg </a:t>
            </a:r>
            <a:endParaRPr lang="cs-CZ" sz="2900" dirty="0" smtClean="0">
              <a:solidFill>
                <a:srgbClr val="002060"/>
              </a:solidFill>
              <a:hlinkClick r:id="rId7"/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VILÍMEK, Jan. </a:t>
            </a:r>
            <a:r>
              <a:rPr lang="cs-CZ" sz="2900" i="1" dirty="0" err="1">
                <a:solidFill>
                  <a:srgbClr val="002060"/>
                </a:solidFill>
              </a:rPr>
              <a:t>Wikipedia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http://commons.wikimedia.org/wiki/File:Jan_Vil%C3%ADmek_-_Franti%C5%A1ek_%C5%BDen%C3%AD%C5%A1ek.jpg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just"/>
            <a:r>
              <a:rPr lang="cs-CZ" sz="3400" dirty="0">
                <a:solidFill>
                  <a:srgbClr val="002060"/>
                </a:solidFill>
              </a:rPr>
              <a:t>AUTOR NEUVEDEN. </a:t>
            </a:r>
            <a:r>
              <a:rPr lang="cs-CZ" sz="3400" i="1" dirty="0">
                <a:solidFill>
                  <a:srgbClr val="002060"/>
                </a:solidFill>
              </a:rPr>
              <a:t>Prostor - architektura, interiér, design</a:t>
            </a:r>
            <a:r>
              <a:rPr lang="cs-CZ" sz="3400" dirty="0">
                <a:solidFill>
                  <a:srgbClr val="002060"/>
                </a:solidFill>
              </a:rPr>
              <a:t> [online]. [cit. </a:t>
            </a:r>
            <a:r>
              <a:rPr lang="cs-CZ" sz="3400" dirty="0" smtClean="0">
                <a:solidFill>
                  <a:srgbClr val="002060"/>
                </a:solidFill>
              </a:rPr>
              <a:t>9.6.2013]. </a:t>
            </a:r>
            <a:r>
              <a:rPr lang="cs-CZ" sz="3400" dirty="0">
                <a:solidFill>
                  <a:srgbClr val="002060"/>
                </a:solidFill>
              </a:rPr>
              <a:t>Dostupný na WWW: http://www.prostor-ad.cz/pruvodce/pvychod/podebrady/schnirch.htm </a:t>
            </a:r>
            <a:endParaRPr lang="cs-CZ" sz="3400" dirty="0" smtClean="0">
              <a:solidFill>
                <a:srgbClr val="002060"/>
              </a:solidFill>
              <a:hlinkClick r:id="rId8"/>
            </a:endParaRPr>
          </a:p>
          <a:p>
            <a:pPr algn="just"/>
            <a:r>
              <a:rPr lang="cs-CZ" sz="2900" dirty="0">
                <a:solidFill>
                  <a:srgbClr val="002060"/>
                </a:solidFill>
              </a:rPr>
              <a:t>AUTOR NEUVEDEN. </a:t>
            </a:r>
            <a:r>
              <a:rPr lang="cs-CZ" sz="2900" i="1" dirty="0">
                <a:solidFill>
                  <a:srgbClr val="002060"/>
                </a:solidFill>
              </a:rPr>
              <a:t>BOZP a PO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http://bozppo.vfn.cz/pozar.htm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>
              <a:solidFill>
                <a:srgbClr val="002060"/>
              </a:solidFill>
            </a:endParaRPr>
          </a:p>
          <a:p>
            <a:pPr algn="just"/>
            <a:endParaRPr lang="cs-CZ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86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>
                <a:solidFill>
                  <a:schemeClr val="tx1"/>
                </a:solidFill>
              </a:rPr>
              <a:t>ZDROJE</a:t>
            </a:r>
            <a:br>
              <a:rPr lang="cs-CZ" sz="6000" dirty="0" smtClean="0">
                <a:solidFill>
                  <a:schemeClr val="tx1"/>
                </a:solidFill>
              </a:rPr>
            </a:b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1629" y="1628800"/>
            <a:ext cx="8680742" cy="4968552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cs-CZ" sz="1800" dirty="0">
                <a:solidFill>
                  <a:srgbClr val="002060"/>
                </a:solidFill>
              </a:rPr>
              <a:t>VILÍMEK, Jan. </a:t>
            </a:r>
            <a:r>
              <a:rPr lang="cs-CZ" sz="1800" i="1" dirty="0" err="1">
                <a:solidFill>
                  <a:srgbClr val="002060"/>
                </a:solidFill>
              </a:rPr>
              <a:t>Wikimedia</a:t>
            </a:r>
            <a:r>
              <a:rPr lang="cs-CZ" sz="1800" i="1" dirty="0">
                <a:solidFill>
                  <a:srgbClr val="002060"/>
                </a:solidFill>
              </a:rPr>
              <a:t> </a:t>
            </a:r>
            <a:r>
              <a:rPr lang="cs-CZ" sz="1800" i="1" dirty="0" err="1">
                <a:solidFill>
                  <a:srgbClr val="002060"/>
                </a:solidFill>
              </a:rPr>
              <a:t>Commons</a:t>
            </a:r>
            <a:r>
              <a:rPr lang="cs-CZ" sz="1800" dirty="0">
                <a:solidFill>
                  <a:srgbClr val="002060"/>
                </a:solidFill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</a:rPr>
              <a:t>9.6.2013]. </a:t>
            </a:r>
            <a:r>
              <a:rPr lang="cs-CZ" sz="1800" dirty="0">
                <a:solidFill>
                  <a:srgbClr val="002060"/>
                </a:solidFill>
              </a:rPr>
              <a:t>Dostupný na WWW: http://commons.wikimedia.org/wiki/File:Josef_Schulz.png </a:t>
            </a:r>
            <a:endParaRPr lang="cs-CZ" sz="2000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1800" dirty="0">
                <a:solidFill>
                  <a:srgbClr val="002060"/>
                </a:solidFill>
              </a:rPr>
              <a:t>VILÍMEK, Jan. </a:t>
            </a:r>
            <a:r>
              <a:rPr lang="cs-CZ" sz="1800" i="1" dirty="0" err="1">
                <a:solidFill>
                  <a:srgbClr val="002060"/>
                </a:solidFill>
              </a:rPr>
              <a:t>Wikimedia</a:t>
            </a:r>
            <a:r>
              <a:rPr lang="cs-CZ" sz="1800" i="1" dirty="0">
                <a:solidFill>
                  <a:srgbClr val="002060"/>
                </a:solidFill>
              </a:rPr>
              <a:t> </a:t>
            </a:r>
            <a:r>
              <a:rPr lang="cs-CZ" sz="1800" i="1" dirty="0" err="1">
                <a:solidFill>
                  <a:srgbClr val="002060"/>
                </a:solidFill>
              </a:rPr>
              <a:t>Commons</a:t>
            </a:r>
            <a:r>
              <a:rPr lang="cs-CZ" sz="1800" dirty="0">
                <a:solidFill>
                  <a:srgbClr val="002060"/>
                </a:solidFill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</a:rPr>
              <a:t>9.6.2013]. </a:t>
            </a:r>
            <a:r>
              <a:rPr lang="cs-CZ" sz="1800" dirty="0">
                <a:solidFill>
                  <a:srgbClr val="002060"/>
                </a:solidFill>
              </a:rPr>
              <a:t>Dostupný na WWW: http://commons.wikimedia.org/wiki/File:Jan_Vil%C3%ADmek_-_Vojt%C4%9Bch_Hynais.jpg </a:t>
            </a:r>
            <a:endParaRPr lang="cs-CZ" sz="2000" dirty="0" smtClean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cs-CZ" sz="2000" dirty="0">
                <a:solidFill>
                  <a:srgbClr val="002060"/>
                </a:solidFill>
              </a:rPr>
              <a:t>HYNAIS, Vojtěch. </a:t>
            </a:r>
            <a:r>
              <a:rPr lang="cs-CZ" sz="2000" i="1" dirty="0" err="1">
                <a:solidFill>
                  <a:srgbClr val="002060"/>
                </a:solidFill>
              </a:rPr>
              <a:t>Wikimedia</a:t>
            </a:r>
            <a:r>
              <a:rPr lang="cs-CZ" sz="2000" i="1" dirty="0">
                <a:solidFill>
                  <a:srgbClr val="002060"/>
                </a:solidFill>
              </a:rPr>
              <a:t> </a:t>
            </a:r>
            <a:r>
              <a:rPr lang="cs-CZ" sz="2000" i="1" dirty="0" err="1">
                <a:solidFill>
                  <a:srgbClr val="002060"/>
                </a:solidFill>
              </a:rPr>
              <a:t>Commons</a:t>
            </a:r>
            <a:r>
              <a:rPr lang="cs-CZ" sz="2000" dirty="0">
                <a:solidFill>
                  <a:srgbClr val="002060"/>
                </a:solidFill>
              </a:rPr>
              <a:t> [online]. [cit. </a:t>
            </a:r>
            <a:r>
              <a:rPr lang="cs-CZ" sz="2000" dirty="0" smtClean="0">
                <a:solidFill>
                  <a:srgbClr val="002060"/>
                </a:solidFill>
              </a:rPr>
              <a:t>9.6.2013]. </a:t>
            </a:r>
            <a:r>
              <a:rPr lang="cs-CZ" sz="2000" dirty="0">
                <a:solidFill>
                  <a:srgbClr val="002060"/>
                </a:solidFill>
              </a:rPr>
              <a:t>Dostupný na WWW: http://cs.wikipedia.org/wiki/Soubor:Hynais,_curtain,_1833_.jpg </a:t>
            </a:r>
            <a:endParaRPr lang="cs-CZ" sz="2000" dirty="0" smtClean="0">
              <a:solidFill>
                <a:srgbClr val="002060"/>
              </a:solidFill>
            </a:endParaRPr>
          </a:p>
          <a:p>
            <a:pPr algn="l"/>
            <a:r>
              <a:rPr lang="cs-CZ" sz="2000" dirty="0">
                <a:solidFill>
                  <a:srgbClr val="002060"/>
                </a:solidFill>
              </a:rPr>
              <a:t>AUTOR NEUVEDEN. </a:t>
            </a:r>
            <a:r>
              <a:rPr lang="cs-CZ" sz="2000" i="1" dirty="0" err="1">
                <a:solidFill>
                  <a:srgbClr val="002060"/>
                </a:solidFill>
              </a:rPr>
              <a:t>Wikimedia</a:t>
            </a:r>
            <a:r>
              <a:rPr lang="cs-CZ" sz="2000" i="1" dirty="0">
                <a:solidFill>
                  <a:srgbClr val="002060"/>
                </a:solidFill>
              </a:rPr>
              <a:t> </a:t>
            </a:r>
            <a:r>
              <a:rPr lang="cs-CZ" sz="2000" i="1" dirty="0" err="1">
                <a:solidFill>
                  <a:srgbClr val="002060"/>
                </a:solidFill>
              </a:rPr>
              <a:t>Commons</a:t>
            </a:r>
            <a:r>
              <a:rPr lang="cs-CZ" sz="2000" dirty="0">
                <a:solidFill>
                  <a:srgbClr val="002060"/>
                </a:solidFill>
              </a:rPr>
              <a:t> [online]. [cit. </a:t>
            </a:r>
            <a:r>
              <a:rPr lang="cs-CZ" sz="2000" dirty="0" smtClean="0">
                <a:solidFill>
                  <a:srgbClr val="002060"/>
                </a:solidFill>
              </a:rPr>
              <a:t>9.6.2013</a:t>
            </a:r>
            <a:r>
              <a:rPr lang="cs-CZ" sz="2000" dirty="0" smtClean="0"/>
              <a:t>]. </a:t>
            </a:r>
            <a:r>
              <a:rPr lang="cs-CZ" sz="2000" dirty="0"/>
              <a:t>Dostupný na WWW: </a:t>
            </a:r>
            <a:r>
              <a:rPr lang="cs-CZ" sz="2000" dirty="0">
                <a:solidFill>
                  <a:srgbClr val="002060"/>
                </a:solidFill>
              </a:rPr>
              <a:t>http://upload.wikimedia.org/wikipedia/commons/3/30/Praha_2005-09-20_n%C3%A1rodn%C3%AD_divadlo.jpg </a:t>
            </a:r>
            <a:endParaRPr lang="cs-CZ" sz="2000" dirty="0" smtClean="0">
              <a:solidFill>
                <a:srgbClr val="002060"/>
              </a:solidFill>
              <a:hlinkClick r:id="rId7"/>
            </a:endParaRPr>
          </a:p>
          <a:p>
            <a:pPr algn="l"/>
            <a:r>
              <a:rPr lang="cs-CZ" sz="2000" dirty="0">
                <a:solidFill>
                  <a:srgbClr val="002060"/>
                </a:solidFill>
              </a:rPr>
              <a:t>DEZIDOR. </a:t>
            </a:r>
            <a:r>
              <a:rPr lang="cs-CZ" sz="2000" i="1" dirty="0" err="1">
                <a:solidFill>
                  <a:srgbClr val="002060"/>
                </a:solidFill>
              </a:rPr>
              <a:t>Wikimedia</a:t>
            </a:r>
            <a:r>
              <a:rPr lang="cs-CZ" sz="2000" i="1" dirty="0">
                <a:solidFill>
                  <a:srgbClr val="002060"/>
                </a:solidFill>
              </a:rPr>
              <a:t> </a:t>
            </a:r>
            <a:r>
              <a:rPr lang="cs-CZ" sz="2000" i="1" dirty="0" err="1">
                <a:solidFill>
                  <a:srgbClr val="002060"/>
                </a:solidFill>
              </a:rPr>
              <a:t>Commons</a:t>
            </a:r>
            <a:r>
              <a:rPr lang="cs-CZ" sz="2000" dirty="0">
                <a:solidFill>
                  <a:srgbClr val="002060"/>
                </a:solidFill>
              </a:rPr>
              <a:t> [online]. [cit. </a:t>
            </a:r>
            <a:r>
              <a:rPr lang="cs-CZ" sz="2000" dirty="0" smtClean="0">
                <a:solidFill>
                  <a:srgbClr val="002060"/>
                </a:solidFill>
              </a:rPr>
              <a:t>9.6.2013]. </a:t>
            </a:r>
            <a:r>
              <a:rPr lang="cs-CZ" sz="2000" dirty="0">
                <a:solidFill>
                  <a:srgbClr val="002060"/>
                </a:solidFill>
              </a:rPr>
              <a:t>Dostupný na WWW: http://commons.wikimedia.org/wiki/File:N%C3%A1rodn%C3%AD_divadlo,_interi%C3%A9r</a:t>
            </a:r>
            <a:r>
              <a:rPr lang="cs-CZ" sz="1600" dirty="0"/>
              <a:t>_(3).jpg </a:t>
            </a:r>
            <a:endParaRPr lang="cs-CZ" sz="2000" dirty="0" smtClean="0">
              <a:solidFill>
                <a:srgbClr val="002060"/>
              </a:solidFill>
              <a:hlinkClick r:id="rId8"/>
            </a:endParaRPr>
          </a:p>
          <a:p>
            <a:pPr algn="l"/>
            <a:r>
              <a:rPr lang="pt-BR" sz="2200" dirty="0">
                <a:solidFill>
                  <a:srgbClr val="002060"/>
                </a:solidFill>
              </a:rPr>
              <a:t>FIŠEROVÁ, Hana. </a:t>
            </a:r>
            <a:r>
              <a:rPr lang="cs-CZ" sz="2200" i="1" dirty="0" smtClean="0">
                <a:solidFill>
                  <a:srgbClr val="002060"/>
                </a:solidFill>
              </a:rPr>
              <a:t>Metodický portál RVP</a:t>
            </a:r>
            <a:r>
              <a:rPr lang="pt-BR" sz="2200" dirty="0" smtClean="0">
                <a:solidFill>
                  <a:srgbClr val="002060"/>
                </a:solidFill>
              </a:rPr>
              <a:t> </a:t>
            </a:r>
            <a:r>
              <a:rPr lang="pt-BR" sz="2200" dirty="0">
                <a:solidFill>
                  <a:srgbClr val="002060"/>
                </a:solidFill>
              </a:rPr>
              <a:t>[online]. [cit. </a:t>
            </a:r>
            <a:r>
              <a:rPr lang="cs-CZ" sz="2200" dirty="0" smtClean="0">
                <a:solidFill>
                  <a:srgbClr val="002060"/>
                </a:solidFill>
              </a:rPr>
              <a:t>9</a:t>
            </a:r>
            <a:r>
              <a:rPr lang="pt-BR" sz="2200" dirty="0" smtClean="0">
                <a:solidFill>
                  <a:srgbClr val="002060"/>
                </a:solidFill>
              </a:rPr>
              <a:t>.</a:t>
            </a:r>
            <a:r>
              <a:rPr lang="cs-CZ" sz="2200" dirty="0" smtClean="0">
                <a:solidFill>
                  <a:srgbClr val="002060"/>
                </a:solidFill>
              </a:rPr>
              <a:t>6</a:t>
            </a:r>
            <a:r>
              <a:rPr lang="pt-BR" sz="2200" dirty="0" smtClean="0">
                <a:solidFill>
                  <a:srgbClr val="002060"/>
                </a:solidFill>
              </a:rPr>
              <a:t>.201</a:t>
            </a:r>
            <a:r>
              <a:rPr lang="cs-CZ" sz="2200" dirty="0" smtClean="0">
                <a:solidFill>
                  <a:srgbClr val="002060"/>
                </a:solidFill>
              </a:rPr>
              <a:t>3</a:t>
            </a:r>
            <a:r>
              <a:rPr lang="pt-BR" sz="2200" dirty="0" smtClean="0">
                <a:solidFill>
                  <a:srgbClr val="002060"/>
                </a:solidFill>
              </a:rPr>
              <a:t>]. </a:t>
            </a:r>
            <a:r>
              <a:rPr lang="pt-BR" sz="2200" dirty="0">
                <a:solidFill>
                  <a:srgbClr val="002060"/>
                </a:solidFill>
              </a:rPr>
              <a:t>Dostupný na WWW: http://wiki.rvp.cz/@api/deki/files/27217/=p1030958.jpg </a:t>
            </a:r>
            <a:endParaRPr lang="cs-CZ" sz="2200" dirty="0" smtClean="0">
              <a:solidFill>
                <a:srgbClr val="002060"/>
              </a:solidFill>
              <a:hlinkClick r:id="rId9"/>
            </a:endParaRPr>
          </a:p>
          <a:p>
            <a:pPr algn="l"/>
            <a:r>
              <a:rPr lang="cs-CZ" sz="2200" dirty="0">
                <a:solidFill>
                  <a:srgbClr val="002060"/>
                </a:solidFill>
              </a:rPr>
              <a:t>DEZIDOR. </a:t>
            </a:r>
            <a:r>
              <a:rPr lang="cs-CZ" sz="2200" i="1" dirty="0" err="1">
                <a:solidFill>
                  <a:srgbClr val="002060"/>
                </a:solidFill>
              </a:rPr>
              <a:t>Wikimedia</a:t>
            </a:r>
            <a:r>
              <a:rPr lang="cs-CZ" sz="2200" i="1" dirty="0">
                <a:solidFill>
                  <a:srgbClr val="002060"/>
                </a:solidFill>
              </a:rPr>
              <a:t> </a:t>
            </a:r>
            <a:r>
              <a:rPr lang="cs-CZ" sz="2200" i="1" dirty="0" err="1">
                <a:solidFill>
                  <a:srgbClr val="002060"/>
                </a:solidFill>
              </a:rPr>
              <a:t>Commons</a:t>
            </a:r>
            <a:r>
              <a:rPr lang="cs-CZ" sz="2200" dirty="0">
                <a:solidFill>
                  <a:srgbClr val="002060"/>
                </a:solidFill>
              </a:rPr>
              <a:t> [online]. [cit. </a:t>
            </a:r>
            <a:r>
              <a:rPr lang="cs-CZ" sz="2200" dirty="0" smtClean="0">
                <a:solidFill>
                  <a:srgbClr val="002060"/>
                </a:solidFill>
              </a:rPr>
              <a:t>9.6.2013]. </a:t>
            </a:r>
            <a:r>
              <a:rPr lang="cs-CZ" sz="2200" dirty="0">
                <a:solidFill>
                  <a:srgbClr val="002060"/>
                </a:solidFill>
              </a:rPr>
              <a:t>Dostupný na WWW: http://commons.wikimedia.org/wiki/File:N%C3%A1rodn%C3%AD_divadlo,_interi%C3%A9r_(2).jpg </a:t>
            </a:r>
            <a:endParaRPr lang="cs-CZ" sz="2200" dirty="0" smtClean="0">
              <a:solidFill>
                <a:srgbClr val="002060"/>
              </a:solidFill>
              <a:hlinkClick r:id="rId10"/>
            </a:endParaRPr>
          </a:p>
          <a:p>
            <a:pPr algn="l"/>
            <a:r>
              <a:rPr lang="cs-CZ" sz="2200" dirty="0">
                <a:solidFill>
                  <a:srgbClr val="002060"/>
                </a:solidFill>
              </a:rPr>
              <a:t>FIŠEROVÁ, Hana. </a:t>
            </a:r>
            <a:r>
              <a:rPr lang="cs-CZ" sz="2200" i="1" dirty="0">
                <a:solidFill>
                  <a:srgbClr val="002060"/>
                </a:solidFill>
              </a:rPr>
              <a:t>Metodický portál RVP</a:t>
            </a:r>
            <a:r>
              <a:rPr lang="cs-CZ" sz="2200" dirty="0">
                <a:solidFill>
                  <a:srgbClr val="002060"/>
                </a:solidFill>
              </a:rPr>
              <a:t> [online]. [cit. </a:t>
            </a:r>
            <a:r>
              <a:rPr lang="cs-CZ" sz="2200" dirty="0" smtClean="0">
                <a:solidFill>
                  <a:srgbClr val="002060"/>
                </a:solidFill>
              </a:rPr>
              <a:t>9.6.2013]. </a:t>
            </a:r>
            <a:r>
              <a:rPr lang="cs-CZ" sz="2200" dirty="0">
                <a:solidFill>
                  <a:srgbClr val="002060"/>
                </a:solidFill>
              </a:rPr>
              <a:t>Dostupný na WWW: http://wiki.rvp.cz/@api/deki/files/27221/=p1030985.jpg</a:t>
            </a:r>
            <a:endParaRPr lang="cs-CZ" sz="2200" dirty="0" smtClean="0">
              <a:solidFill>
                <a:srgbClr val="002060"/>
              </a:solidFill>
              <a:hlinkClick r:id="rId11"/>
            </a:endParaRPr>
          </a:p>
          <a:p>
            <a:pPr algn="l"/>
            <a:r>
              <a:rPr lang="cs-CZ" sz="2000" dirty="0">
                <a:solidFill>
                  <a:srgbClr val="002060"/>
                </a:solidFill>
              </a:rPr>
              <a:t>CHE. </a:t>
            </a:r>
            <a:r>
              <a:rPr lang="cs-CZ" sz="2000" i="1" dirty="0" err="1">
                <a:solidFill>
                  <a:srgbClr val="002060"/>
                </a:solidFill>
              </a:rPr>
              <a:t>Wikimedia</a:t>
            </a:r>
            <a:r>
              <a:rPr lang="cs-CZ" sz="2000" i="1" dirty="0">
                <a:solidFill>
                  <a:srgbClr val="002060"/>
                </a:solidFill>
              </a:rPr>
              <a:t> </a:t>
            </a:r>
            <a:r>
              <a:rPr lang="cs-CZ" sz="2000" i="1" dirty="0" err="1">
                <a:solidFill>
                  <a:srgbClr val="002060"/>
                </a:solidFill>
              </a:rPr>
              <a:t>Commons</a:t>
            </a:r>
            <a:r>
              <a:rPr lang="cs-CZ" sz="2000" dirty="0">
                <a:solidFill>
                  <a:srgbClr val="002060"/>
                </a:solidFill>
              </a:rPr>
              <a:t> [online]. [cit. </a:t>
            </a:r>
            <a:r>
              <a:rPr lang="cs-CZ" sz="2000" dirty="0" smtClean="0">
                <a:solidFill>
                  <a:srgbClr val="002060"/>
                </a:solidFill>
              </a:rPr>
              <a:t>9.6.2013]. </a:t>
            </a:r>
            <a:r>
              <a:rPr lang="cs-CZ" sz="2000" dirty="0">
                <a:solidFill>
                  <a:srgbClr val="002060"/>
                </a:solidFill>
              </a:rPr>
              <a:t>Dostupný na WWW: http://wiki.rvp.cz/@api/deki/files/27221/=p1030985.jpg </a:t>
            </a:r>
            <a:endParaRPr lang="cs-CZ" sz="2000" dirty="0" smtClean="0">
              <a:solidFill>
                <a:srgbClr val="002060"/>
              </a:solidFill>
            </a:endParaRPr>
          </a:p>
          <a:p>
            <a:pPr algn="l"/>
            <a:r>
              <a:rPr lang="en-US" sz="2200" dirty="0">
                <a:solidFill>
                  <a:srgbClr val="002060"/>
                </a:solidFill>
              </a:rPr>
              <a:t>AKTRON. </a:t>
            </a:r>
            <a:r>
              <a:rPr lang="en-US" sz="2200" i="1" dirty="0">
                <a:solidFill>
                  <a:srgbClr val="002060"/>
                </a:solidFill>
              </a:rPr>
              <a:t>Wikimedia Commons</a:t>
            </a:r>
            <a:r>
              <a:rPr lang="en-US" sz="2200" dirty="0">
                <a:solidFill>
                  <a:srgbClr val="002060"/>
                </a:solidFill>
              </a:rPr>
              <a:t> [online]. [cit. </a:t>
            </a:r>
            <a:r>
              <a:rPr lang="cs-CZ" sz="2200" dirty="0">
                <a:solidFill>
                  <a:srgbClr val="002060"/>
                </a:solidFill>
              </a:rPr>
              <a:t>9</a:t>
            </a:r>
            <a:r>
              <a:rPr lang="en-US" sz="2200" dirty="0" smtClean="0">
                <a:solidFill>
                  <a:srgbClr val="002060"/>
                </a:solidFill>
              </a:rPr>
              <a:t>.</a:t>
            </a:r>
            <a:r>
              <a:rPr lang="cs-CZ" sz="2200" dirty="0" smtClean="0">
                <a:solidFill>
                  <a:srgbClr val="002060"/>
                </a:solidFill>
              </a:rPr>
              <a:t>6</a:t>
            </a:r>
            <a:r>
              <a:rPr lang="en-US" sz="2200" dirty="0" smtClean="0">
                <a:solidFill>
                  <a:srgbClr val="002060"/>
                </a:solidFill>
              </a:rPr>
              <a:t>.201</a:t>
            </a:r>
            <a:r>
              <a:rPr lang="cs-CZ" sz="2200" dirty="0" smtClean="0">
                <a:solidFill>
                  <a:srgbClr val="002060"/>
                </a:solidFill>
              </a:rPr>
              <a:t>3</a:t>
            </a:r>
            <a:r>
              <a:rPr lang="en-US" sz="2200" dirty="0" smtClean="0">
                <a:solidFill>
                  <a:srgbClr val="002060"/>
                </a:solidFill>
              </a:rPr>
              <a:t>]. </a:t>
            </a:r>
            <a:r>
              <a:rPr lang="en-US" sz="2200" dirty="0" err="1">
                <a:solidFill>
                  <a:srgbClr val="002060"/>
                </a:solidFill>
              </a:rPr>
              <a:t>Dostupný</a:t>
            </a:r>
            <a:r>
              <a:rPr lang="en-US" sz="2200" dirty="0">
                <a:solidFill>
                  <a:srgbClr val="002060"/>
                </a:solidFill>
              </a:rPr>
              <a:t> </a:t>
            </a:r>
            <a:r>
              <a:rPr lang="en-US" sz="2200" dirty="0" err="1">
                <a:solidFill>
                  <a:srgbClr val="002060"/>
                </a:solidFill>
              </a:rPr>
              <a:t>na</a:t>
            </a:r>
            <a:r>
              <a:rPr lang="en-US" sz="2200" dirty="0">
                <a:solidFill>
                  <a:srgbClr val="002060"/>
                </a:solidFill>
              </a:rPr>
              <a:t> WWW: http://commons.wikimedia.org/wiki/File:Praha,_Nov%C3%A9_m%C4%9Bsto,_Laterna_magika_v_noci_II.JPG </a:t>
            </a:r>
            <a:endParaRPr lang="cs-CZ" sz="2200" dirty="0" smtClean="0">
              <a:solidFill>
                <a:srgbClr val="002060"/>
              </a:solidFill>
              <a:hlinkClick r:id="rId12"/>
            </a:endParaRPr>
          </a:p>
          <a:p>
            <a:pPr algn="l"/>
            <a:r>
              <a:rPr lang="cs-CZ" sz="2500" dirty="0">
                <a:solidFill>
                  <a:srgbClr val="002060"/>
                </a:solidFill>
              </a:rPr>
              <a:t>CHE. </a:t>
            </a:r>
            <a:r>
              <a:rPr lang="cs-CZ" sz="2500" i="1" dirty="0" err="1">
                <a:solidFill>
                  <a:srgbClr val="002060"/>
                </a:solidFill>
              </a:rPr>
              <a:t>Wikimedia</a:t>
            </a:r>
            <a:r>
              <a:rPr lang="cs-CZ" sz="2500" i="1" dirty="0">
                <a:solidFill>
                  <a:srgbClr val="002060"/>
                </a:solidFill>
              </a:rPr>
              <a:t> </a:t>
            </a:r>
            <a:r>
              <a:rPr lang="cs-CZ" sz="2500" i="1" dirty="0" err="1">
                <a:solidFill>
                  <a:srgbClr val="002060"/>
                </a:solidFill>
              </a:rPr>
              <a:t>Commons</a:t>
            </a:r>
            <a:r>
              <a:rPr lang="cs-CZ" sz="2500" dirty="0">
                <a:solidFill>
                  <a:srgbClr val="002060"/>
                </a:solidFill>
              </a:rPr>
              <a:t> [online]. [cit. </a:t>
            </a:r>
            <a:r>
              <a:rPr lang="cs-CZ" sz="2500" dirty="0" smtClean="0">
                <a:solidFill>
                  <a:srgbClr val="002060"/>
                </a:solidFill>
              </a:rPr>
              <a:t>9.6.2013]. </a:t>
            </a:r>
            <a:r>
              <a:rPr lang="cs-CZ" sz="2500" dirty="0">
                <a:solidFill>
                  <a:srgbClr val="002060"/>
                </a:solidFill>
              </a:rPr>
              <a:t>Dostupný na WWW: http://commons.wikimedia.org/wiki/File:Miroslav_Donutil.jpg </a:t>
            </a:r>
            <a:endParaRPr lang="cs-CZ" sz="2500" dirty="0" smtClean="0">
              <a:solidFill>
                <a:srgbClr val="002060"/>
              </a:solidFill>
              <a:hlinkClick r:id="rId12"/>
            </a:endParaRPr>
          </a:p>
          <a:p>
            <a:pPr algn="l"/>
            <a:r>
              <a:rPr lang="cs-CZ" sz="2500" dirty="0">
                <a:solidFill>
                  <a:srgbClr val="002060"/>
                </a:solidFill>
              </a:rPr>
              <a:t>AUTOR NEUVEDEN. </a:t>
            </a:r>
            <a:r>
              <a:rPr lang="cs-CZ" sz="2500" i="1" dirty="0" err="1">
                <a:solidFill>
                  <a:srgbClr val="002060"/>
                </a:solidFill>
              </a:rPr>
              <a:t>Zdenda</a:t>
            </a:r>
            <a:r>
              <a:rPr lang="cs-CZ" sz="2500" i="1" dirty="0">
                <a:solidFill>
                  <a:srgbClr val="002060"/>
                </a:solidFill>
              </a:rPr>
              <a:t> - vášnivý sběratel</a:t>
            </a:r>
            <a:r>
              <a:rPr lang="cs-CZ" sz="2500" dirty="0">
                <a:solidFill>
                  <a:srgbClr val="002060"/>
                </a:solidFill>
              </a:rPr>
              <a:t> [online]. [cit. </a:t>
            </a:r>
            <a:r>
              <a:rPr lang="cs-CZ" sz="2500" dirty="0" smtClean="0">
                <a:solidFill>
                  <a:srgbClr val="002060"/>
                </a:solidFill>
              </a:rPr>
              <a:t>9.6.2013]. </a:t>
            </a:r>
            <a:r>
              <a:rPr lang="cs-CZ" sz="2500" dirty="0">
                <a:solidFill>
                  <a:srgbClr val="002060"/>
                </a:solidFill>
              </a:rPr>
              <a:t>Dostupný na WWW: http://zdendovi-autogramy.blog.cz/en/gallery/hudba-a-film/hudba/hudebnici-a-skladatele/picture/44363107 </a:t>
            </a:r>
            <a:endParaRPr lang="cs-CZ" sz="2500" dirty="0" smtClean="0">
              <a:solidFill>
                <a:srgbClr val="002060"/>
              </a:solidFill>
              <a:hlinkClick r:id="rId12"/>
            </a:endParaRPr>
          </a:p>
          <a:p>
            <a:pPr algn="l"/>
            <a:r>
              <a:rPr lang="cs-CZ" sz="2500" dirty="0">
                <a:solidFill>
                  <a:srgbClr val="002060"/>
                </a:solidFill>
              </a:rPr>
              <a:t>UNKNOWN. </a:t>
            </a:r>
            <a:r>
              <a:rPr lang="cs-CZ" sz="2500" i="1" dirty="0" err="1">
                <a:solidFill>
                  <a:srgbClr val="002060"/>
                </a:solidFill>
              </a:rPr>
              <a:t>Zdenda</a:t>
            </a:r>
            <a:r>
              <a:rPr lang="cs-CZ" sz="2500" i="1" dirty="0">
                <a:solidFill>
                  <a:srgbClr val="002060"/>
                </a:solidFill>
              </a:rPr>
              <a:t> - vášnivý sběratel</a:t>
            </a:r>
            <a:r>
              <a:rPr lang="cs-CZ" sz="2500" dirty="0">
                <a:solidFill>
                  <a:srgbClr val="002060"/>
                </a:solidFill>
              </a:rPr>
              <a:t> [online]. [cit. </a:t>
            </a:r>
            <a:r>
              <a:rPr lang="cs-CZ" sz="2500" dirty="0" smtClean="0">
                <a:solidFill>
                  <a:srgbClr val="002060"/>
                </a:solidFill>
              </a:rPr>
              <a:t>9.6.2013]. </a:t>
            </a:r>
            <a:r>
              <a:rPr lang="cs-CZ" sz="2500" dirty="0">
                <a:solidFill>
                  <a:srgbClr val="002060"/>
                </a:solidFill>
              </a:rPr>
              <a:t>Dostupný na WWW: http://commons.wikimedia.org/wiki/File:Beno_Blachut_1.jpg </a:t>
            </a:r>
            <a:endParaRPr lang="cs-CZ" sz="2500" dirty="0" smtClean="0">
              <a:solidFill>
                <a:srgbClr val="002060"/>
              </a:solidFill>
              <a:hlinkClick r:id="rId13"/>
            </a:endParaRPr>
          </a:p>
          <a:p>
            <a:pPr algn="l"/>
            <a:r>
              <a:rPr lang="cs-CZ" sz="2500" dirty="0">
                <a:solidFill>
                  <a:srgbClr val="002060"/>
                </a:solidFill>
              </a:rPr>
              <a:t>MHORNIK. </a:t>
            </a:r>
            <a:r>
              <a:rPr lang="cs-CZ" sz="2500" i="1" dirty="0" err="1">
                <a:solidFill>
                  <a:srgbClr val="002060"/>
                </a:solidFill>
              </a:rPr>
              <a:t>Wikimedia</a:t>
            </a:r>
            <a:r>
              <a:rPr lang="cs-CZ" sz="2500" i="1" dirty="0">
                <a:solidFill>
                  <a:srgbClr val="002060"/>
                </a:solidFill>
              </a:rPr>
              <a:t> </a:t>
            </a:r>
            <a:r>
              <a:rPr lang="cs-CZ" sz="2500" i="1" dirty="0" err="1">
                <a:solidFill>
                  <a:srgbClr val="002060"/>
                </a:solidFill>
              </a:rPr>
              <a:t>Commons</a:t>
            </a:r>
            <a:r>
              <a:rPr lang="cs-CZ" sz="2500" dirty="0">
                <a:solidFill>
                  <a:srgbClr val="002060"/>
                </a:solidFill>
              </a:rPr>
              <a:t> [online]. [cit. </a:t>
            </a:r>
            <a:r>
              <a:rPr lang="cs-CZ" sz="2500" dirty="0" smtClean="0">
                <a:solidFill>
                  <a:srgbClr val="002060"/>
                </a:solidFill>
              </a:rPr>
              <a:t>9.6.2013]. </a:t>
            </a:r>
            <a:r>
              <a:rPr lang="cs-CZ" sz="2500" dirty="0">
                <a:solidFill>
                  <a:srgbClr val="002060"/>
                </a:solidFill>
              </a:rPr>
              <a:t>Dostupný na WWW: http://commons.wikimedia.org/wiki/File:VHarapes.JPG </a:t>
            </a:r>
            <a:endParaRPr lang="cs-CZ" sz="2500" dirty="0" smtClean="0">
              <a:solidFill>
                <a:srgbClr val="002060"/>
              </a:solidFill>
              <a:hlinkClick r:id="rId14"/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SINGINGDAISIES. </a:t>
            </a:r>
            <a:r>
              <a:rPr lang="cs-CZ" sz="2900" i="1" dirty="0" err="1">
                <a:solidFill>
                  <a:srgbClr val="002060"/>
                </a:solidFill>
              </a:rPr>
              <a:t>Wikimedia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http://en.wikipedia.org/wiki/File:Eduard_Haken2.jpg </a:t>
            </a:r>
            <a:endParaRPr lang="cs-CZ" sz="2900" dirty="0" smtClean="0">
              <a:solidFill>
                <a:srgbClr val="002060"/>
              </a:solidFill>
              <a:hlinkClick r:id="rId15"/>
            </a:endParaRPr>
          </a:p>
          <a:p>
            <a:pPr algn="just"/>
            <a:r>
              <a:rPr lang="pl-PL" sz="2900" dirty="0">
                <a:solidFill>
                  <a:srgbClr val="002060"/>
                </a:solidFill>
              </a:rPr>
              <a:t>AUTOR NEUVEDEN. </a:t>
            </a:r>
            <a:r>
              <a:rPr lang="pl-PL" sz="2900" i="1" dirty="0">
                <a:solidFill>
                  <a:srgbClr val="002060"/>
                </a:solidFill>
              </a:rPr>
              <a:t>Co je co?</a:t>
            </a:r>
            <a:r>
              <a:rPr lang="pl-PL" sz="2900" dirty="0">
                <a:solidFill>
                  <a:srgbClr val="002060"/>
                </a:solidFill>
              </a:rPr>
              <a:t> [online]. [cit. </a:t>
            </a:r>
            <a:r>
              <a:rPr lang="pl-PL" sz="2900" dirty="0" smtClean="0">
                <a:solidFill>
                  <a:srgbClr val="002060"/>
                </a:solidFill>
              </a:rPr>
              <a:t>9.6.2013]. </a:t>
            </a:r>
            <a:r>
              <a:rPr lang="pl-PL" sz="2900" dirty="0">
                <a:solidFill>
                  <a:srgbClr val="002060"/>
                </a:solidFill>
              </a:rPr>
              <a:t>Dostupný na WWW: http://lite.cojeco.cz/img.php?id=1190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AUTOR NEUVEDEN. </a:t>
            </a:r>
            <a:r>
              <a:rPr lang="cs-CZ" sz="2900" i="1" dirty="0">
                <a:solidFill>
                  <a:srgbClr val="002060"/>
                </a:solidFill>
              </a:rPr>
              <a:t>plajka.blog.cz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http://plajzka.blog.cz/0906/karel-hoger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AUTOR NEUVEDEN. </a:t>
            </a:r>
            <a:r>
              <a:rPr lang="cs-CZ" sz="2900" i="1" dirty="0">
                <a:solidFill>
                  <a:srgbClr val="002060"/>
                </a:solidFill>
              </a:rPr>
              <a:t>rimanka.blog.cz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</a:t>
            </a:r>
            <a:r>
              <a:rPr lang="cs-CZ" sz="2900" dirty="0" smtClean="0">
                <a:solidFill>
                  <a:srgbClr val="002060"/>
                </a:solidFill>
              </a:rPr>
              <a:t>rimanka.blog.cz/0906/josef-kemr</a:t>
            </a: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AUTOR NEUVEDEN. </a:t>
            </a:r>
            <a:r>
              <a:rPr lang="cs-CZ" sz="2900" i="1" dirty="0">
                <a:solidFill>
                  <a:srgbClr val="002060"/>
                </a:solidFill>
              </a:rPr>
              <a:t>latrynaskblog.cz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smtClean="0">
                <a:solidFill>
                  <a:srgbClr val="002060"/>
                </a:solidFill>
              </a:rPr>
              <a:t>9.6.2013]. </a:t>
            </a:r>
            <a:r>
              <a:rPr lang="cs-CZ" sz="2900" dirty="0">
                <a:solidFill>
                  <a:srgbClr val="002060"/>
                </a:solidFill>
              </a:rPr>
              <a:t>Dostupný na WWW: http://latrynask.blog.cz/1001/rudolf-hrusinsky </a:t>
            </a:r>
            <a:r>
              <a:rPr lang="cs-CZ" sz="2900" dirty="0" smtClean="0">
                <a:solidFill>
                  <a:srgbClr val="002060"/>
                </a:solidFill>
              </a:rPr>
              <a:t> </a:t>
            </a:r>
          </a:p>
          <a:p>
            <a:pPr algn="just"/>
            <a:endParaRPr lang="cs-CZ" sz="2900" dirty="0" smtClean="0">
              <a:solidFill>
                <a:srgbClr val="002060"/>
              </a:solidFill>
            </a:endParaRPr>
          </a:p>
          <a:p>
            <a:pPr algn="just"/>
            <a:endParaRPr lang="cs-CZ" sz="29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>
              <a:solidFill>
                <a:srgbClr val="002060"/>
              </a:solidFill>
            </a:endParaRPr>
          </a:p>
          <a:p>
            <a:pPr algn="just"/>
            <a:endParaRPr lang="cs-CZ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13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rodni-divadlo.cz/uploads/assets/Narodni-divadlo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3000" contrast="-6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3"/>
            <a:ext cx="9144000" cy="685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NÁRODNÍ DIVADLO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>
                <a:solidFill>
                  <a:schemeClr val="tx1"/>
                </a:solidFill>
              </a:rPr>
              <a:t/>
            </a:r>
            <a:br>
              <a:rPr lang="cs-CZ" sz="6000" dirty="0" smtClean="0">
                <a:solidFill>
                  <a:schemeClr val="tx1"/>
                </a:solidFill>
              </a:rPr>
            </a:b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598" y="3140968"/>
            <a:ext cx="8228803" cy="1224136"/>
          </a:xfrm>
        </p:spPr>
        <p:txBody>
          <a:bodyPr>
            <a:normAutofit/>
          </a:bodyPr>
          <a:lstStyle/>
          <a:p>
            <a:pPr algn="just"/>
            <a:r>
              <a:rPr lang="cs-CZ" sz="6600" dirty="0" smtClean="0">
                <a:solidFill>
                  <a:srgbClr val="002060"/>
                </a:solidFill>
              </a:rPr>
              <a:t>DĚKUJI ZA POZORNOST.</a:t>
            </a: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</a:endParaRPr>
          </a:p>
          <a:p>
            <a:pPr algn="just"/>
            <a:endParaRPr lang="cs-CZ" sz="2000" dirty="0">
              <a:solidFill>
                <a:srgbClr val="002060"/>
              </a:solidFill>
            </a:endParaRPr>
          </a:p>
          <a:p>
            <a:pPr algn="just"/>
            <a:endParaRPr lang="cs-CZ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46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</TotalTime>
  <Words>1702</Words>
  <Application>Microsoft Office PowerPoint</Application>
  <PresentationFormat>Předvádění na obrazovce (4:3)</PresentationFormat>
  <Paragraphs>178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NÁRODNÍ DIVADLO</vt:lpstr>
      <vt:lpstr>NÁRODNÍ DIVADLO VZNIK MYŠLENKY</vt:lpstr>
      <vt:lpstr>NÁRODNÍ DIVADLO HISTORIE</vt:lpstr>
      <vt:lpstr>NÁRODNÍ DIVADLO HISTORIE</vt:lpstr>
      <vt:lpstr>NÁRODNÍ DIVADLO HISTORIE</vt:lpstr>
      <vt:lpstr>NÁRODNÍ DIVADLO HISTORIE</vt:lpstr>
      <vt:lpstr>NÁRODNÍ DIVADLO HISTORIE</vt:lpstr>
      <vt:lpstr>NÁRODNÍ DIVADLO HISTORIE</vt:lpstr>
      <vt:lpstr>NÁRODNÍ DIVADLO HISTORIE</vt:lpstr>
      <vt:lpstr>NÁRODNÍ DIVADLO HISTORIE</vt:lpstr>
      <vt:lpstr>NÁRODNÍ DIVADLO HISTORIE</vt:lpstr>
      <vt:lpstr>NÁRODNÍ DIVADLO HISTORICKÁ BUDOVA</vt:lpstr>
      <vt:lpstr>NÁRODNÍ DIVADLO HISTORICKÁ BUDOVA</vt:lpstr>
      <vt:lpstr>NÁRODNÍ DIVADLO HISTORICKÁ BUDOVA</vt:lpstr>
      <vt:lpstr>NÁRODNÍ DIVADLO HISTORICKÁ BUDOVA</vt:lpstr>
      <vt:lpstr>NÁRODNÍ DIVADLO NOVÁ SCÉNA</vt:lpstr>
      <vt:lpstr>NÁRODNÍ DIVADLO NOVÁ SCÉNA</vt:lpstr>
      <vt:lpstr>NÁRODNÍ DIVADLO DIVÁCKY NEJÚSPĚŠNĚJŠÍ PŘEDSTAVENÍ</vt:lpstr>
      <vt:lpstr>NÁRODNÍ DIVADLO NEJSLAVNĚJŠÍ POSTAVY HISTORIE</vt:lpstr>
      <vt:lpstr>NÁRODNÍ DIVADLO ZDROJE </vt:lpstr>
      <vt:lpstr>NÁRODNÍ DIVADLO ZDROJE </vt:lpstr>
      <vt:lpstr>NÁRODNÍ DIVADLO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91</cp:revision>
  <dcterms:created xsi:type="dcterms:W3CDTF">2013-08-16T06:39:09Z</dcterms:created>
  <dcterms:modified xsi:type="dcterms:W3CDTF">2014-03-31T16:51:02Z</dcterms:modified>
</cp:coreProperties>
</file>