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56" r:id="rId2"/>
    <p:sldId id="259" r:id="rId3"/>
    <p:sldId id="258" r:id="rId4"/>
    <p:sldId id="260" r:id="rId5"/>
    <p:sldId id="257" r:id="rId6"/>
    <p:sldId id="263" r:id="rId7"/>
    <p:sldId id="264" r:id="rId8"/>
    <p:sldId id="265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CC"/>
    <a:srgbClr val="008000"/>
    <a:srgbClr val="FF66FF"/>
    <a:srgbClr val="3399FF"/>
    <a:srgbClr val="FF6600"/>
    <a:srgbClr val="FF9900"/>
    <a:srgbClr val="FFFF00"/>
    <a:srgbClr val="00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685800" y="1981200"/>
            <a:ext cx="7772400" cy="16002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171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73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8CC6108B-48AC-42D9-9BBF-CF704C0968F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CA5E7C-559D-4C7C-8DCA-1720679AEFC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63F228-F5CF-4C8F-87F4-802DBD262FC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625" y="1676400"/>
            <a:ext cx="4194175" cy="4422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76400"/>
            <a:ext cx="4194175" cy="4422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A853BD-4EFA-4980-949F-9BC8013673A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9EC2C1-61E8-494C-834F-8CC3E81C049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54ECA5-8BC0-43B6-9F07-70B6D6F9FA8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7D3BA5-AB21-4432-9E93-485A032748F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BBE867-D780-46BE-BC75-E841B7D7A22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50E575-9A37-4B8F-B473-D8DA25AD11D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11AFFC-A476-408E-85CE-53E17010660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7188" y="228600"/>
            <a:ext cx="2135187" cy="587057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1625" y="228600"/>
            <a:ext cx="6253163" cy="587057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14DB7F-5DC8-4CFD-9882-12149E8273D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10588" cy="1325563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301625" y="1676400"/>
            <a:ext cx="4194175" cy="44227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76400"/>
            <a:ext cx="4194175" cy="44227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304800" y="6245225"/>
            <a:ext cx="22860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286000" cy="476250"/>
          </a:xfrm>
        </p:spPr>
        <p:txBody>
          <a:bodyPr/>
          <a:lstStyle>
            <a:lvl1pPr>
              <a:defRPr/>
            </a:lvl1pPr>
          </a:lstStyle>
          <a:p>
            <a:fld id="{43040E91-E53C-4187-9493-CDCBFB3B528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301625" y="228600"/>
            <a:ext cx="8510588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47" name="Rectangle 3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301625" y="1676400"/>
            <a:ext cx="8540750" cy="442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4800" y="6245225"/>
            <a:ext cx="22860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FFFFFF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FFFFFF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2860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FFFFFF"/>
                  </a:outerShdw>
                </a:effectLst>
              </a:defRPr>
            </a:lvl1pPr>
          </a:lstStyle>
          <a:p>
            <a:fld id="{89C1F6DC-9F18-4FA2-9B47-F1EF6E905D48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hyperlink" Target="http://www.youtube.com/watch?v=QH6hg1zIMC8" TargetMode="Externa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.wmf"/><Relationship Id="rId4" Type="http://schemas.openxmlformats.org/officeDocument/2006/relationships/hyperlink" Target="http://www.youtube.com/watch?v=hjvE0hIVHD4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youtube.com/watch?v=1NZyCRaijhQ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wmf"/><Relationship Id="rId5" Type="http://schemas.openxmlformats.org/officeDocument/2006/relationships/image" Target="../media/image14.gif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tskestranky.cz/clanek/363-velikonocni_rikanky_a_koledy.htm" TargetMode="External"/><Relationship Id="rId7" Type="http://schemas.openxmlformats.org/officeDocument/2006/relationships/hyperlink" Target="http://www.youtube.com/watch?v=hjvE0hIVHD4" TargetMode="External"/><Relationship Id="rId2" Type="http://schemas.openxmlformats.org/officeDocument/2006/relationships/hyperlink" Target="http://www.kubesova.cz/velikonocni_koled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QH6hg1zIMC8" TargetMode="External"/><Relationship Id="rId5" Type="http://schemas.openxmlformats.org/officeDocument/2006/relationships/hyperlink" Target="http://www.youtube.com/watch?v=1NZyCRaijhQ" TargetMode="External"/><Relationship Id="rId4" Type="http://schemas.openxmlformats.org/officeDocument/2006/relationships/hyperlink" Target="http://moje-kniha-stinu.blog.cz/1003/vynaseni-moran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rrowheads="1"/>
          </p:cNvSpPr>
          <p:nvPr>
            <p:ph type="body"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400" b="1">
                <a:latin typeface="Verdana" pitchFamily="34" charset="0"/>
              </a:rPr>
              <a:t>Název školy:  </a:t>
            </a:r>
            <a:r>
              <a:rPr lang="cs-CZ" sz="1400">
                <a:latin typeface="Verdana" pitchFamily="34" charset="0"/>
              </a:rPr>
              <a:t>Základní škola a Mateřská škola Kladno, Norská 2633</a:t>
            </a:r>
            <a:br>
              <a:rPr lang="cs-CZ" sz="1400">
                <a:latin typeface="Verdana" pitchFamily="34" charset="0"/>
              </a:rPr>
            </a:br>
            <a:endParaRPr lang="cs-CZ" sz="1400">
              <a:latin typeface="Verdana" pitchFamily="34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400" b="1">
                <a:latin typeface="Verdana" pitchFamily="34" charset="0"/>
              </a:rPr>
              <a:t>Autor: </a:t>
            </a:r>
            <a:r>
              <a:rPr lang="cs-CZ" sz="14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</a:rPr>
              <a:t>Mgr. Kateřina Stehlíková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400" b="1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Verdana" pitchFamily="34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400" b="1">
                <a:latin typeface="Verdana" pitchFamily="34" charset="0"/>
              </a:rPr>
              <a:t>Název materiálu:  </a:t>
            </a:r>
            <a:r>
              <a:rPr lang="cs-CZ" sz="1400">
                <a:solidFill>
                  <a:srgbClr val="00CC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</a:rPr>
              <a:t>VY_12_INOVACE_CJS.2.Ste.45_Velikonoce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40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Verdana" pitchFamily="34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400" b="1">
                <a:latin typeface="Verdana" pitchFamily="34" charset="0"/>
              </a:rPr>
              <a:t>Datum:  </a:t>
            </a:r>
            <a:r>
              <a:rPr lang="cs-CZ" sz="1400">
                <a:latin typeface="Verdana" pitchFamily="34" charset="0"/>
              </a:rPr>
              <a:t>14.3.2014</a:t>
            </a:r>
            <a:endParaRPr lang="cs-CZ" sz="1400">
              <a:effectLst/>
              <a:latin typeface="Verdana" pitchFamily="34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400">
              <a:effectLst/>
              <a:latin typeface="Verdana" pitchFamily="34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400" b="1">
                <a:latin typeface="Verdana" pitchFamily="34" charset="0"/>
              </a:rPr>
              <a:t>Ročník: </a:t>
            </a:r>
            <a:r>
              <a:rPr lang="cs-CZ" sz="14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</a:rPr>
              <a:t>druhý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40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Verdana" pitchFamily="34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400" b="1">
                <a:latin typeface="Verdana" pitchFamily="34" charset="0"/>
              </a:rPr>
              <a:t>Vzdělávací oblast: </a:t>
            </a:r>
            <a:r>
              <a:rPr lang="cs-CZ" sz="1400">
                <a:effectLst/>
                <a:latin typeface="Verdana" pitchFamily="34" charset="0"/>
              </a:rPr>
              <a:t>Člověk a jeho svět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400" b="1">
                <a:latin typeface="Verdana" pitchFamily="34" charset="0"/>
              </a:rPr>
              <a:t>Vzdělávací obor: </a:t>
            </a:r>
            <a:r>
              <a:rPr lang="cs-CZ" sz="1400">
                <a:latin typeface="Verdana" pitchFamily="34" charset="0"/>
              </a:rPr>
              <a:t>Člověk a jeho svět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400" b="1">
                <a:latin typeface="Verdana" pitchFamily="34" charset="0"/>
              </a:rPr>
              <a:t>Název: </a:t>
            </a:r>
            <a:r>
              <a:rPr lang="cs-CZ" sz="1400" b="1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</a:rPr>
              <a:t>Velikonoce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400" b="1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Verdana" pitchFamily="34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400" b="1">
                <a:latin typeface="Verdana" pitchFamily="34" charset="0"/>
              </a:rPr>
              <a:t>Číslo operačního programu: </a:t>
            </a:r>
            <a:r>
              <a:rPr lang="cs-CZ" sz="1400">
                <a:latin typeface="Verdana" pitchFamily="34" charset="0"/>
              </a:rPr>
              <a:t>CZ.1.07/1.4.00/21.3489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400" b="1">
                <a:latin typeface="Verdana" pitchFamily="34" charset="0"/>
              </a:rPr>
              <a:t>Název projektu: </a:t>
            </a:r>
            <a:r>
              <a:rPr lang="cs-CZ" sz="1400">
                <a:latin typeface="Verdana" pitchFamily="34" charset="0"/>
              </a:rPr>
              <a:t>UČÍME SE S RADOSTÍ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400" b="1">
                <a:latin typeface="Verdana" pitchFamily="34" charset="0"/>
              </a:rPr>
              <a:t>Anotace: </a:t>
            </a:r>
            <a:r>
              <a:rPr lang="cs-CZ" sz="1400" b="1">
                <a:solidFill>
                  <a:srgbClr val="00CC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</a:rPr>
              <a:t>Cílem tohoto materiálu je přiblížit dětem, proč slavíme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400" b="1">
                <a:solidFill>
                  <a:srgbClr val="00CC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</a:rPr>
              <a:t>Velikonoce. V úvodu vyvodí název tohoto svátku v tajence.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400" b="1">
                <a:solidFill>
                  <a:srgbClr val="00CC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</a:rPr>
              <a:t>Pod obrázky Ježíše jsou kreslená videa, která mohou usnadnit výklad.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400" b="1">
                <a:solidFill>
                  <a:srgbClr val="00CC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</a:rPr>
              <a:t>Pod obrázkem Morany je videoukázka slavnosti vynášení zimy.</a:t>
            </a:r>
            <a:endParaRPr lang="cs-CZ" sz="1400">
              <a:solidFill>
                <a:srgbClr val="00CC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Verdana" pitchFamily="34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>
            <p:ph type="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268538" y="333375"/>
            <a:ext cx="4675187" cy="1143000"/>
          </a:xfrm>
          <a:solidFill>
            <a:srgbClr val="FFFFFF"/>
          </a:solidFill>
          <a:ln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00CC00"/>
                </a:solidFill>
              </a:rPr>
              <a:t>Jarní svátky</a:t>
            </a:r>
          </a:p>
        </p:txBody>
      </p:sp>
      <p:sp>
        <p:nvSpPr>
          <p:cNvPr id="1126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/>
              <a:t>Vylušti tajenku.</a:t>
            </a:r>
          </a:p>
          <a:p>
            <a:pPr algn="ctr"/>
            <a:r>
              <a:rPr lang="cs-CZ"/>
              <a:t>V tajence vyjde název významného svátku.</a:t>
            </a:r>
          </a:p>
          <a:p>
            <a:pPr algn="ctr"/>
            <a:endParaRPr lang="cs-CZ"/>
          </a:p>
        </p:txBody>
      </p:sp>
      <p:pic>
        <p:nvPicPr>
          <p:cNvPr id="11272" name="Picture 8" descr="MP90042305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0400" y="2971800"/>
            <a:ext cx="2432050" cy="3657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6172200"/>
            <a:ext cx="8229600" cy="533400"/>
          </a:xfrm>
        </p:spPr>
        <p:txBody>
          <a:bodyPr/>
          <a:lstStyle/>
          <a:p>
            <a:pPr algn="l"/>
            <a:r>
              <a:rPr lang="cs-CZ" sz="3200">
                <a:solidFill>
                  <a:schemeClr val="hlink"/>
                </a:solidFill>
              </a:rPr>
              <a:t>V tajence vyšlo:         …………………………</a:t>
            </a:r>
          </a:p>
        </p:txBody>
      </p:sp>
      <p:sp>
        <p:nvSpPr>
          <p:cNvPr id="1024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152400" y="609600"/>
            <a:ext cx="3352800" cy="5334000"/>
          </a:xfrm>
        </p:spPr>
        <p:txBody>
          <a:bodyPr/>
          <a:lstStyle/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cs-CZ" sz="1600"/>
              <a:t>Zimní svátky</a:t>
            </a:r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endParaRPr lang="cs-CZ" sz="1600"/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cs-CZ" sz="1600"/>
              <a:t>Samec ovce</a:t>
            </a:r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endParaRPr lang="cs-CZ" sz="1600"/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cs-CZ" sz="1600"/>
              <a:t>Nejčastějším opylovačem je</a:t>
            </a:r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endParaRPr lang="cs-CZ" sz="1600"/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cs-CZ" sz="1600"/>
              <a:t>Smetanka lékařská lidově</a:t>
            </a:r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endParaRPr lang="cs-CZ" sz="1600"/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cs-CZ" sz="1600"/>
              <a:t>Vzkříšení Ježíše</a:t>
            </a:r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endParaRPr lang="cs-CZ" sz="1600"/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cs-CZ" sz="1600"/>
              <a:t>21. března začíná …</a:t>
            </a:r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endParaRPr lang="cs-CZ" sz="1600"/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cs-CZ" sz="1600"/>
              <a:t>Bílá květina</a:t>
            </a:r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endParaRPr lang="cs-CZ" sz="1600"/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cs-CZ" sz="1600"/>
              <a:t>Pomlázka je na Velikonoční                     …</a:t>
            </a:r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endParaRPr lang="cs-CZ" sz="1600"/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cs-CZ" sz="1600"/>
              <a:t>Na jaře se k nám vrací …</a:t>
            </a:r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endParaRPr lang="cs-CZ" sz="1600"/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cs-CZ" sz="1600"/>
              <a:t>Slepice snáší …</a:t>
            </a:r>
          </a:p>
        </p:txBody>
      </p:sp>
      <p:graphicFrame>
        <p:nvGraphicFramePr>
          <p:cNvPr id="10517" name="Group 277"/>
          <p:cNvGraphicFramePr>
            <a:graphicFrameLocks noGrp="1"/>
          </p:cNvGraphicFramePr>
          <p:nvPr>
            <p:ph sz="half" idx="2"/>
          </p:nvPr>
        </p:nvGraphicFramePr>
        <p:xfrm>
          <a:off x="3505200" y="381000"/>
          <a:ext cx="5395913" cy="5486402"/>
        </p:xfrm>
        <a:graphic>
          <a:graphicData uri="http://schemas.openxmlformats.org/drawingml/2006/table">
            <a:tbl>
              <a:tblPr/>
              <a:tblGrid>
                <a:gridCol w="415925"/>
                <a:gridCol w="414338"/>
                <a:gridCol w="415925"/>
                <a:gridCol w="414337"/>
                <a:gridCol w="415925"/>
                <a:gridCol w="414338"/>
                <a:gridCol w="415925"/>
                <a:gridCol w="414337"/>
                <a:gridCol w="415925"/>
                <a:gridCol w="414338"/>
                <a:gridCol w="415925"/>
                <a:gridCol w="414337"/>
                <a:gridCol w="414338"/>
              </a:tblGrid>
              <a:tr h="547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9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</a:tr>
              <a:tr h="547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3.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Č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</a:tr>
              <a:tr h="547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4.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</a:tr>
              <a:tr h="547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5.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9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</a:tr>
              <a:tr h="549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7.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</a:tr>
              <a:tr h="549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8.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9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9.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</a:tr>
              <a:tr h="549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10.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J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152400"/>
            <a:ext cx="8229600" cy="533400"/>
          </a:xfrm>
        </p:spPr>
        <p:txBody>
          <a:bodyPr/>
          <a:lstStyle/>
          <a:p>
            <a:pPr algn="l"/>
            <a:r>
              <a:rPr lang="cs-CZ" sz="3200">
                <a:solidFill>
                  <a:srgbClr val="00CC00"/>
                </a:solidFill>
              </a:rPr>
              <a:t>Řešení:  </a:t>
            </a:r>
            <a:r>
              <a:rPr lang="cs-CZ" sz="3200" b="1">
                <a:solidFill>
                  <a:srgbClr val="FFFF00"/>
                </a:solidFill>
              </a:rPr>
              <a:t>Velikonoce</a:t>
            </a:r>
          </a:p>
        </p:txBody>
      </p:sp>
      <p:sp>
        <p:nvSpPr>
          <p:cNvPr id="12291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0" y="1219200"/>
            <a:ext cx="3352800" cy="5334000"/>
          </a:xfrm>
        </p:spPr>
        <p:txBody>
          <a:bodyPr/>
          <a:lstStyle/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cs-CZ" sz="1600"/>
              <a:t>Zimní svátky</a:t>
            </a:r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endParaRPr lang="cs-CZ" sz="1600"/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cs-CZ" sz="1600"/>
              <a:t>Samec ovce</a:t>
            </a:r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endParaRPr lang="cs-CZ" sz="1600"/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cs-CZ" sz="1600"/>
              <a:t>Nejčastějším opylovačem je</a:t>
            </a:r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endParaRPr lang="cs-CZ" sz="1600"/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cs-CZ" sz="1600"/>
              <a:t>Smetanka lékařská lidově</a:t>
            </a:r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endParaRPr lang="cs-CZ" sz="1600"/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cs-CZ" sz="1600"/>
              <a:t>Vzkříšení Ježíše</a:t>
            </a:r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endParaRPr lang="cs-CZ" sz="1600"/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cs-CZ" sz="1600"/>
              <a:t>21. března začíná …</a:t>
            </a:r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endParaRPr lang="cs-CZ" sz="1600"/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cs-CZ" sz="1600"/>
              <a:t>Bílá květina</a:t>
            </a:r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endParaRPr lang="cs-CZ" sz="1600"/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cs-CZ" sz="1600"/>
              <a:t>Pomlázka je na Velikonoční                     …</a:t>
            </a:r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endParaRPr lang="cs-CZ" sz="1600"/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cs-CZ" sz="1600"/>
              <a:t>Na jaře se k nám vrací …</a:t>
            </a:r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endParaRPr lang="cs-CZ" sz="1600"/>
          </a:p>
          <a:p>
            <a:pPr marL="533400" indent="-5334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cs-CZ" sz="1600"/>
              <a:t>Slepice snáší …</a:t>
            </a:r>
          </a:p>
        </p:txBody>
      </p:sp>
      <p:graphicFrame>
        <p:nvGraphicFramePr>
          <p:cNvPr id="12292" name="Group 4"/>
          <p:cNvGraphicFramePr>
            <a:graphicFrameLocks noGrp="1"/>
          </p:cNvGraphicFramePr>
          <p:nvPr>
            <p:ph sz="half" idx="2"/>
          </p:nvPr>
        </p:nvGraphicFramePr>
        <p:xfrm>
          <a:off x="3429000" y="914400"/>
          <a:ext cx="5395913" cy="5486402"/>
        </p:xfrm>
        <a:graphic>
          <a:graphicData uri="http://schemas.openxmlformats.org/drawingml/2006/table">
            <a:tbl>
              <a:tblPr/>
              <a:tblGrid>
                <a:gridCol w="415925"/>
                <a:gridCol w="414338"/>
                <a:gridCol w="415925"/>
                <a:gridCol w="414337"/>
                <a:gridCol w="415925"/>
                <a:gridCol w="414338"/>
                <a:gridCol w="415925"/>
                <a:gridCol w="414337"/>
                <a:gridCol w="415925"/>
                <a:gridCol w="414338"/>
                <a:gridCol w="415925"/>
                <a:gridCol w="414337"/>
                <a:gridCol w="414338"/>
              </a:tblGrid>
              <a:tr h="547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9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</a:tr>
              <a:tr h="547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3.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Č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</a:tr>
              <a:tr h="547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4.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</a:tr>
              <a:tr h="547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5.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9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J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</a:tr>
              <a:tr h="549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7.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Ž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</a:tr>
              <a:tr h="549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8.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9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9.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</a:tr>
              <a:tr h="549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10.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J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</a:tr>
            </a:tbl>
          </a:graphicData>
        </a:graphic>
      </p:graphicFrame>
      <p:pic>
        <p:nvPicPr>
          <p:cNvPr id="12448" name="Picture 160" descr="j030493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33600" y="5638800"/>
            <a:ext cx="1209675" cy="1109663"/>
          </a:xfrm>
          <a:prstGeom prst="rect">
            <a:avLst/>
          </a:prstGeom>
          <a:noFill/>
        </p:spPr>
      </p:pic>
      <p:pic>
        <p:nvPicPr>
          <p:cNvPr id="12449" name="Picture 161" descr="MC900335885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27238" y="838200"/>
            <a:ext cx="1106487" cy="1371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FF6600"/>
                </a:solidFill>
              </a:rPr>
              <a:t>VELIKONOCE</a:t>
            </a:r>
          </a:p>
        </p:txBody>
      </p:sp>
      <p:sp>
        <p:nvSpPr>
          <p:cNvPr id="9219" name="Rectangle 3"/>
          <p:cNvSpPr>
            <a:spLocks noGrp="1" noRot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400"/>
              <a:t>Nejvýznamnější svátek křesťanské církve.</a:t>
            </a:r>
          </a:p>
          <a:p>
            <a:pPr>
              <a:lnSpc>
                <a:spcPct val="80000"/>
              </a:lnSpc>
            </a:pPr>
            <a:r>
              <a:rPr lang="cs-CZ" sz="2400"/>
              <a:t>Jsou spojeny s umučením a vzkříšením Krista.</a:t>
            </a:r>
          </a:p>
          <a:p>
            <a:pPr>
              <a:lnSpc>
                <a:spcPct val="80000"/>
              </a:lnSpc>
            </a:pPr>
            <a:r>
              <a:rPr lang="cs-CZ" sz="2400"/>
              <a:t>Velikonoce se slaví po jarní rovnodennosti (21.3.) a to vždy v neděli po prvním úplňku.</a:t>
            </a:r>
          </a:p>
          <a:p>
            <a:pPr>
              <a:lnSpc>
                <a:spcPct val="80000"/>
              </a:lnSpc>
            </a:pPr>
            <a:r>
              <a:rPr lang="cs-CZ" sz="2400"/>
              <a:t>Můžou být tedy v rozmezí 22.3 – 25.4.</a:t>
            </a:r>
          </a:p>
          <a:p>
            <a:pPr>
              <a:lnSpc>
                <a:spcPct val="80000"/>
              </a:lnSpc>
            </a:pPr>
            <a:r>
              <a:rPr lang="cs-CZ" sz="2400"/>
              <a:t>Tyto svátky nejsou určovány kalendářem, ale Měsícem.</a:t>
            </a:r>
          </a:p>
        </p:txBody>
      </p:sp>
      <p:pic>
        <p:nvPicPr>
          <p:cNvPr id="9221" name="Picture 5" descr="MC900057069[1]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953000" y="1447800"/>
            <a:ext cx="1685925" cy="2590800"/>
          </a:xfrm>
        </p:spPr>
      </p:pic>
      <p:pic>
        <p:nvPicPr>
          <p:cNvPr id="9222" name="Picture 6" descr="MC900426156[1]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70663" y="4114800"/>
            <a:ext cx="1935162" cy="21018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228600"/>
            <a:ext cx="8510588" cy="685800"/>
          </a:xfrm>
        </p:spPr>
        <p:txBody>
          <a:bodyPr/>
          <a:lstStyle/>
          <a:p>
            <a:r>
              <a:rPr lang="cs-CZ" sz="4000" b="1"/>
              <a:t>Postní doba</a:t>
            </a:r>
          </a:p>
        </p:txBody>
      </p:sp>
      <p:sp>
        <p:nvSpPr>
          <p:cNvPr id="16387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301625" y="1295400"/>
            <a:ext cx="7242175" cy="51816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1800"/>
              <a:t>předchází Velikonocům = 40 dní půstu</a:t>
            </a:r>
          </a:p>
          <a:p>
            <a:pPr>
              <a:lnSpc>
                <a:spcPct val="80000"/>
              </a:lnSpc>
            </a:pPr>
            <a:r>
              <a:rPr lang="cs-CZ" sz="1800"/>
              <a:t>Tak jako neděle před Vánocemi mají své názvy a význam, podobné je to i u Velikonoc.</a:t>
            </a:r>
          </a:p>
          <a:p>
            <a:pPr>
              <a:lnSpc>
                <a:spcPct val="80000"/>
              </a:lnSpc>
            </a:pPr>
            <a:r>
              <a:rPr lang="cs-CZ" sz="18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1. neděle postní – černá</a:t>
            </a:r>
          </a:p>
          <a:p>
            <a:pPr>
              <a:lnSpc>
                <a:spcPct val="80000"/>
              </a:lnSpc>
              <a:buFontTx/>
              <a:buChar char="•"/>
            </a:pPr>
            <a:r>
              <a:rPr lang="cs-CZ" sz="1800"/>
              <a:t>Ženy se zahalovaly černými šátky</a:t>
            </a:r>
          </a:p>
          <a:p>
            <a:pPr>
              <a:lnSpc>
                <a:spcPct val="80000"/>
              </a:lnSpc>
            </a:pPr>
            <a:r>
              <a:rPr lang="cs-CZ" sz="18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2. neděle postní – pražná</a:t>
            </a:r>
          </a:p>
          <a:p>
            <a:pPr>
              <a:lnSpc>
                <a:spcPct val="80000"/>
              </a:lnSpc>
              <a:buFontTx/>
              <a:buChar char="•"/>
            </a:pPr>
            <a:r>
              <a:rPr lang="cs-CZ" sz="1800"/>
              <a:t>Jedlo se jídlo z praženého nezralého obilí</a:t>
            </a:r>
          </a:p>
          <a:p>
            <a:pPr>
              <a:lnSpc>
                <a:spcPct val="80000"/>
              </a:lnSpc>
            </a:pPr>
            <a:r>
              <a:rPr lang="cs-CZ" sz="18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3. neděle postní – kýchavá</a:t>
            </a:r>
          </a:p>
          <a:p>
            <a:pPr>
              <a:lnSpc>
                <a:spcPct val="80000"/>
              </a:lnSpc>
              <a:buFontTx/>
              <a:buChar char="•"/>
            </a:pPr>
            <a:r>
              <a:rPr lang="cs-CZ" sz="1800"/>
              <a:t>Kolikrát člověk kýchnul, buď tolik let ještě žil, nebo v jiném kraji se vykládalo, že za tolik let zemřel.</a:t>
            </a:r>
          </a:p>
          <a:p>
            <a:pPr>
              <a:lnSpc>
                <a:spcPct val="80000"/>
              </a:lnSpc>
            </a:pPr>
            <a:r>
              <a:rPr lang="cs-CZ" sz="18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4. neděle postní – družebná</a:t>
            </a:r>
          </a:p>
          <a:p>
            <a:pPr>
              <a:lnSpc>
                <a:spcPct val="80000"/>
              </a:lnSpc>
              <a:buFontTx/>
              <a:buChar char="•"/>
            </a:pPr>
            <a:r>
              <a:rPr lang="cs-CZ" sz="1800"/>
              <a:t>V tuto neděli bylo mládeži povoleno se sejít na návsi a poveselit se.</a:t>
            </a:r>
          </a:p>
          <a:p>
            <a:pPr>
              <a:lnSpc>
                <a:spcPct val="80000"/>
              </a:lnSpc>
            </a:pPr>
            <a:r>
              <a:rPr lang="cs-CZ" sz="18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5. neděle postní – smrtná</a:t>
            </a:r>
          </a:p>
          <a:p>
            <a:pPr>
              <a:lnSpc>
                <a:spcPct val="80000"/>
              </a:lnSpc>
              <a:buFontTx/>
              <a:buChar char="•"/>
            </a:pPr>
            <a:r>
              <a:rPr lang="cs-CZ" sz="1800"/>
              <a:t>Vynášela se smrt (Smrtka, Morana, Mařena…). Opentlovaná figura ze slámy a hadrů byla hozena do potoka.</a:t>
            </a:r>
          </a:p>
          <a:p>
            <a:pPr>
              <a:lnSpc>
                <a:spcPct val="80000"/>
              </a:lnSpc>
            </a:pPr>
            <a:r>
              <a:rPr lang="cs-CZ" sz="18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6. neděle postní – květná</a:t>
            </a:r>
          </a:p>
          <a:p>
            <a:pPr>
              <a:lnSpc>
                <a:spcPct val="80000"/>
              </a:lnSpc>
              <a:buFontTx/>
              <a:buChar char="•"/>
            </a:pPr>
            <a:r>
              <a:rPr lang="cs-CZ" sz="1800"/>
              <a:t>Traduje se slavnostní vjezd Ježíše Krista do Jeruzaléma, kde ho vítal lid palmovými větývkami (u nás palmy nerostou, tak jejich úlohu převzaly větvičky jívy – kočičky).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8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400"/>
          </a:p>
        </p:txBody>
      </p:sp>
      <p:pic>
        <p:nvPicPr>
          <p:cNvPr id="16389" name="Picture 5" descr="Morana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1800" y="533400"/>
            <a:ext cx="2049463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63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63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638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638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638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228600"/>
            <a:ext cx="8510588" cy="762000"/>
          </a:xfrm>
        </p:spPr>
        <p:txBody>
          <a:bodyPr/>
          <a:lstStyle/>
          <a:p>
            <a:r>
              <a:rPr lang="cs-CZ" sz="4000" b="1"/>
              <a:t>Pašijový týden</a:t>
            </a:r>
            <a:br>
              <a:rPr lang="cs-CZ" sz="4000" b="1"/>
            </a:br>
            <a:r>
              <a:rPr lang="cs-CZ" sz="1800"/>
              <a:t>Poslední týden půstu před Velikonocemi.</a:t>
            </a:r>
            <a:br>
              <a:rPr lang="cs-CZ" sz="1800"/>
            </a:br>
            <a:endParaRPr lang="cs-CZ" sz="1800"/>
          </a:p>
        </p:txBody>
      </p:sp>
      <p:sp>
        <p:nvSpPr>
          <p:cNvPr id="17411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304800" y="990600"/>
            <a:ext cx="4194175" cy="5486400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0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Škaredá středa</a:t>
            </a:r>
            <a:r>
              <a:rPr lang="cs-CZ" sz="1600"/>
              <a:t> </a:t>
            </a:r>
          </a:p>
          <a:p>
            <a:pPr algn="ctr">
              <a:lnSpc>
                <a:spcPct val="80000"/>
              </a:lnSpc>
              <a:buFontTx/>
              <a:buChar char="-"/>
            </a:pPr>
            <a:r>
              <a:rPr lang="cs-CZ" sz="1600"/>
              <a:t>Nikdo se nesměl mračit, jinak se mračil všechny středy v roce.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6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Zelený čtvrtek</a:t>
            </a:r>
            <a:r>
              <a:rPr lang="cs-CZ" sz="1600"/>
              <a:t> </a:t>
            </a:r>
          </a:p>
          <a:p>
            <a:pPr algn="ctr">
              <a:lnSpc>
                <a:spcPct val="80000"/>
              </a:lnSpc>
              <a:buFontTx/>
              <a:buChar char="-"/>
            </a:pPr>
            <a:r>
              <a:rPr lang="cs-CZ" sz="1600"/>
              <a:t>Ten den se má jíst zelené jídlo, aby byl člověk v příštím roce zdravý. V tento den naposledy zvonily kostelní zvony    a pak umlkly až do Bílé neděle (zvony odlétly do Říma). Hlas zvonů nahrazovaly řehtačky a klapačky.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6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Velký pátek</a:t>
            </a:r>
            <a:r>
              <a:rPr lang="cs-CZ" sz="1600"/>
              <a:t> = den hlubokého smutku,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/>
              <a:t>                       nekonaly se ani mše.</a:t>
            </a:r>
          </a:p>
          <a:p>
            <a:pPr>
              <a:lnSpc>
                <a:spcPct val="80000"/>
              </a:lnSpc>
              <a:buFontTx/>
              <a:buChar char="•"/>
            </a:pPr>
            <a:r>
              <a:rPr lang="cs-CZ" sz="1600"/>
              <a:t>Zvyky:</a:t>
            </a:r>
          </a:p>
          <a:p>
            <a:pPr algn="ctr">
              <a:lnSpc>
                <a:spcPct val="80000"/>
              </a:lnSpc>
              <a:buFontTx/>
              <a:buChar char="-"/>
            </a:pPr>
            <a:r>
              <a:rPr lang="cs-CZ" sz="1600"/>
              <a:t>Lidé se před východem slunce omývali  v potoce, aby byli chráněni               před nemocemi.</a:t>
            </a:r>
          </a:p>
          <a:p>
            <a:pPr algn="ctr">
              <a:lnSpc>
                <a:spcPct val="80000"/>
              </a:lnSpc>
              <a:buFontTx/>
              <a:buChar char="-"/>
            </a:pPr>
            <a:r>
              <a:rPr lang="cs-CZ" sz="1600"/>
              <a:t>Nesmělo se prát prádlo v potoce, protože místo vody by se namáčelo     do Kristovy krve.</a:t>
            </a:r>
          </a:p>
          <a:p>
            <a:pPr algn="ctr">
              <a:lnSpc>
                <a:spcPct val="80000"/>
              </a:lnSpc>
              <a:buFontTx/>
              <a:buChar char="-"/>
            </a:pPr>
            <a:r>
              <a:rPr lang="cs-CZ" sz="1600"/>
              <a:t>Na krátkou chvíli se otevírala země a ta odkrývala poklady. Poklad mělo označovat světýlko nebo zlaté kapradí.</a:t>
            </a:r>
          </a:p>
          <a:p>
            <a:pPr algn="ctr">
              <a:lnSpc>
                <a:spcPct val="80000"/>
              </a:lnSpc>
              <a:buFontTx/>
              <a:buNone/>
            </a:pPr>
            <a:endParaRPr lang="cs-CZ" sz="1600"/>
          </a:p>
          <a:p>
            <a:pPr>
              <a:lnSpc>
                <a:spcPct val="80000"/>
              </a:lnSpc>
              <a:buFontTx/>
              <a:buNone/>
            </a:pPr>
            <a:endParaRPr lang="cs-CZ" sz="1200"/>
          </a:p>
          <a:p>
            <a:pPr>
              <a:lnSpc>
                <a:spcPct val="80000"/>
              </a:lnSpc>
              <a:buFontTx/>
              <a:buNone/>
            </a:pPr>
            <a:endParaRPr lang="cs-CZ" sz="1200"/>
          </a:p>
          <a:p>
            <a:pPr>
              <a:lnSpc>
                <a:spcPct val="80000"/>
              </a:lnSpc>
              <a:buFontTx/>
              <a:buChar char="-"/>
            </a:pPr>
            <a:endParaRPr lang="cs-CZ" sz="1200"/>
          </a:p>
          <a:p>
            <a:pPr>
              <a:lnSpc>
                <a:spcPct val="80000"/>
              </a:lnSpc>
              <a:buFontTx/>
              <a:buNone/>
            </a:pPr>
            <a:endParaRPr lang="cs-CZ" sz="800"/>
          </a:p>
          <a:p>
            <a:pPr>
              <a:lnSpc>
                <a:spcPct val="80000"/>
              </a:lnSpc>
              <a:buFontTx/>
              <a:buChar char="-"/>
            </a:pPr>
            <a:endParaRPr lang="cs-CZ" sz="800"/>
          </a:p>
          <a:p>
            <a:pPr>
              <a:lnSpc>
                <a:spcPct val="80000"/>
              </a:lnSpc>
            </a:pPr>
            <a:endParaRPr lang="cs-CZ" sz="800"/>
          </a:p>
        </p:txBody>
      </p:sp>
      <p:sp>
        <p:nvSpPr>
          <p:cNvPr id="17412" name="Rectangle 4"/>
          <p:cNvSpPr>
            <a:spLocks noGrp="1" noRot="1" noChangeArrowheads="1"/>
          </p:cNvSpPr>
          <p:nvPr>
            <p:ph type="body" sz="half" idx="2"/>
          </p:nvPr>
        </p:nvSpPr>
        <p:spPr>
          <a:xfrm>
            <a:off x="4572000" y="1143000"/>
            <a:ext cx="4194175" cy="5715000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16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Bílá sobota </a:t>
            </a:r>
            <a:r>
              <a:rPr lang="cs-CZ" sz="1600"/>
              <a:t>= svěcení ohně. </a:t>
            </a:r>
          </a:p>
          <a:p>
            <a:pPr algn="ctr">
              <a:lnSpc>
                <a:spcPct val="80000"/>
              </a:lnSpc>
              <a:buFontTx/>
              <a:buChar char="-"/>
            </a:pPr>
            <a:r>
              <a:rPr lang="cs-CZ" sz="1600"/>
              <a:t>Před kostelem se při noční bohoslužbě zapálil oheň, posvětil se a od něj se zapálila velikonoční svíce, která se přenesla do kostela. </a:t>
            </a:r>
          </a:p>
          <a:p>
            <a:pPr algn="ctr">
              <a:lnSpc>
                <a:spcPct val="80000"/>
              </a:lnSpc>
              <a:buFontTx/>
              <a:buChar char="-"/>
            </a:pPr>
            <a:r>
              <a:rPr lang="cs-CZ" sz="1600"/>
              <a:t>Každá hospodyně přinesla na hranici   ke kostelu své polínko a po posvěcení ohně vzala žhavý oharek domů a rozžehla jím v kamnech nový oheň. </a:t>
            </a:r>
          </a:p>
          <a:p>
            <a:pPr algn="ctr">
              <a:lnSpc>
                <a:spcPct val="80000"/>
              </a:lnSpc>
              <a:buFontTx/>
              <a:buChar char="-"/>
            </a:pPr>
            <a:r>
              <a:rPr lang="cs-CZ" sz="1600"/>
              <a:t>Popelem z posvěceného ohně se sypaly louky a pole, aby dobře rodily.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600"/>
          </a:p>
          <a:p>
            <a:pPr>
              <a:lnSpc>
                <a:spcPct val="80000"/>
              </a:lnSpc>
              <a:buFontTx/>
              <a:buNone/>
            </a:pPr>
            <a:r>
              <a:rPr lang="cs-CZ" sz="16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Neděle velikonoční = Boží hod velikonoční</a:t>
            </a:r>
          </a:p>
          <a:p>
            <a:pPr algn="ctr">
              <a:lnSpc>
                <a:spcPct val="80000"/>
              </a:lnSpc>
              <a:buFontTx/>
              <a:buChar char="-"/>
            </a:pPr>
            <a:r>
              <a:rPr lang="cs-CZ" sz="1600"/>
              <a:t>Byly svěceny velikonoční pokrmy = beránek, mazanec, vejce, chléb i víno.</a:t>
            </a:r>
          </a:p>
          <a:p>
            <a:pPr algn="ctr">
              <a:lnSpc>
                <a:spcPct val="80000"/>
              </a:lnSpc>
              <a:buFontTx/>
              <a:buChar char="-"/>
            </a:pPr>
            <a:r>
              <a:rPr lang="cs-CZ" sz="1600"/>
              <a:t>Organismus si po 40 dní trvajícího půstu musel postupně zvykat na jídlo.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600"/>
          </a:p>
          <a:p>
            <a:pPr>
              <a:lnSpc>
                <a:spcPct val="80000"/>
              </a:lnSpc>
              <a:buFontTx/>
              <a:buNone/>
            </a:pPr>
            <a:r>
              <a:rPr lang="cs-CZ" sz="16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Pondělí velikonoční = velikonoční hodování</a:t>
            </a:r>
          </a:p>
          <a:p>
            <a:pPr algn="ctr">
              <a:lnSpc>
                <a:spcPct val="80000"/>
              </a:lnSpc>
              <a:buFontTx/>
              <a:buChar char="-"/>
            </a:pPr>
            <a:r>
              <a:rPr lang="cs-CZ" sz="1600"/>
              <a:t>V tento den se odbývala pomlázka = mládenci chodili s pomlázkami z vrbového proutí vyšlehat ženy a dívky, aby byly celý rok zdravé a čilé. </a:t>
            </a:r>
          </a:p>
          <a:p>
            <a:pPr algn="ctr">
              <a:lnSpc>
                <a:spcPct val="80000"/>
              </a:lnSpc>
              <a:buFontTx/>
              <a:buChar char="-"/>
            </a:pPr>
            <a:r>
              <a:rPr lang="cs-CZ" sz="1600"/>
              <a:t>Za to dostali malovaná vejce – kraslice. Vejce je spojováno s oslavou jara, protože symbolizuje nový život.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600"/>
          </a:p>
        </p:txBody>
      </p:sp>
      <p:pic>
        <p:nvPicPr>
          <p:cNvPr id="17413" name="Picture 5" descr="MC90020308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9600" y="304800"/>
            <a:ext cx="1295400" cy="657225"/>
          </a:xfrm>
          <a:prstGeom prst="rect">
            <a:avLst/>
          </a:prstGeom>
          <a:noFill/>
        </p:spPr>
      </p:pic>
      <p:pic>
        <p:nvPicPr>
          <p:cNvPr id="17414" name="Picture 6" descr="MC90019404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15200" y="228600"/>
            <a:ext cx="990600" cy="939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741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74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74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74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74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74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74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74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74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174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228600"/>
            <a:ext cx="8510588" cy="838200"/>
          </a:xfrm>
        </p:spPr>
        <p:txBody>
          <a:bodyPr/>
          <a:lstStyle/>
          <a:p>
            <a:r>
              <a:rPr lang="cs-CZ"/>
              <a:t>Velikonoce v naší době</a:t>
            </a:r>
          </a:p>
        </p:txBody>
      </p:sp>
      <p:sp>
        <p:nvSpPr>
          <p:cNvPr id="19459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304800" y="1143000"/>
            <a:ext cx="8540750" cy="495617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800"/>
              <a:t>V dnešní době je v ČR málo věřících lidí.</a:t>
            </a:r>
          </a:p>
          <a:p>
            <a:pPr>
              <a:lnSpc>
                <a:spcPct val="80000"/>
              </a:lnSpc>
            </a:pPr>
            <a:r>
              <a:rPr lang="cs-CZ" sz="2800"/>
              <a:t>Velikonoce jsou vnímány spíše jako dny volna (pondělí velikonoční = státní svátek).</a:t>
            </a:r>
          </a:p>
          <a:p>
            <a:pPr>
              <a:lnSpc>
                <a:spcPct val="80000"/>
              </a:lnSpc>
            </a:pPr>
            <a:r>
              <a:rPr lang="cs-CZ" sz="2800"/>
              <a:t>Lidé tak odjíždí na prodloužené víkendy.</a:t>
            </a:r>
          </a:p>
          <a:p>
            <a:pPr>
              <a:lnSpc>
                <a:spcPct val="80000"/>
              </a:lnSpc>
            </a:pPr>
            <a:r>
              <a:rPr lang="cs-CZ" sz="2800"/>
              <a:t>Pro děti je pondělí významný den hlavně z důvodu pomlázky. Dostávají drobné dárky a sladkosti. Většina z nich ani neví proč.</a:t>
            </a:r>
          </a:p>
          <a:p>
            <a:pPr>
              <a:lnSpc>
                <a:spcPct val="80000"/>
              </a:lnSpc>
            </a:pPr>
            <a:r>
              <a:rPr lang="cs-CZ" sz="2800"/>
              <a:t>Každá rodina má stejně tak jako na Vánoce i na Velikonoce své zvyky. </a:t>
            </a:r>
          </a:p>
          <a:p>
            <a:pPr>
              <a:lnSpc>
                <a:spcPct val="80000"/>
              </a:lnSpc>
            </a:pPr>
            <a:r>
              <a:rPr lang="cs-CZ" sz="2800" b="1">
                <a:solidFill>
                  <a:srgbClr val="00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Jaké zvyky máte o Velikonoce vy?</a:t>
            </a:r>
          </a:p>
          <a:p>
            <a:pPr>
              <a:lnSpc>
                <a:spcPct val="80000"/>
              </a:lnSpc>
            </a:pPr>
            <a:r>
              <a:rPr lang="cs-CZ" sz="2800"/>
              <a:t>Jiné zvyky jsou v ČR a jiné v sousedních zemích.</a:t>
            </a:r>
          </a:p>
          <a:p>
            <a:pPr>
              <a:lnSpc>
                <a:spcPct val="80000"/>
              </a:lnSpc>
            </a:pPr>
            <a:r>
              <a:rPr lang="cs-CZ" sz="2800" b="1">
                <a:solidFill>
                  <a:srgbClr val="00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Znáš nějaké velikonoční zahraniční zvyky?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228600" y="0"/>
            <a:ext cx="8510588" cy="914400"/>
          </a:xfrm>
        </p:spPr>
        <p:txBody>
          <a:bodyPr/>
          <a:lstStyle/>
          <a:p>
            <a:r>
              <a:rPr lang="cs-CZ">
                <a:solidFill>
                  <a:srgbClr val="00CC00"/>
                </a:solidFill>
              </a:rPr>
              <a:t>Velikonoční koledy:</a:t>
            </a:r>
          </a:p>
        </p:txBody>
      </p:sp>
      <p:sp>
        <p:nvSpPr>
          <p:cNvPr id="13316" name="Rectangle 4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743200" y="4267200"/>
            <a:ext cx="3127375" cy="1828800"/>
          </a:xfrm>
        </p:spPr>
        <p:txBody>
          <a:bodyPr/>
          <a:lstStyle/>
          <a:p>
            <a:pPr algn="ctr"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/>
              <a:t>   </a:t>
            </a:r>
            <a:r>
              <a:rPr lang="cs-CZ" sz="1800" b="1">
                <a:solidFill>
                  <a:srgbClr val="FF66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Velikonoční pro holky</a:t>
            </a:r>
            <a:endParaRPr lang="cs-CZ" sz="1800">
              <a:solidFill>
                <a:srgbClr val="FF66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>
              <a:lnSpc>
                <a:spcPct val="80000"/>
              </a:lnSpc>
              <a:buFont typeface="Wingdings" pitchFamily="2" charset="2"/>
              <a:buNone/>
            </a:pPr>
            <a:r>
              <a:rPr lang="cs-CZ" sz="1800">
                <a:solidFill>
                  <a:srgbClr val="FF66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    Kropenatá slepička</a:t>
            </a:r>
            <a:br>
              <a:rPr lang="cs-CZ" sz="1800">
                <a:solidFill>
                  <a:srgbClr val="FF66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1800">
                <a:solidFill>
                  <a:srgbClr val="FF66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snesla bílá vajíčka,</a:t>
            </a:r>
            <a:br>
              <a:rPr lang="cs-CZ" sz="1800">
                <a:solidFill>
                  <a:srgbClr val="FF66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1800">
                <a:solidFill>
                  <a:srgbClr val="FF66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obarvím je, vymaluji,</a:t>
            </a:r>
            <a:br>
              <a:rPr lang="cs-CZ" sz="1800">
                <a:solidFill>
                  <a:srgbClr val="FF66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1800">
                <a:solidFill>
                  <a:srgbClr val="FF66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všechny chlapce podaruji,</a:t>
            </a:r>
            <a:br>
              <a:rPr lang="cs-CZ" sz="1800">
                <a:solidFill>
                  <a:srgbClr val="FF66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1800">
                <a:solidFill>
                  <a:srgbClr val="FF66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pentličky si nastříhám,</a:t>
            </a:r>
            <a:br>
              <a:rPr lang="cs-CZ" sz="1800">
                <a:solidFill>
                  <a:srgbClr val="FF66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1800">
                <a:solidFill>
                  <a:srgbClr val="FF66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na pomlázku jim je dám.</a:t>
            </a:r>
          </a:p>
          <a:p>
            <a:pPr algn="ctr">
              <a:lnSpc>
                <a:spcPct val="80000"/>
              </a:lnSpc>
              <a:buFont typeface="Wingdings" pitchFamily="2" charset="2"/>
              <a:buNone/>
            </a:pPr>
            <a:endParaRPr lang="cs-CZ" sz="1800"/>
          </a:p>
          <a:p>
            <a:pPr algn="ctr">
              <a:lnSpc>
                <a:spcPct val="80000"/>
              </a:lnSpc>
            </a:pPr>
            <a:endParaRPr lang="cs-CZ" sz="1600"/>
          </a:p>
          <a:p>
            <a:pPr algn="ctr">
              <a:lnSpc>
                <a:spcPct val="80000"/>
              </a:lnSpc>
            </a:pPr>
            <a:endParaRPr lang="cs-CZ" sz="1600"/>
          </a:p>
        </p:txBody>
      </p:sp>
      <p:sp>
        <p:nvSpPr>
          <p:cNvPr id="13317" name="Rectangle 5"/>
          <p:cNvSpPr>
            <a:spLocks noGrp="1" noRot="1" noChangeArrowheads="1"/>
          </p:cNvSpPr>
          <p:nvPr>
            <p:ph type="body" sz="half" idx="2"/>
          </p:nvPr>
        </p:nvSpPr>
        <p:spPr>
          <a:xfrm>
            <a:off x="4876800" y="1447800"/>
            <a:ext cx="3965575" cy="4651375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600"/>
          </a:p>
          <a:p>
            <a:pPr algn="ctr">
              <a:lnSpc>
                <a:spcPct val="80000"/>
              </a:lnSpc>
            </a:pPr>
            <a:endParaRPr lang="cs-CZ" sz="1600"/>
          </a:p>
          <a:p>
            <a:pPr algn="ctr">
              <a:lnSpc>
                <a:spcPct val="80000"/>
              </a:lnSpc>
              <a:buFont typeface="Wingdings" pitchFamily="2" charset="2"/>
              <a:buNone/>
            </a:pPr>
            <a:endParaRPr lang="cs-CZ" sz="1600"/>
          </a:p>
        </p:txBody>
      </p:sp>
      <p:sp>
        <p:nvSpPr>
          <p:cNvPr id="13318" name="Rectangle 6"/>
          <p:cNvSpPr>
            <a:spLocks noChangeArrowheads="1"/>
          </p:cNvSpPr>
          <p:nvPr/>
        </p:nvSpPr>
        <p:spPr bwMode="auto">
          <a:xfrm>
            <a:off x="381000" y="1371600"/>
            <a:ext cx="2305050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 b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Pomlázka</a:t>
            </a:r>
            <a:r>
              <a:rPr lang="cs-CZ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/>
            </a:r>
            <a:br>
              <a:rPr lang="cs-CZ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Pomlázka se čepejří,</a:t>
            </a:r>
            <a:br>
              <a:rPr lang="cs-CZ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babička mi nevěří.</a:t>
            </a:r>
            <a:br>
              <a:rPr lang="cs-CZ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Vystrčte, dědečku,</a:t>
            </a:r>
            <a:br>
              <a:rPr lang="cs-CZ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babičku ze dveří!</a:t>
            </a:r>
          </a:p>
        </p:txBody>
      </p:sp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3276600" y="838200"/>
            <a:ext cx="2432050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</a:pPr>
            <a:r>
              <a:rPr lang="cs-CZ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Koleda</a:t>
            </a:r>
            <a:r>
              <a:rPr lang="cs-CZ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/>
            </a:r>
            <a:br>
              <a:rPr lang="cs-CZ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Panímámo zlatičká,</a:t>
            </a:r>
            <a:br>
              <a:rPr lang="cs-CZ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darujte nám vajíčka.</a:t>
            </a:r>
            <a:br>
              <a:rPr lang="cs-CZ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Nedáte-li vajíčka,</a:t>
            </a:r>
            <a:br>
              <a:rPr lang="cs-CZ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uteče vám slepička</a:t>
            </a:r>
            <a:br>
              <a:rPr lang="cs-CZ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do horního rybníčka</a:t>
            </a:r>
            <a:br>
              <a:rPr lang="cs-CZ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 z rybníčka do louže,</a:t>
            </a:r>
            <a:br>
              <a:rPr lang="cs-CZ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kdo jí odtud pomůže?</a:t>
            </a:r>
            <a:r>
              <a:rPr lang="cs-CZ"/>
              <a:t> </a:t>
            </a:r>
          </a:p>
        </p:txBody>
      </p:sp>
      <p:sp>
        <p:nvSpPr>
          <p:cNvPr id="13321" name="Rectangle 9"/>
          <p:cNvSpPr>
            <a:spLocks noChangeArrowheads="1"/>
          </p:cNvSpPr>
          <p:nvPr/>
        </p:nvSpPr>
        <p:spPr bwMode="auto">
          <a:xfrm>
            <a:off x="228600" y="3276600"/>
            <a:ext cx="2895600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00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Hody, hody doprovody</a:t>
            </a:r>
            <a:r>
              <a:rPr lang="cs-CZ">
                <a:solidFill>
                  <a:srgbClr val="00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 </a:t>
            </a:r>
          </a:p>
          <a:p>
            <a:pPr algn="ctr"/>
            <a:r>
              <a:rPr lang="cs-CZ">
                <a:solidFill>
                  <a:srgbClr val="00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Hody, hody, doprovody,</a:t>
            </a:r>
            <a:br>
              <a:rPr lang="cs-CZ">
                <a:solidFill>
                  <a:srgbClr val="00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00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dejte vejce malovaný.</a:t>
            </a:r>
            <a:br>
              <a:rPr lang="cs-CZ">
                <a:solidFill>
                  <a:srgbClr val="00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00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Nedáte-li, malovaný,</a:t>
            </a:r>
            <a:br>
              <a:rPr lang="cs-CZ">
                <a:solidFill>
                  <a:srgbClr val="00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00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dejte aspoň bílý,</a:t>
            </a:r>
            <a:br>
              <a:rPr lang="cs-CZ">
                <a:solidFill>
                  <a:srgbClr val="00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00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slepička vám snese jiný.</a:t>
            </a:r>
          </a:p>
        </p:txBody>
      </p:sp>
      <p:sp>
        <p:nvSpPr>
          <p:cNvPr id="13322" name="Rectangle 10"/>
          <p:cNvSpPr>
            <a:spLocks noChangeArrowheads="1"/>
          </p:cNvSpPr>
          <p:nvPr/>
        </p:nvSpPr>
        <p:spPr bwMode="auto">
          <a:xfrm>
            <a:off x="5943600" y="3352800"/>
            <a:ext cx="2971800" cy="201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3399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Velikonoční pro kluky</a:t>
            </a:r>
            <a:endParaRPr lang="cs-CZ">
              <a:solidFill>
                <a:srgbClr val="3399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/>
            <a:r>
              <a:rPr lang="cs-CZ">
                <a:solidFill>
                  <a:srgbClr val="3399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Upletl jsem pomlázku,</a:t>
            </a:r>
            <a:br>
              <a:rPr lang="cs-CZ">
                <a:solidFill>
                  <a:srgbClr val="3399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3399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je hezčí než z obrázku,</a:t>
            </a:r>
            <a:br>
              <a:rPr lang="cs-CZ">
                <a:solidFill>
                  <a:srgbClr val="3399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3399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všechny holky, které znám,</a:t>
            </a:r>
            <a:br>
              <a:rPr lang="cs-CZ">
                <a:solidFill>
                  <a:srgbClr val="3399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3399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navštívím a vymrskám,</a:t>
            </a:r>
            <a:br>
              <a:rPr lang="cs-CZ">
                <a:solidFill>
                  <a:srgbClr val="3399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3399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než mi dají vajíčko,</a:t>
            </a:r>
            <a:br>
              <a:rPr lang="cs-CZ">
                <a:solidFill>
                  <a:srgbClr val="3399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3399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vyplatím je maličko.</a:t>
            </a:r>
          </a:p>
        </p:txBody>
      </p:sp>
      <p:sp>
        <p:nvSpPr>
          <p:cNvPr id="13323" name="Rectangle 11"/>
          <p:cNvSpPr>
            <a:spLocks noChangeArrowheads="1"/>
          </p:cNvSpPr>
          <p:nvPr/>
        </p:nvSpPr>
        <p:spPr bwMode="auto">
          <a:xfrm>
            <a:off x="5867400" y="1066800"/>
            <a:ext cx="2925763" cy="201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9900CC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Přišlo jaro</a:t>
            </a:r>
            <a:endParaRPr lang="cs-CZ">
              <a:solidFill>
                <a:srgbClr val="9900CC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/>
            <a:r>
              <a:rPr lang="cs-CZ">
                <a:solidFill>
                  <a:srgbClr val="9900CC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   Přišlo jaro, slunce svítí,</a:t>
            </a:r>
            <a:br>
              <a:rPr lang="cs-CZ">
                <a:solidFill>
                  <a:srgbClr val="9900CC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9900CC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 zahradách je plno kvítí.</a:t>
            </a:r>
            <a:br>
              <a:rPr lang="cs-CZ">
                <a:solidFill>
                  <a:srgbClr val="9900CC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9900CC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Co to ptáci štěbetají?</a:t>
            </a:r>
            <a:br>
              <a:rPr lang="cs-CZ">
                <a:solidFill>
                  <a:srgbClr val="9900CC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9900CC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Že mi tady rádi dají,</a:t>
            </a:r>
            <a:br>
              <a:rPr lang="cs-CZ">
                <a:solidFill>
                  <a:srgbClr val="9900CC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9900CC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malovaná vajíčka,</a:t>
            </a:r>
            <a:br>
              <a:rPr lang="cs-CZ">
                <a:solidFill>
                  <a:srgbClr val="9900CC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>
                <a:solidFill>
                  <a:srgbClr val="9900CC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co jim snesla slepička.</a:t>
            </a:r>
          </a:p>
        </p:txBody>
      </p:sp>
      <p:pic>
        <p:nvPicPr>
          <p:cNvPr id="13325" name="Picture 13" descr="MP90044912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90600" y="5181600"/>
            <a:ext cx="1371600" cy="1371600"/>
          </a:xfrm>
          <a:prstGeom prst="rect">
            <a:avLst/>
          </a:prstGeom>
          <a:noFill/>
        </p:spPr>
      </p:pic>
      <p:pic>
        <p:nvPicPr>
          <p:cNvPr id="13326" name="Picture 14" descr="MC900237792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5200" y="2819400"/>
            <a:ext cx="1965325" cy="1171575"/>
          </a:xfrm>
          <a:prstGeom prst="rect">
            <a:avLst/>
          </a:prstGeom>
          <a:noFill/>
        </p:spPr>
      </p:pic>
      <p:pic>
        <p:nvPicPr>
          <p:cNvPr id="13328" name="Picture 16" descr="MC900305599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3400" y="228600"/>
            <a:ext cx="990600" cy="954088"/>
          </a:xfrm>
          <a:prstGeom prst="rect">
            <a:avLst/>
          </a:prstGeom>
          <a:noFill/>
        </p:spPr>
      </p:pic>
      <p:pic>
        <p:nvPicPr>
          <p:cNvPr id="13329" name="Picture 17" descr="MM910001123[1]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2800" y="5486400"/>
            <a:ext cx="757238" cy="1181100"/>
          </a:xfrm>
          <a:prstGeom prst="rect">
            <a:avLst/>
          </a:prstGeom>
          <a:noFill/>
        </p:spPr>
      </p:pic>
      <p:pic>
        <p:nvPicPr>
          <p:cNvPr id="13330" name="Picture 18" descr="MC900330627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001000" y="152400"/>
            <a:ext cx="877888" cy="1066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3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3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3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33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33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3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3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Použité materiály:</a:t>
            </a:r>
          </a:p>
        </p:txBody>
      </p:sp>
      <p:sp>
        <p:nvSpPr>
          <p:cNvPr id="1536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400" dirty="0"/>
              <a:t>Obrázky galerie </a:t>
            </a:r>
            <a:r>
              <a:rPr lang="cs-CZ" sz="2400" dirty="0" smtClean="0"/>
              <a:t>Microsoft – www.office.</a:t>
            </a:r>
            <a:r>
              <a:rPr lang="cs-CZ" sz="2400" smtClean="0"/>
              <a:t>microsoft.com</a:t>
            </a:r>
            <a:endParaRPr lang="cs-CZ" sz="2400"/>
          </a:p>
          <a:p>
            <a:r>
              <a:rPr lang="cs-CZ" sz="2400" dirty="0"/>
              <a:t>Potůčková J.; Moje kniha objevů 2.; Brno, Studio 1+1 2002</a:t>
            </a:r>
          </a:p>
          <a:p>
            <a:r>
              <a:rPr lang="cs-CZ" sz="2400" dirty="0"/>
              <a:t>Velebná E. a Majer K.; Lidové zvyky a obyčeje v křesťanském roce; Úvaly u Prahy, </a:t>
            </a:r>
            <a:r>
              <a:rPr lang="cs-CZ" sz="2400" dirty="0" err="1"/>
              <a:t>Albra</a:t>
            </a:r>
            <a:r>
              <a:rPr lang="cs-CZ" sz="2400" dirty="0"/>
              <a:t> 1996</a:t>
            </a:r>
          </a:p>
          <a:p>
            <a:r>
              <a:rPr lang="cs-CZ" sz="1800" dirty="0">
                <a:hlinkClick r:id="rId2"/>
              </a:rPr>
              <a:t>http://www.</a:t>
            </a:r>
            <a:r>
              <a:rPr lang="cs-CZ" sz="1800" dirty="0" err="1">
                <a:hlinkClick r:id="rId2"/>
              </a:rPr>
              <a:t>kubesova.cz</a:t>
            </a:r>
            <a:r>
              <a:rPr lang="cs-CZ" sz="1800" dirty="0">
                <a:hlinkClick r:id="rId2"/>
              </a:rPr>
              <a:t>/</a:t>
            </a:r>
            <a:r>
              <a:rPr lang="cs-CZ" sz="1800" dirty="0" err="1">
                <a:hlinkClick r:id="rId2"/>
              </a:rPr>
              <a:t>velikonocni</a:t>
            </a:r>
            <a:r>
              <a:rPr lang="cs-CZ" sz="1800" dirty="0">
                <a:hlinkClick r:id="rId2"/>
              </a:rPr>
              <a:t>_koledy</a:t>
            </a:r>
            <a:endParaRPr lang="cs-CZ" sz="1800" dirty="0"/>
          </a:p>
          <a:p>
            <a:r>
              <a:rPr lang="cs-CZ" sz="1800" dirty="0">
                <a:hlinkClick r:id="rId3"/>
              </a:rPr>
              <a:t>http://www.</a:t>
            </a:r>
            <a:r>
              <a:rPr lang="cs-CZ" sz="1800" dirty="0" err="1">
                <a:hlinkClick r:id="rId3"/>
              </a:rPr>
              <a:t>detskestranky.cz</a:t>
            </a:r>
            <a:r>
              <a:rPr lang="cs-CZ" sz="1800" dirty="0">
                <a:hlinkClick r:id="rId3"/>
              </a:rPr>
              <a:t>/</a:t>
            </a:r>
            <a:r>
              <a:rPr lang="cs-CZ" sz="1800" dirty="0" err="1">
                <a:hlinkClick r:id="rId3"/>
              </a:rPr>
              <a:t>clanek</a:t>
            </a:r>
            <a:r>
              <a:rPr lang="cs-CZ" sz="1800" dirty="0">
                <a:hlinkClick r:id="rId3"/>
              </a:rPr>
              <a:t>/363-</a:t>
            </a:r>
            <a:r>
              <a:rPr lang="cs-CZ" sz="1800" dirty="0" err="1">
                <a:hlinkClick r:id="rId3"/>
              </a:rPr>
              <a:t>velikonocni</a:t>
            </a:r>
            <a:r>
              <a:rPr lang="cs-CZ" sz="1800" dirty="0">
                <a:hlinkClick r:id="rId3"/>
              </a:rPr>
              <a:t>_</a:t>
            </a:r>
            <a:r>
              <a:rPr lang="cs-CZ" sz="1800" dirty="0" err="1">
                <a:hlinkClick r:id="rId3"/>
              </a:rPr>
              <a:t>rikanky</a:t>
            </a:r>
            <a:r>
              <a:rPr lang="cs-CZ" sz="1800" dirty="0">
                <a:hlinkClick r:id="rId3"/>
              </a:rPr>
              <a:t>_a_koledy.</a:t>
            </a:r>
            <a:r>
              <a:rPr lang="cs-CZ" sz="1800" dirty="0" err="1">
                <a:hlinkClick r:id="rId3"/>
              </a:rPr>
              <a:t>htm</a:t>
            </a:r>
            <a:endParaRPr lang="cs-CZ" sz="1800" dirty="0"/>
          </a:p>
          <a:p>
            <a:r>
              <a:rPr lang="cs-CZ" sz="1800" dirty="0">
                <a:hlinkClick r:id="rId4"/>
              </a:rPr>
              <a:t>http://moje-kniha-</a:t>
            </a:r>
            <a:r>
              <a:rPr lang="cs-CZ" sz="1800" dirty="0" err="1">
                <a:hlinkClick r:id="rId4"/>
              </a:rPr>
              <a:t>stinu.blog.cz</a:t>
            </a:r>
            <a:r>
              <a:rPr lang="cs-CZ" sz="1800" dirty="0">
                <a:hlinkClick r:id="rId4"/>
              </a:rPr>
              <a:t>/1003/</a:t>
            </a:r>
            <a:r>
              <a:rPr lang="cs-CZ" sz="1800" dirty="0" err="1">
                <a:hlinkClick r:id="rId4"/>
              </a:rPr>
              <a:t>vynaseni</a:t>
            </a:r>
            <a:r>
              <a:rPr lang="cs-CZ" sz="1800" dirty="0">
                <a:hlinkClick r:id="rId4"/>
              </a:rPr>
              <a:t>-</a:t>
            </a:r>
            <a:r>
              <a:rPr lang="cs-CZ" sz="1800" dirty="0" err="1">
                <a:hlinkClick r:id="rId4"/>
              </a:rPr>
              <a:t>morany</a:t>
            </a:r>
            <a:endParaRPr lang="cs-CZ" sz="1800" dirty="0"/>
          </a:p>
          <a:p>
            <a:r>
              <a:rPr lang="cs-CZ" sz="1800" dirty="0">
                <a:hlinkClick r:id="rId5"/>
              </a:rPr>
              <a:t>http://www.</a:t>
            </a:r>
            <a:r>
              <a:rPr lang="cs-CZ" sz="1800" dirty="0" err="1">
                <a:hlinkClick r:id="rId5"/>
              </a:rPr>
              <a:t>youtube.com</a:t>
            </a:r>
            <a:r>
              <a:rPr lang="cs-CZ" sz="1800" dirty="0">
                <a:hlinkClick r:id="rId5"/>
              </a:rPr>
              <a:t>/</a:t>
            </a:r>
            <a:r>
              <a:rPr lang="cs-CZ" sz="1800" dirty="0" err="1">
                <a:hlinkClick r:id="rId5"/>
              </a:rPr>
              <a:t>watch</a:t>
            </a:r>
            <a:r>
              <a:rPr lang="cs-CZ" sz="1800" dirty="0">
                <a:hlinkClick r:id="rId5"/>
              </a:rPr>
              <a:t>?v=1NZyCRaijhQ</a:t>
            </a:r>
            <a:endParaRPr lang="cs-CZ" sz="1800" dirty="0"/>
          </a:p>
          <a:p>
            <a:r>
              <a:rPr lang="cs-CZ" sz="1800" dirty="0">
                <a:hlinkClick r:id="rId6"/>
              </a:rPr>
              <a:t>http://www.</a:t>
            </a:r>
            <a:r>
              <a:rPr lang="cs-CZ" sz="1800" dirty="0" err="1">
                <a:hlinkClick r:id="rId6"/>
              </a:rPr>
              <a:t>youtube.com</a:t>
            </a:r>
            <a:r>
              <a:rPr lang="cs-CZ" sz="1800" dirty="0">
                <a:hlinkClick r:id="rId6"/>
              </a:rPr>
              <a:t>/</a:t>
            </a:r>
            <a:r>
              <a:rPr lang="cs-CZ" sz="1800" dirty="0" err="1">
                <a:hlinkClick r:id="rId6"/>
              </a:rPr>
              <a:t>watch</a:t>
            </a:r>
            <a:r>
              <a:rPr lang="cs-CZ" sz="1800" dirty="0">
                <a:hlinkClick r:id="rId6"/>
              </a:rPr>
              <a:t>?v=QH6hg1zIMC8</a:t>
            </a:r>
            <a:endParaRPr lang="cs-CZ" sz="1800" dirty="0"/>
          </a:p>
          <a:p>
            <a:r>
              <a:rPr lang="cs-CZ" sz="1800" dirty="0">
                <a:hlinkClick r:id="rId7"/>
              </a:rPr>
              <a:t>http://www.</a:t>
            </a:r>
            <a:r>
              <a:rPr lang="cs-CZ" sz="1800" dirty="0" err="1">
                <a:hlinkClick r:id="rId7"/>
              </a:rPr>
              <a:t>youtube.com</a:t>
            </a:r>
            <a:r>
              <a:rPr lang="cs-CZ" sz="1800" dirty="0">
                <a:hlinkClick r:id="rId7"/>
              </a:rPr>
              <a:t>/</a:t>
            </a:r>
            <a:r>
              <a:rPr lang="cs-CZ" sz="1800" dirty="0" err="1">
                <a:hlinkClick r:id="rId7"/>
              </a:rPr>
              <a:t>watch</a:t>
            </a:r>
            <a:r>
              <a:rPr lang="cs-CZ" sz="1800" dirty="0">
                <a:hlinkClick r:id="rId7"/>
              </a:rPr>
              <a:t>?v=hjvE0hIVHD4</a:t>
            </a:r>
            <a:endParaRPr lang="cs-CZ" sz="1800" dirty="0"/>
          </a:p>
          <a:p>
            <a:pPr>
              <a:buFont typeface="Wingdings" pitchFamily="2" charset="2"/>
              <a:buNone/>
            </a:pPr>
            <a:endParaRPr lang="cs-CZ" sz="1800" dirty="0"/>
          </a:p>
          <a:p>
            <a:pPr>
              <a:buFont typeface="Wingdings" pitchFamily="2" charset="2"/>
              <a:buNone/>
            </a:pPr>
            <a:endParaRPr lang="cs-CZ" sz="1800" dirty="0"/>
          </a:p>
          <a:p>
            <a:endParaRPr lang="cs-CZ" sz="1800" dirty="0"/>
          </a:p>
          <a:p>
            <a:endParaRPr lang="cs-CZ" sz="1800" dirty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raky">
  <a:themeElements>
    <a:clrScheme name="Mraky 9">
      <a:dk1>
        <a:srgbClr val="000000"/>
      </a:dk1>
      <a:lt1>
        <a:srgbClr val="FEA24E"/>
      </a:lt1>
      <a:dk2>
        <a:srgbClr val="CC6600"/>
      </a:dk2>
      <a:lt2>
        <a:srgbClr val="808080"/>
      </a:lt2>
      <a:accent1>
        <a:srgbClr val="FBEECD"/>
      </a:accent1>
      <a:accent2>
        <a:srgbClr val="ECD044"/>
      </a:accent2>
      <a:accent3>
        <a:srgbClr val="FECEB2"/>
      </a:accent3>
      <a:accent4>
        <a:srgbClr val="000000"/>
      </a:accent4>
      <a:accent5>
        <a:srgbClr val="FDF5E3"/>
      </a:accent5>
      <a:accent6>
        <a:srgbClr val="D6BC3D"/>
      </a:accent6>
      <a:hlink>
        <a:srgbClr val="E42B00"/>
      </a:hlink>
      <a:folHlink>
        <a:srgbClr val="996633"/>
      </a:folHlink>
    </a:clrScheme>
    <a:fontScheme name="Mraky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raky 1">
        <a:dk1>
          <a:srgbClr val="4D4D4D"/>
        </a:dk1>
        <a:lt1>
          <a:srgbClr val="FFFFFF"/>
        </a:lt1>
        <a:dk2>
          <a:srgbClr val="0000A4"/>
        </a:dk2>
        <a:lt2>
          <a:srgbClr val="B7E7FF"/>
        </a:lt2>
        <a:accent1>
          <a:srgbClr val="0099CC"/>
        </a:accent1>
        <a:accent2>
          <a:srgbClr val="00CC99"/>
        </a:accent2>
        <a:accent3>
          <a:srgbClr val="AAAACF"/>
        </a:accent3>
        <a:accent4>
          <a:srgbClr val="DADADA"/>
        </a:accent4>
        <a:accent5>
          <a:srgbClr val="AACAE2"/>
        </a:accent5>
        <a:accent6>
          <a:srgbClr val="00B98A"/>
        </a:accent6>
        <a:hlink>
          <a:srgbClr val="FFCC00"/>
        </a:hlink>
        <a:folHlink>
          <a:srgbClr val="EE941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ky 2">
        <a:dk1>
          <a:srgbClr val="000066"/>
        </a:dk1>
        <a:lt1>
          <a:srgbClr val="FFFFFF"/>
        </a:lt1>
        <a:dk2>
          <a:srgbClr val="00A2DC"/>
        </a:dk2>
        <a:lt2>
          <a:srgbClr val="FFFFFF"/>
        </a:lt2>
        <a:accent1>
          <a:srgbClr val="0079A4"/>
        </a:accent1>
        <a:accent2>
          <a:srgbClr val="33CCCC"/>
        </a:accent2>
        <a:accent3>
          <a:srgbClr val="AACEEB"/>
        </a:accent3>
        <a:accent4>
          <a:srgbClr val="DADADA"/>
        </a:accent4>
        <a:accent5>
          <a:srgbClr val="AABECF"/>
        </a:accent5>
        <a:accent6>
          <a:srgbClr val="2DB9B9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ky 3">
        <a:dk1>
          <a:srgbClr val="010199"/>
        </a:dk1>
        <a:lt1>
          <a:srgbClr val="FFFFFF"/>
        </a:lt1>
        <a:dk2>
          <a:srgbClr val="000092"/>
        </a:dk2>
        <a:lt2>
          <a:srgbClr val="CCFFFF"/>
        </a:lt2>
        <a:accent1>
          <a:srgbClr val="66CCFF"/>
        </a:accent1>
        <a:accent2>
          <a:srgbClr val="2EBDBA"/>
        </a:accent2>
        <a:accent3>
          <a:srgbClr val="AAAAC7"/>
        </a:accent3>
        <a:accent4>
          <a:srgbClr val="DADADA"/>
        </a:accent4>
        <a:accent5>
          <a:srgbClr val="B8E2FF"/>
        </a:accent5>
        <a:accent6>
          <a:srgbClr val="29ABA8"/>
        </a:accent6>
        <a:hlink>
          <a:srgbClr val="66FFFF"/>
        </a:hlink>
        <a:folHlink>
          <a:srgbClr val="CC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ky 4">
        <a:dk1>
          <a:srgbClr val="000000"/>
        </a:dk1>
        <a:lt1>
          <a:srgbClr val="FFFFFF"/>
        </a:lt1>
        <a:dk2>
          <a:srgbClr val="006A67"/>
        </a:dk2>
        <a:lt2>
          <a:srgbClr val="FFFFCC"/>
        </a:lt2>
        <a:accent1>
          <a:srgbClr val="33CCCC"/>
        </a:accent1>
        <a:accent2>
          <a:srgbClr val="6D6FC7"/>
        </a:accent2>
        <a:accent3>
          <a:srgbClr val="AAB9B8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00FFFF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ky 5">
        <a:dk1>
          <a:srgbClr val="4D4D4D"/>
        </a:dk1>
        <a:lt1>
          <a:srgbClr val="FFFFFF"/>
        </a:lt1>
        <a:dk2>
          <a:srgbClr val="650BB7"/>
        </a:dk2>
        <a:lt2>
          <a:srgbClr val="FFFFFF"/>
        </a:lt2>
        <a:accent1>
          <a:srgbClr val="FF66FF"/>
        </a:accent1>
        <a:accent2>
          <a:srgbClr val="666699"/>
        </a:accent2>
        <a:accent3>
          <a:srgbClr val="B8AAD8"/>
        </a:accent3>
        <a:accent4>
          <a:srgbClr val="DADADA"/>
        </a:accent4>
        <a:accent5>
          <a:srgbClr val="FFB8FF"/>
        </a:accent5>
        <a:accent6>
          <a:srgbClr val="5C5C8A"/>
        </a:accent6>
        <a:hlink>
          <a:srgbClr val="E9E9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ky 6">
        <a:dk1>
          <a:srgbClr val="FFFFFF"/>
        </a:dk1>
        <a:lt1>
          <a:srgbClr val="FFFFFF"/>
        </a:lt1>
        <a:dk2>
          <a:srgbClr val="005000"/>
        </a:dk2>
        <a:lt2>
          <a:srgbClr val="DCEAAE"/>
        </a:lt2>
        <a:accent1>
          <a:srgbClr val="99CC00"/>
        </a:accent1>
        <a:accent2>
          <a:srgbClr val="6F801A"/>
        </a:accent2>
        <a:accent3>
          <a:srgbClr val="AAB3AA"/>
        </a:accent3>
        <a:accent4>
          <a:srgbClr val="DADADA"/>
        </a:accent4>
        <a:accent5>
          <a:srgbClr val="CAE2AA"/>
        </a:accent5>
        <a:accent6>
          <a:srgbClr val="647316"/>
        </a:accent6>
        <a:hlink>
          <a:srgbClr val="FFFFCC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ky 7">
        <a:dk1>
          <a:srgbClr val="4F4F77"/>
        </a:dk1>
        <a:lt1>
          <a:srgbClr val="FFFFFF"/>
        </a:lt1>
        <a:dk2>
          <a:srgbClr val="7979A5"/>
        </a:dk2>
        <a:lt2>
          <a:srgbClr val="F3F3FF"/>
        </a:lt2>
        <a:accent1>
          <a:srgbClr val="5D5D8B"/>
        </a:accent1>
        <a:accent2>
          <a:srgbClr val="66CCFF"/>
        </a:accent2>
        <a:accent3>
          <a:srgbClr val="BEBECF"/>
        </a:accent3>
        <a:accent4>
          <a:srgbClr val="DADADA"/>
        </a:accent4>
        <a:accent5>
          <a:srgbClr val="B6B6C4"/>
        </a:accent5>
        <a:accent6>
          <a:srgbClr val="5CB9E7"/>
        </a:accent6>
        <a:hlink>
          <a:srgbClr val="CCECFF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ky 8">
        <a:dk1>
          <a:srgbClr val="000000"/>
        </a:dk1>
        <a:lt1>
          <a:srgbClr val="B9B9B9"/>
        </a:lt1>
        <a:dk2>
          <a:srgbClr val="8A8472"/>
        </a:dk2>
        <a:lt2>
          <a:srgbClr val="4D4D4D"/>
        </a:lt2>
        <a:accent1>
          <a:srgbClr val="EDEEE2"/>
        </a:accent1>
        <a:accent2>
          <a:srgbClr val="7FAA7E"/>
        </a:accent2>
        <a:accent3>
          <a:srgbClr val="D9D9D9"/>
        </a:accent3>
        <a:accent4>
          <a:srgbClr val="000000"/>
        </a:accent4>
        <a:accent5>
          <a:srgbClr val="F4F5EE"/>
        </a:accent5>
        <a:accent6>
          <a:srgbClr val="729A72"/>
        </a:accent6>
        <a:hlink>
          <a:srgbClr val="008000"/>
        </a:hlink>
        <a:folHlink>
          <a:srgbClr val="9894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raky 9">
        <a:dk1>
          <a:srgbClr val="000000"/>
        </a:dk1>
        <a:lt1>
          <a:srgbClr val="FEA24E"/>
        </a:lt1>
        <a:dk2>
          <a:srgbClr val="CC6600"/>
        </a:dk2>
        <a:lt2>
          <a:srgbClr val="808080"/>
        </a:lt2>
        <a:accent1>
          <a:srgbClr val="FBEECD"/>
        </a:accent1>
        <a:accent2>
          <a:srgbClr val="ECD044"/>
        </a:accent2>
        <a:accent3>
          <a:srgbClr val="FECEB2"/>
        </a:accent3>
        <a:accent4>
          <a:srgbClr val="000000"/>
        </a:accent4>
        <a:accent5>
          <a:srgbClr val="FDF5E3"/>
        </a:accent5>
        <a:accent6>
          <a:srgbClr val="D6BC3D"/>
        </a:accent6>
        <a:hlink>
          <a:srgbClr val="E42B00"/>
        </a:hlink>
        <a:folHlink>
          <a:srgbClr val="99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Clouds</Template>
  <TotalTime>167</TotalTime>
  <Words>894</Words>
  <Application>Microsoft Office PowerPoint</Application>
  <PresentationFormat>Předvádění na obrazovce (4:3)</PresentationFormat>
  <Paragraphs>238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Wingdings</vt:lpstr>
      <vt:lpstr>Verdana</vt:lpstr>
      <vt:lpstr>Mraky</vt:lpstr>
      <vt:lpstr>Snímek 1</vt:lpstr>
      <vt:lpstr>Jarní svátky</vt:lpstr>
      <vt:lpstr>V tajence vyšlo:         …………………………</vt:lpstr>
      <vt:lpstr>Řešení:  Velikonoce</vt:lpstr>
      <vt:lpstr>VELIKONOCE</vt:lpstr>
      <vt:lpstr>Postní doba</vt:lpstr>
      <vt:lpstr>Pašijový týden Poslední týden půstu před Velikonocemi. </vt:lpstr>
      <vt:lpstr>Velikonoce v naší době</vt:lpstr>
      <vt:lpstr>Velikonoční koledy:</vt:lpstr>
      <vt:lpstr>Použité materiály: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Lucadan</dc:creator>
  <cp:lastModifiedBy>Dum</cp:lastModifiedBy>
  <cp:revision>6</cp:revision>
  <cp:lastPrinted>1601-01-01T00:00:00Z</cp:lastPrinted>
  <dcterms:created xsi:type="dcterms:W3CDTF">2014-03-15T19:11:20Z</dcterms:created>
  <dcterms:modified xsi:type="dcterms:W3CDTF">2014-03-16T11:22:52Z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