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60" r:id="rId3"/>
    <p:sldId id="26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5" r:id="rId13"/>
    <p:sldId id="276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FF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-1428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Uchaze%C4%8D_o_zam%C4%9Bstn%C3%A1n%C3%AD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Evropsk%C3%A1_unie" TargetMode="External"/><Relationship Id="rId12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%C4%8Cesko" TargetMode="External"/><Relationship Id="rId11" Type="http://schemas.openxmlformats.org/officeDocument/2006/relationships/hyperlink" Target="http://cs.wikipedia.org/wiki/P%C5%AFsobnost" TargetMode="External"/><Relationship Id="rId5" Type="http://schemas.openxmlformats.org/officeDocument/2006/relationships/hyperlink" Target="http://cs.wikipedia.org/wiki/Trh_pr%C3%A1ce" TargetMode="External"/><Relationship Id="rId10" Type="http://schemas.openxmlformats.org/officeDocument/2006/relationships/hyperlink" Target="http://cs.wikipedia.org/wiki/Ministerstvo_pr%C3%A1ce_a_soci%C3%A1ln%C3%ADch_v%C4%9Bc%C3%AD_%C4%8Cesk%C3%A9_republiky" TargetMode="External"/><Relationship Id="rId4" Type="http://schemas.openxmlformats.org/officeDocument/2006/relationships/hyperlink" Target="http://cs.wikipedia.org/wiki/Informace" TargetMode="External"/><Relationship Id="rId9" Type="http://schemas.openxmlformats.org/officeDocument/2006/relationships/hyperlink" Target="http://cs.wikipedia.org/wiki/Pracovn%C3%AD_m%C3%ADsto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e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e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g.denik.cz/54/7e/20111113_ilustracka_pracak_denik-38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4490234"/>
              </p:ext>
            </p:extLst>
          </p:nvPr>
        </p:nvGraphicFramePr>
        <p:xfrm>
          <a:off x="750310" y="2060848"/>
          <a:ext cx="7926145" cy="38296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Způsoby hledání zaměstnání, úřad práce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2 </a:t>
                      </a: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– Úřad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Úřad práce, žádost o zprostředkování 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zaměstnání, pracovní trh, uchazeč o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zaměstníní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, pracovní místa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51520" y="1034156"/>
            <a:ext cx="871296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Způsoby hledání zaměstnání, úřad práce </a:t>
            </a:r>
            <a:r>
              <a:rPr lang="cs-CZ" sz="2800" b="1" dirty="0" smtClean="0"/>
              <a:t>2 </a:t>
            </a:r>
            <a:r>
              <a:rPr lang="cs-CZ" sz="2800" b="1" dirty="0" smtClean="0"/>
              <a:t>– Úřad práce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8478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42_844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268760"/>
            <a:ext cx="8712968" cy="1077218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Způsoby hledání zaměstnání, úřad práce (2) – </a:t>
            </a:r>
          </a:p>
          <a:p>
            <a:pPr algn="ctr"/>
            <a:r>
              <a:rPr lang="cs-CZ" sz="3200" dirty="0" smtClean="0"/>
              <a:t>Úřad práce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115616" y="3429000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Úřad práce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15616" y="4057908"/>
            <a:ext cx="7848872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Žádost o zprostředkování zaměstnání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564904"/>
            <a:ext cx="871296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938992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ÚŘAD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PRÁCE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Úřad práce – co je to, jaké má poslání?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2020778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státní </a:t>
            </a:r>
            <a:r>
              <a:rPr lang="cs-CZ" sz="2000" dirty="0" smtClean="0"/>
              <a:t>instituce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827584" y="208154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619672" y="2564904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poskytuje informace </a:t>
            </a:r>
            <a:r>
              <a:rPr lang="cs-CZ" sz="2000" dirty="0">
                <a:hlinkClick r:id="rId4" tooltip="Informace"/>
              </a:rPr>
              <a:t>informací</a:t>
            </a:r>
            <a:r>
              <a:rPr lang="cs-CZ" sz="2000" dirty="0"/>
              <a:t> z oblasti </a:t>
            </a:r>
            <a:r>
              <a:rPr lang="cs-CZ" sz="2000" dirty="0">
                <a:hlinkClick r:id="rId5" tooltip="Trh práce"/>
              </a:rPr>
              <a:t>pracovního trhu</a:t>
            </a:r>
            <a:r>
              <a:rPr lang="cs-CZ" sz="2000" dirty="0"/>
              <a:t> nejen v </a:t>
            </a:r>
            <a:r>
              <a:rPr lang="cs-CZ" sz="2000" dirty="0">
                <a:hlinkClick r:id="rId6" tooltip="Česko"/>
              </a:rPr>
              <a:t>České republice</a:t>
            </a:r>
            <a:r>
              <a:rPr lang="cs-CZ" sz="2000" dirty="0"/>
              <a:t>, ale i v </a:t>
            </a:r>
            <a:r>
              <a:rPr lang="cs-CZ" sz="2000" dirty="0">
                <a:hlinkClick r:id="rId7" tooltip="Evropská unie"/>
              </a:rPr>
              <a:t>Evropské unii</a:t>
            </a:r>
            <a:endParaRPr lang="cs-CZ" sz="2000" dirty="0"/>
          </a:p>
        </p:txBody>
      </p:sp>
      <p:sp>
        <p:nvSpPr>
          <p:cNvPr id="31" name="Šipka doprava 30"/>
          <p:cNvSpPr/>
          <p:nvPr/>
        </p:nvSpPr>
        <p:spPr>
          <a:xfrm>
            <a:off x="827584" y="262567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19672" y="3441194"/>
            <a:ext cx="727280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eviduje </a:t>
            </a:r>
            <a:r>
              <a:rPr lang="cs-CZ" sz="2000" dirty="0">
                <a:hlinkClick r:id="rId8" tooltip="Uchazeč o zaměstnání"/>
              </a:rPr>
              <a:t>uchazeče o zaměstnání</a:t>
            </a:r>
            <a:r>
              <a:rPr lang="cs-CZ" sz="2000" dirty="0"/>
              <a:t> a volná </a:t>
            </a:r>
            <a:r>
              <a:rPr lang="cs-CZ" sz="2000" dirty="0">
                <a:hlinkClick r:id="rId9" tooltip="Pracovní místo"/>
              </a:rPr>
              <a:t>pracovní míst</a:t>
            </a:r>
            <a:r>
              <a:rPr lang="cs-CZ" sz="2000" dirty="0"/>
              <a:t>a</a:t>
            </a:r>
          </a:p>
        </p:txBody>
      </p:sp>
      <p:sp>
        <p:nvSpPr>
          <p:cNvPr id="33" name="Šipka doprava 32"/>
          <p:cNvSpPr/>
          <p:nvPr/>
        </p:nvSpPr>
        <p:spPr>
          <a:xfrm>
            <a:off x="827584" y="3501962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619672" y="4057328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spadá pod správu </a:t>
            </a:r>
            <a:r>
              <a:rPr lang="cs-CZ" sz="2000" dirty="0">
                <a:hlinkClick r:id="rId10" tooltip="Ministerstvo práce a sociálních věcí České republiky"/>
              </a:rPr>
              <a:t>Ministerstva práce a sociálních věcí České republiky</a:t>
            </a:r>
            <a:endParaRPr lang="cs-CZ" sz="2000" dirty="0"/>
          </a:p>
        </p:txBody>
      </p:sp>
      <p:sp>
        <p:nvSpPr>
          <p:cNvPr id="36" name="Šipka doprava 35"/>
          <p:cNvSpPr/>
          <p:nvPr/>
        </p:nvSpPr>
        <p:spPr>
          <a:xfrm>
            <a:off x="827584" y="4118096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9672" y="4953362"/>
            <a:ext cx="727280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</a:t>
            </a:r>
            <a:r>
              <a:rPr lang="cs-CZ" sz="2000" dirty="0"/>
              <a:t>svou </a:t>
            </a:r>
            <a:r>
              <a:rPr lang="cs-CZ" sz="2000" dirty="0">
                <a:hlinkClick r:id="rId11" tooltip="Působnost"/>
              </a:rPr>
              <a:t>působnost</a:t>
            </a:r>
            <a:r>
              <a:rPr lang="cs-CZ" sz="2000" dirty="0"/>
              <a:t> dělí do menších administrativních celků, které působí na jednotlivých pobočkách po celé České republice.</a:t>
            </a:r>
          </a:p>
        </p:txBody>
      </p:sp>
      <p:sp>
        <p:nvSpPr>
          <p:cNvPr id="38" name="Šipka doprava 37"/>
          <p:cNvSpPr/>
          <p:nvPr/>
        </p:nvSpPr>
        <p:spPr>
          <a:xfrm>
            <a:off x="827584" y="5014130"/>
            <a:ext cx="504274" cy="278574"/>
          </a:xfrm>
          <a:prstGeom prst="rightArrow">
            <a:avLst/>
          </a:prstGeom>
          <a:solidFill>
            <a:schemeClr val="bg1">
              <a:lumMod val="95000"/>
            </a:schemeClr>
          </a:solidFill>
          <a:ln/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000">
              <a:solidFill>
                <a:schemeClr val="tx1"/>
              </a:solidFill>
            </a:endParaRPr>
          </a:p>
        </p:txBody>
      </p:sp>
      <p:pic>
        <p:nvPicPr>
          <p:cNvPr id="1026" name="Picture 2" descr="http://g.denik.cz/54/7e/20111113_ilustracka_pracak_denik-380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828" y="980728"/>
            <a:ext cx="2012636" cy="1509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086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8" grpId="0" animBg="1"/>
      <p:bldP spid="3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6" grpId="0" animBg="1"/>
      <p:bldP spid="37" grpId="0" animBg="1"/>
      <p:bldP spid="3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(1)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20" name="Obrázek 1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52736"/>
            <a:ext cx="6876489" cy="482453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2354862" y="339915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Novák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339254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Jan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12885" y="341970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950531/1234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60232" y="360437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Česká republika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411760" y="382459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Ústí nad Labem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645637" y="402317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Ústí nad Labem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27784" y="421179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Masarykova 1111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36096" y="421179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1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516216" y="422108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5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308303" y="4221088"/>
            <a:ext cx="1016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400 01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119409" y="4896319"/>
            <a:ext cx="1516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728 123 456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143745" y="4904717"/>
            <a:ext cx="20205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Brush Script MT" panose="03060802040406070304" pitchFamily="66" charset="0"/>
              </a:rPr>
              <a:t>novak-j@mail.xx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2807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7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75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75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7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3" grpId="0"/>
      <p:bldP spid="12" grpId="0"/>
      <p:bldP spid="13" grpId="0"/>
      <p:bldP spid="21" grpId="0"/>
      <p:bldP spid="22" grpId="0"/>
      <p:bldP spid="23" grpId="0"/>
      <p:bldP spid="25" grpId="0"/>
      <p:bldP spid="27" grpId="0"/>
      <p:bldP spid="28" grpId="0"/>
      <p:bldP spid="29" grpId="0"/>
      <p:bldP spid="30" grpId="0"/>
      <p:bldP spid="3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(2)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1" name="Obrázek 1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8208912" cy="2520280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ovéPole 11"/>
          <p:cNvSpPr txBox="1"/>
          <p:nvPr/>
        </p:nvSpPr>
        <p:spPr>
          <a:xfrm>
            <a:off x="7020272" y="2021889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24115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zedník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273607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studium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273607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30. 6. 2014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497169" y="3150021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22206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2" grpId="0"/>
      <p:bldP spid="13" grpId="0"/>
      <p:bldP spid="14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(3)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0" name="Obrázek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74800"/>
            <a:ext cx="7668577" cy="437448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1319000" y="18622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střední, vyučen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60050" y="2537506"/>
            <a:ext cx="3583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SŠ stavební a technická, Ústí nad Labem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76474" y="2555612"/>
            <a:ext cx="3583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zedník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46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(4)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0" name="Obrázek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3903" y="1790064"/>
            <a:ext cx="6876489" cy="4087207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1420090" y="3851756"/>
            <a:ext cx="3583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Zedník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20090" y="4139788"/>
            <a:ext cx="3583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Obkladač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421754" y="4355812"/>
            <a:ext cx="3583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Montér suchých staveb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46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(5)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0" name="Obrázek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7919" y="1779146"/>
            <a:ext cx="6948497" cy="3810094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1332056" y="2105458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46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(6)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0" name="Obrázek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16832"/>
            <a:ext cx="6876489" cy="369128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1346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(7)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0" name="Obrázek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887" y="1784548"/>
            <a:ext cx="7092513" cy="351666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ovéPole 10"/>
          <p:cNvSpPr txBox="1"/>
          <p:nvPr/>
        </p:nvSpPr>
        <p:spPr>
          <a:xfrm>
            <a:off x="1953174" y="2060848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52553" y="4292857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346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(8)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1" name="Obrázek 1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700808"/>
            <a:ext cx="6948497" cy="4140813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ovéPole 11"/>
          <p:cNvSpPr txBox="1"/>
          <p:nvPr/>
        </p:nvSpPr>
        <p:spPr>
          <a:xfrm>
            <a:off x="2133613" y="1772816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51092" y="3707740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02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2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(9)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1" name="Obrázek 1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895" y="1700808"/>
            <a:ext cx="7020505" cy="3968375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ovéPole 11"/>
          <p:cNvSpPr txBox="1"/>
          <p:nvPr/>
        </p:nvSpPr>
        <p:spPr>
          <a:xfrm>
            <a:off x="1431428" y="1691516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4427820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02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5" name="TextovéPole 34"/>
          <p:cNvSpPr txBox="1"/>
          <p:nvPr/>
        </p:nvSpPr>
        <p:spPr>
          <a:xfrm>
            <a:off x="107504" y="1196752"/>
            <a:ext cx="323892" cy="1200329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ŽÁDOST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žádost o zprostředkování zaměstnání (10) (</a:t>
            </a:r>
            <a:r>
              <a:rPr lang="cs-CZ" sz="2000" i="1" dirty="0" smtClean="0"/>
              <a:t>doplňujme při výkladu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pic>
        <p:nvPicPr>
          <p:cNvPr id="11" name="Obrázek 1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7416824" cy="3816423"/>
          </a:xfrm>
          <a:prstGeom prst="rect">
            <a:avLst/>
          </a:prstGeom>
          <a:noFill/>
          <a:ln>
            <a:noFill/>
          </a:ln>
        </p:spPr>
      </p:pic>
      <p:sp>
        <p:nvSpPr>
          <p:cNvPr id="12" name="TextovéPole 11"/>
          <p:cNvSpPr txBox="1"/>
          <p:nvPr/>
        </p:nvSpPr>
        <p:spPr>
          <a:xfrm>
            <a:off x="1331640" y="2420888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331640" y="2987660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X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59631" y="4427820"/>
            <a:ext cx="1793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Ústí nad Labem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3968" y="4427820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28.2.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211640" y="4437112"/>
            <a:ext cx="80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Brush Script MT" panose="03060802040406070304" pitchFamily="66" charset="0"/>
              </a:rPr>
              <a:t>14</a:t>
            </a:r>
            <a:endParaRPr lang="cs-CZ" dirty="0">
              <a:latin typeface="Brush Script MT" panose="03060802040406070304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21095881">
            <a:off x="6804869" y="4263345"/>
            <a:ext cx="16646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Brush Script MT" panose="03060802040406070304" pitchFamily="66" charset="0"/>
              </a:rPr>
              <a:t>Novák</a:t>
            </a:r>
            <a:endParaRPr lang="cs-CZ" sz="2800" dirty="0">
              <a:latin typeface="Brush Script MT" panose="030608020404060703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021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75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7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12" grpId="0"/>
      <p:bldP spid="13" grpId="0"/>
      <p:bldP spid="14" grpId="0"/>
      <p:bldP spid="16" grpId="0"/>
      <p:bldP spid="17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jaké je poslání úřadu práce?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kde je v našem městě úřad práce?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uměl bys vyplnit žádost o zprostředkování zaměstnání?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988840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http://g.denik.cz</a:t>
            </a:r>
            <a:r>
              <a:rPr lang="cs-CZ" dirty="0"/>
              <a:t> [online]. [cit. 16.3.2014]. Dostupný na WWW: </a:t>
            </a:r>
            <a:r>
              <a:rPr lang="cs-CZ" u="sng" dirty="0">
                <a:hlinkClick r:id="rId4"/>
              </a:rPr>
              <a:t>http://g.denik.cz/54/7e/20111113_ilustracka_pracak_denik-380.jpg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5054</TotalTime>
  <Words>563</Words>
  <Application>Microsoft Office PowerPoint</Application>
  <PresentationFormat>Předvádění na obrazovce (4:3)</PresentationFormat>
  <Paragraphs>141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343</cp:revision>
  <dcterms:created xsi:type="dcterms:W3CDTF">2010-11-01T23:40:31Z</dcterms:created>
  <dcterms:modified xsi:type="dcterms:W3CDTF">2014-03-16T10:51:16Z</dcterms:modified>
</cp:coreProperties>
</file>