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lat" TargetMode="External"/><Relationship Id="rId5" Type="http://schemas.openxmlformats.org/officeDocument/2006/relationships/hyperlink" Target="http://cs.wikipedia.org/wiki/Mzda" TargetMode="External"/><Relationship Id="rId4" Type="http://schemas.openxmlformats.org/officeDocument/2006/relationships/hyperlink" Target="http://cs.wikipedia.org/wiki/Pr%C3%A1c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url?sa=i&amp;rct=j&amp;q=&amp;esrc=s&amp;source=images&amp;cd=&amp;cad=rja&amp;uact=8&amp;docid=60PPPP6OhOhfGM&amp;tbnid=i_yLFKs6C1ShhM:&amp;ved=0CAYQjRw&amp;url=http://cs.wikipedia.org/wiki/Koruna_%C4%8Desk%C3%A1&amp;ei=LHslU4q6Aeme0QXHm4GYDw&amp;psig=AFQjCNHo4dYFQH0iP_NbgUFmLrD_EYlPzQ&amp;ust=1395051631768466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upload.wikimedia.org/wikipedia/commons/3/37/Mince_10K%C4%8D_vzor_2003_rubov%C3%A1_strana.jpg" TargetMode="External"/><Relationship Id="rId4" Type="http://schemas.openxmlformats.org/officeDocument/2006/relationships/hyperlink" Target="http://thumbs.dreamstime.com/z/czech-money-255777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9290752"/>
              </p:ext>
            </p:extLst>
          </p:nvPr>
        </p:nvGraphicFramePr>
        <p:xfrm>
          <a:off x="750310" y="2060848"/>
          <a:ext cx="7926145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Hrubá a čistá mzda, pojištění, daně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1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Hrubá a čistá mzda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Hrubá mzda, čistá mzda, formy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mzdy, základní mzda, příplatky, pobídkové složky, náhrada mzdy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41851"/>
            <a:ext cx="8712968" cy="5078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700" b="1" dirty="0" smtClean="0"/>
              <a:t>Hrubá a čistá mzda, pojištění, daně </a:t>
            </a:r>
            <a:r>
              <a:rPr lang="cs-CZ" sz="2700" b="1" dirty="0" smtClean="0"/>
              <a:t>1 </a:t>
            </a:r>
            <a:r>
              <a:rPr lang="cs-CZ" sz="2700" b="1" dirty="0" smtClean="0"/>
              <a:t>– Hrubá a čistá mzda</a:t>
            </a:r>
            <a:endParaRPr lang="cs-CZ" sz="27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Hrubá a čistá mzda, pojištění, daně (1) – Hrubá a čistá mzda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Hrubá a čistá mzda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Formy mzdy, složky mzdy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hrubá mzda?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peněžní odměna za </a:t>
            </a:r>
            <a:r>
              <a:rPr lang="cs-CZ" sz="2000" u="sng" dirty="0">
                <a:hlinkClick r:id="rId4" tooltip="Práce"/>
              </a:rPr>
              <a:t>práci</a:t>
            </a:r>
            <a:r>
              <a:rPr lang="cs-CZ" sz="2000" dirty="0"/>
              <a:t> před zdaněním a jinými odpočty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3568" y="285293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čistá mzda?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619672" y="342900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to, co zbyde z hrubé mzdy po zdanění a dalších úpravách</a:t>
            </a:r>
          </a:p>
        </p:txBody>
      </p:sp>
      <p:sp>
        <p:nvSpPr>
          <p:cNvPr id="47" name="Šipka doprava 46"/>
          <p:cNvSpPr/>
          <p:nvPr/>
        </p:nvSpPr>
        <p:spPr>
          <a:xfrm>
            <a:off x="827584" y="34897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83568" y="4509120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u="sng" dirty="0">
                <a:hlinkClick r:id="rId5" tooltip="Mzda"/>
              </a:rPr>
              <a:t>Mzda</a:t>
            </a:r>
            <a:r>
              <a:rPr lang="cs-CZ" sz="2000" dirty="0"/>
              <a:t> nebo </a:t>
            </a:r>
            <a:r>
              <a:rPr lang="cs-CZ" sz="2000" u="sng" dirty="0" smtClean="0">
                <a:hlinkClick r:id="rId6" tooltip="Plat"/>
              </a:rPr>
              <a:t>plat</a:t>
            </a:r>
            <a:r>
              <a:rPr lang="cs-CZ" sz="2000" u="sng" dirty="0" smtClean="0"/>
              <a:t>: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619672" y="508518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odměna </a:t>
            </a:r>
            <a:r>
              <a:rPr lang="cs-CZ" sz="2000" dirty="0"/>
              <a:t>pracovníka za práci v tzv. závislé činnosti (</a:t>
            </a:r>
            <a:r>
              <a:rPr lang="cs-CZ" sz="2000" i="1" dirty="0"/>
              <a:t>v zaměstnání</a:t>
            </a:r>
            <a:r>
              <a:rPr lang="cs-CZ" sz="2000" dirty="0" smtClean="0"/>
              <a:t>).</a:t>
            </a:r>
            <a:endParaRPr lang="cs-CZ" sz="2000" dirty="0"/>
          </a:p>
        </p:txBody>
      </p:sp>
      <p:sp>
        <p:nvSpPr>
          <p:cNvPr id="50" name="Šipka doprava 49"/>
          <p:cNvSpPr/>
          <p:nvPr/>
        </p:nvSpPr>
        <p:spPr>
          <a:xfrm>
            <a:off x="827584" y="51459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HURBÁ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STÁ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MZDA</a:t>
            </a:r>
          </a:p>
        </p:txBody>
      </p:sp>
      <p:pic>
        <p:nvPicPr>
          <p:cNvPr id="1026" name="Picture 2" descr="http://thumbs.dreamstime.com/z/czech-money-2557770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258" y="2132099"/>
            <a:ext cx="1664201" cy="122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056258" y="3232208"/>
            <a:ext cx="1664202" cy="1247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2" descr="http://thumbs.dreamstime.com/z/czech-money-2557770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258" y="3788283"/>
            <a:ext cx="1664201" cy="122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7056258" y="4888392"/>
            <a:ext cx="1664202" cy="1247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HURBÁ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STÁ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MZDA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Složky mzdy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základní (tarifní) mzda </a:t>
            </a:r>
            <a:r>
              <a:rPr lang="cs-CZ" sz="2000" dirty="0" smtClean="0"/>
              <a:t>(</a:t>
            </a:r>
            <a:r>
              <a:rPr lang="cs-CZ" sz="2000" i="1" dirty="0" smtClean="0"/>
              <a:t>dle </a:t>
            </a:r>
            <a:r>
              <a:rPr lang="cs-CZ" sz="2000" i="1" dirty="0"/>
              <a:t>zákonných předpisů organizace</a:t>
            </a:r>
            <a:r>
              <a:rPr lang="cs-CZ" sz="2000" dirty="0"/>
              <a:t>)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34888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příplatky k základní mzdě (</a:t>
            </a:r>
            <a:r>
              <a:rPr lang="cs-CZ" sz="2000" i="1" dirty="0"/>
              <a:t>obtížné podmínky, noční práce, </a:t>
            </a:r>
            <a:endParaRPr lang="cs-CZ" sz="2000" i="1" dirty="0" smtClean="0"/>
          </a:p>
          <a:p>
            <a:r>
              <a:rPr lang="cs-CZ" sz="2000" i="1" dirty="0" smtClean="0"/>
              <a:t>práce </a:t>
            </a:r>
            <a:r>
              <a:rPr lang="cs-CZ" sz="2000" i="1" dirty="0"/>
              <a:t>v sobotu, neděli, o svátcích, rizika</a:t>
            </a:r>
            <a:r>
              <a:rPr lang="cs-CZ" sz="2000" dirty="0"/>
              <a:t>…) – nenároková složka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240964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22517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pobídkové složky (</a:t>
            </a:r>
            <a:r>
              <a:rPr lang="cs-CZ" sz="2000" i="1" dirty="0"/>
              <a:t>osobní ohodnocení, prémie, odměny, </a:t>
            </a:r>
            <a:endParaRPr lang="cs-CZ" sz="2000" i="1" dirty="0" smtClean="0"/>
          </a:p>
          <a:p>
            <a:r>
              <a:rPr lang="cs-CZ" sz="2000" i="1" dirty="0"/>
              <a:t> </a:t>
            </a:r>
            <a:r>
              <a:rPr lang="cs-CZ" sz="2000" i="1" dirty="0" smtClean="0"/>
              <a:t>  podíly </a:t>
            </a:r>
            <a:r>
              <a:rPr lang="cs-CZ" sz="2000" i="1" dirty="0"/>
              <a:t>na zisku</a:t>
            </a:r>
            <a:r>
              <a:rPr lang="cs-CZ" sz="2000" dirty="0"/>
              <a:t>)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32859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4089266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náhrada mzdy (</a:t>
            </a:r>
            <a:r>
              <a:rPr lang="cs-CZ" sz="2000" i="1" dirty="0"/>
              <a:t>proplacená nemocenská, rodičovská dovolená, náhrada za dovolenou</a:t>
            </a:r>
            <a:r>
              <a:rPr lang="cs-CZ" sz="2000" dirty="0"/>
              <a:t>)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41500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3568" y="5189130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Vše patří do hrubé mzdy (</a:t>
            </a:r>
            <a:r>
              <a:rPr lang="cs-CZ" sz="2000" i="1" dirty="0"/>
              <a:t>kromě nemocenských dávek a rodičovské dovolené</a:t>
            </a:r>
            <a:r>
              <a:rPr lang="cs-CZ" sz="2000" dirty="0"/>
              <a:t>)</a:t>
            </a:r>
          </a:p>
        </p:txBody>
      </p:sp>
      <p:sp>
        <p:nvSpPr>
          <p:cNvPr id="4" name="AutoShape 2" descr="data:image/jpeg;base64,/9j/4AAQSkZJRgABAQAAAQABAAD/2wCEAAkGBxQTEhUUExQWFhQXGB0YFxgXFBgaHhwgHxgYGBsdHhgaHSggHB4lHBgaIjEhJSorLi4uHCAzODMsNygtLisBCgoKDg0OGhAQGywkHyQsLCwsLCwsLCwsLCwsLCwsLCwsLCw0LCwsLCwsLCwsLCwsLCwsLCwsLCwsLCwsLCwsLP/AABEIAN4A5AMBIgACEQEDEQH/xAAcAAACAgMBAQAAAAAAAAAAAAAAAwIEAQUHBgj/xABMEAABAwIEAgcDCAUJBwUBAAABAgMRACEEEjFBBVEGEyJhcYGRMqHBBxQjQlJisfAzcqLR4RU0U4KSk7LC8SRDRHOzw9Jjg9Pi4xf/xAAZAQEBAQEBAQAAAAAAAAAAAAAAAQIDBAX/xAAjEQEBAAICAgMAAwEBAAAAAAAAAQIRAyExQRJRYSIycUIT/9oADAMBAAIRAxEAPwDuNFFFAUUUUBRRRQFFFQccCbkx+feaCdRUoC5MDvrScV6RIaBkhMbk8tdoHvPdXhOOfKW0gnq5dVt9UDz11/VrFznp1nFfN6dOcx6BoZPd8J18prW4/pChojNCJ0zEJ84WU7TpNcQ4h8oOMcBShZbT92x/tC58ya8/89cXnUtalGJJJm8j1rO8v8amGE/XdMT08YTq8gdwObbuT7s3rWqc+U3Dz+kPKyT6x1oBPlXGkJ+iUY1UBPkZ/EUpKKnfutfx9R2ZfyrtA2lQ/wCWE/8AcMVLC/KgwTdRTO8E+g6y3jFcXCaCKs/1NT6fQOH6fYVWj4nvSqOV4RfnrW7wHSFp0whaFzyUJ1P1QSdOYHvr5kCasNPrAso+vwNN5T2lxx+n1I3jUkcvH4xp5xVhKgRIuK+cOF9MMU0U9vMBoFGdOWaY8RFe44L8pqZAeQUk6rST+B9rXcnwq/OzzEvF9V1iitFwvpI06kFKgoaSD+I/fB5Ct2hwHQzW5ZfDlcbPKVFFFVBRRRQFFFFAUUUUBRRRQFFFFAUVgmtLxPi6QlRzhDaRKlmRuNPLQanuGucs5jN1rHG5XUXMfxII0udNJE/E/huRXN+l3T5DWdCPpHOYPZF9yD2trCB+tXlemPTlT6i3h09W0LTurx7uQ0FeObdIzfeEKm83B+Arl3l58fTvJMPHlc4nxl18krVrrf41r+rI1/O9NS3TOrJvvOla6kP9IAqxhUDqnjuCkeucn8Ki8yQSCIPKrOFRGGeP/qoH7Ln7xU9LPJTbf0Gmrhv4JQfiaQRFXUIPzcW0cUfUIH+WqjrJEUL6SxDuaLAQNt6gEVJKZ0FTCTN5nSgwhv8AjTUtjbSsZb3pidaUY6nmKyER6U5OtSyyDFTa6HD8e6woKbUQRzuPQ10Po38oQKgl76NZgZ5OXvJG1uVtbDWufJbm29RU16U1N7Nen0bw7iiHQCCLgEEaHwP+viYNX6+eOA8ecwqgr2kaFJUR68/Oe8GuydHekiX0zsbgyDuReCYuN7xBuLjeOfquOfHruPR0UUV0chRRRQFFFFAUUUUBRRWj6RcUS2lQKgABKySNOUamx94G9TK6m2scbldRX6QcdQ2lRUcraRdWs8oG87DeJNhfiPSrpK5ilkAlLINkZiZtGZR+so8z+FN6Y8f+cuQmUtpsBMydyfE/AbVpUsWnvrjJu/LJ6epPjiqpRT0txrTwi1RKa0mi9KgZB5GnEVAioIPnNckk1aYEYVQ5uj3Ij40p5AB7Jkc4/OlWEJHzXWJcX7m2z75qXwuPsxh7Iy2ftFR/aUn4VXxaipIIsnTzqeIP0DX6pj+8XyqklwxF45Uk9mX0mzzBuNKkBe++9qgketTAtVZWGkpKSVEztWECotrhJBEzvyqRV/G35istRYU0Eq5jWsppaDappNRqGhPLasZraU1CKdk50aVi1aadw3HOYZedowRqOY3/ANKyFXjbT41J5r+FVLHYeiXSdGIQO0J3Ejs//X86aepr50wmLWw51iCRGoBIt5V2vojxsYhlJntQAdNYuLeo7vCumGXqvPy4e49BRRRXRxFFFFAUUUUFTiWMDSCokDlOnie4C/8ArXGenvGDIbBOZXac+7cwnTUSSfvE8q9p0545kQpYi1m/UdoecHwCa46tKlqKiZJuSfHvrjlflf8AHqwnxx/aWhiacUQD4U9tH8BQ+AozGgAPkI/jTbUhAQSQBJJtAEn0FNfwC0lYWMikWKVkJOuyTdWm1CExzpeWikeNR/Iq42zKVqiyQPUm3uBqsaJotCJhI1UYHmYH416bjnC2UQ0yoEFbx1NjKWwiTewRmk/arz2ERLrQBglxAnlKhet6MctS1EOrLiUENnrIy/SpI3ECJtzM1nJrA/pUy0pzK22hCW0KQEJMXClIBEC6usVmjkK0XGsKlvEPIQIQhakpF5ABKdz3Vsy651iFpcKVLIyqDgKpLioOuaZO++uta/jUde52yuVEknXU6nQnvFTHrpc1IxsPM/uqIpuS9TSituekMmn4UuKuhuLxWCxvHjUXRaRT20aUxvD1Zbw9xWGobgG5IEakUw9pE871Z4cwVLSlMWkmSAIAJNzy5UtpnKMpUlUBJlKpHaAOo3vBHOq0pdVFzsKsIUDpWXE3g7VEJ5a1Ap5uD+NXejXFDhXkm+U6XjeYnu7/AIVA99VX2ZlO+oPeK15Zsd84bjEutpWncfxq1XM/ky48f0K7RaeWtvI/GumV2xu48mePxoooorTAqlxd8pbMe0rsiO/X0EmrteS6Y8RCJII+iE3BIzEpNxv9T1NZzuo3x4/LKR4DpbmfxHzdkAZBK1EgAR7RKiLITMencK8+3wlBORvEMuOfZGcSeSVKSEk7XImoIfU5nbHtPFJjdQGYhPeSSDG5is4bhS1ry5CCPalMZQNSqdABMzXGTT13tAyJB10P+lQI3qbRzSTck6+ZvTIoQooqIb1p0TUlJtYeNWGiQmGln77Y9zn7qqqbq8TLKkhJKs6VWE2Shwq8NQfKlITaiF4FsB5kmwDiSSdoUCdB7q3IeUGSg4hwmBkYDSwUSrMTOW4E8/rVQwLJLrYEkg5vQZifICfKs4JmQtRHYEJNhckhUAnQwgmpkuLYnFuBcnGrEABSyHUk3UoACM0C9rTWsa4Gt4dalxuDPtupSqRa4Vcc++t9xRpAw4yMhIEDOUrknWc2TKUk2jMT3DL2fNIQQu9gdO8C1vMRUn4Wfa2ro84mxew/fLyacjo+sRL+GE6fTj91UrmmoTIibTMVf5GotDgxkD5xh5J/pTHrlims8HBJ/wBpw1tfpiP8t6qtBImR7tKkFJ5TPdEVN1dRaRgUT/OmP7S/xyR51YZwbcx85w1ubih7ymtS4gE8j4VDqxrA19Km6uo3L2DQlCycQwZTHZUVm6gCYy7CT5Wqvh0gez7BJgkRN5E+VVEQRA8K2OFxITh+qg5w5m+7kgwJ+0FLV5eBpBhYF6SoRsacV6azpS7TpRQlFQUn3UwmsJuL0CGniy8h1Ji9x4bee/hXc+C44PMoWNxvr598RXEFIzJUk66jxFe/+SziQU0WiTIAIB23gftV04724c2PT31FFFdnlFck6fY8lCoJ+kUe4bmO85SnlXUuJuFLTihqEGPGLVxrpSlS3kNpEkAAAczbU90Vy5L4j0cE81pMRwxnMEB9CVpAzBeYDNlBVlWElNiSLxpVzGYfGdV23luMCPZxCVp5D2VExpTWsF1SSW2lYh0GCpKMzLfiqCFq/Z8daoLw7ilda9nK1aKWCNNhPKa5727aDTcClqF6sEnlbnNSab7qLohKLx8b1l1ECr+GwylIWG05lqWhIG5EOKMf2B6UO8BxP9A5P6v7pq7L4DfClBlIC0BWIhXtEAISCTmO1yNtq15ZCFrQFBYQogKAgKgxIrdcTweRKQ4pSVBtIKYUI7KbQEyDbXlbea1bfBMQTmSy6UqkghCoImxmNDUl3sykmikLUOsymCUZTG4KkSPMVMSQ23m7OZZg8zlBPoI8BV5ngmIhZLDkFMAdWqfaT3Up/CKaW2HEKSrtKhQIOwFiO6lIWvqiLdZmhX1UxudQrvjSfGqL7ipCPq5lKAta5BvrcAT4Ctt1LgRBSgWVMJ7VhJ91arFfpBvra321HzP8KmK0qSOVPbJ/fQUbmnsxpE1aiJR+HLupjTG5t/pVpDKiM2TsixOwPInSaAKm2tKLiSCLUZZ2q8pnx9KV1fLwt79KgrobgiKYU9tJG8jxkW9ahl1voYp67i22nlcVQ0G2tQib3FOCJQVnTMkJEayFKN9oApbgv+eVAkp37ql1gESYmw8awpZ0/P8AGopYBIJ2MxNTXeyU9JAUOVbPoRiixjcmiVE+kT6xI8616kUKVkfZX3ie+Fd/ca1jdVMpuO60UrDLlCSd0g+6ivS+eodJVxh1aXUgCf10++Aa4vxtHWYhYiSYTlAm+kbzpXZek4+gPcpP4x8a48nE9W+6sdlSc0E3g5VAEd4274rjyf2erg/rVVzgbjKgMq0LJ7OUkEnkMh17qZiGFpWQ64VrgAysqKdeyTe/dtMazTcNimW0kN4t1JX7R+bkKH6pLls0mSDsBS8Ohq/U5inSVAAk7mATHqa57rtpgppiTahaL8zUlaQJk2AAkzpRU3GoZQn7ZU4bbQUI94WfMUhDKRFh6VsMYn6UpBlKIbEfcRB9VZj51WWm4qKVkCiIsR58v3VafIMSBaABygAADwApDzgREwJmPdf88qakKKUnmJBoEBCdMttRvU3kDOiQNFfgKb1cR77ULaGdNiTfeBoNTkVQVUoZk9hUyqDlTt7J9q1/GKp4tEOCOR/xG9ekdcSgQWkzEfpDob/Y51qMUoFxMJyyDP0gVImd0AC5POmKVQQklQEdkDUxr4a1sMO2Qqw8yJHvmlvMQD21A6i6CN9sl6MWonKkOLEJ7fsXJA0hAy72vtWmVl/rlLzKIWLgAL9m4gRlATG8HXwrKG1Aidaru4VbaEq6xYBAIAyWBByyMlgQDHMCfExGLP0aAtWaApS/oxNtIyW8ZqaWVbZYc1WQRAFlEnS8yBG1QdQIIBhWom3vE1WzEf7xz9j8OrvWMQvM5ALicovJQSb/AKgj+FTS7M6kiAYke1Fx7wL0ttpciCnLPauR7o8DWW2+1dxeW8xkGxi+S3fWEsqVJDiwJgDsH35POgtpxJDYZDYUSokTP1hAgDdPa5+1paq4IArHzcw4pSlKUlNrJi8kmyRyrGHEjTWrIMEd21TaTyv40IbPKANo1qwBQjCU2v8AjS+KJORCtwYAjnH7jVgVDiaPoR3KH4Gotdh4A5mw7Z5ifUk37+ffRVfoh/M2N5QDJ8KK9UfOy8s9KT9B4qT+M/CuN9UXHlpA7SlgCTuVRqe+uz9KGs2GcAJEZVW+6tKj7hXHXTlfc5gz6GuXJ5ejhv8AGnHh+HAWr5ylaW7LShPbJ0AQkntAne0cqVLcjq1KKFCRmACgdwQPD30v+UlgJHzfDACDJSVE2I7RJvr6xQcQpaytSUJkAQgZRawtXPt36h4RTMF+lzm4bBc80+yPNZSKR1wI76zgVXXM+zP7aKel62EtqbQc6lZlAZY6sRNyfYPPuqKcIoKBW4qIKoludLSAmUzrcXFRxUQjvUZP9bv/ADanFfZUZ+sZt4AD0FQ9p4V55KCUPuJTyGQXPK1++Kk+pbqoDqgQO0pXVmTe+YpAApDV0p5BEjuJI08gKwgkFYO5Hx594qibja+wkOnMdewjme7wqCgrO3mWFCVCRlv2U3zJsRe1WcQwogkIJ7KxYE6yBoO+lLeLaEkBMg5UpicpLbeZUG0jv3VO1PQe7hjAKoSCJBWtCJHdnUMw8Kpv4ZeYODKpIBkoWlcC1zkJgVTccClFSu0o3KlEknxJvTsPhggh7P1CfqKuSY1yJF1DYz2didqnaILWSbqEXAEARB7hc+PwFXMAwlJU6sShITCT9dRSCE+G6o0HeRVZ/F4RU5VOoUdy0nLMgkhKVykGNADE71HHvqSACpvIEjKsZiCNCQcw1IMyAbAWgCrsOS+cynFHOV/pAbZgdRpbQRyIHKKliGEl1tQ7TeWx0JAAHkZBB7wa1zZiCViO9HPT61NYeyqABlJJJsAJjbkefgOVXRs1p9SxmUZmLbJJmyeSQBp/GkpXCnFCCRMGN5Iny1qGDV2ZnQpHrm19KmpJ+lnx/aqB7KjAKjJIVcmT9bX0rDT6gjs2JJE8hcmJ8AKjh7pT3oX+Dk/hWGhAE/aP4Ginur+jXOsC/kfSl4RQAEUxwSFgHlHooge8Va4a51LC3gBnKktt5hN/aWYPIBPr303qF8lFVZSaX/LL5A+kBNo7CDHnFO/lF7dY/u2zbzTTsSSaZxIQwn9cf4VUxvHvAQFI/uGZ9clK4w6pSWgpUkqUQAlKdMsWSBuai/bqvRL+aMjcJAPlas1Y4KjKwgd1vCTHuis164+dfJ3EGc7S0faSR7rVxfiBLeIzJiVC2ZAOw2UNZFdwNcf6cYTqnbfVWYA+zIUkehiufJOnbgvdjWp45igYCkDwZZ/8KYOL4v8ApPRDY/y0laQDbQ39aYE1x6emRhGKW9LbpzLP6NUCZ+wSBooad4trScAmFO3+p4f7xvasuo3mCOWo75q0ClxK3gQCQErT9/rEXjkoSrxBG1RrXamtIKU30Uf8VMFgZ0zH4fvqTDYKSVHsA5lHWBJsOaiYAHfOgJEFcUWP0QS2n9VK1nvUtQN7DSBypaFsKED9X8DVov8AVQoAKeV7GYAhIkysjdUyADYZSeVVl8YVELyuAi4KEgkdy0gKB759aiphTqkllKlJUIFwSkpTcKOlvazWBBm1wCMPcTczSt1xStZzq917DwqGO4ip6MwSSJ7QT2laDtK+sbC5v30tXDFkwlTS1fZS+2VHyzXPcCTWWMGEALxAWmSQltIhaokEkqEISFCJIJkGBY1ZqJVZpAUtKSYSpQB8JufSay/iesOZUCRAGyUgWSBsALCrKcYyDPzVAtb6Z0qB5yVZT4ZarcPgZnCAUtQY+0sz1aY3EgqI5IUN6qJjAtJkOYhDaxqktOqItoSlJE86b80wuTtY0Ea9nDO906wNhWswuHW8ohCVOK1VG25KlGyd7k0vG4ctLykoUYBORWYCdRIsSDymmv0bNTWFP/ErgcsMeX/M3p6UYQ3+cO6mAnDARPeXb1ogrkJp+Bwy3l5GkKWrXs7DmToB3m1NfqbbpC8GkZQvElOYK/RoB7MwCc/3jeorGGJJU6/B1AYQOZAnrTuaX/IiU3dxTKD9lGZ1Q8coyjyUaE8PYNk4sT99hSR6pKo9KnX2159LaXMKIyuv9lJSPoUHXNJ/SX9rSqWIZKYIVmQTKFgEAgztsRBBGxB8axieFupSVgJW2NXG1BaBvci6f6wFQwGLSJQ4YbVorXq1G2cDcbKHK4uBST92m1vCoK1FKeSSomwSkJlSidkjn4C5IrPGMal1SUthQYbGVAIEmfbWY+0dtgBUeJqUhPUyBeV5frwlIT2h7SQLp2vO9UET4VVOCdI2q0yeXu+NVGvWrLQqoutmasYtrNiMO3ElISTAvclw/sgVPhGDzrSkbn41f6MsF/iCnIhG0gwRNvEZGyJFpNMZvIzusbXUcM1lQlP2Ugegiim0V6HgFeI+UXh+ZIWPrCD4p7SfUT/ZFe3qjxvA9cytG8SnxFx66eBNSzcaxurtxjDrK2wTdSTlUfePz3U1APurAR1WIyqsly19r2nlBt509ScpKe+/P+GteZ74rTaKg2kJN7JNlRynXxBv5RvT5111pKkifHvqKjiSoJDZiyyTH1iAAD4Qox41rsQTH4VeWuQOaBE8xsCd4qkvSqirkJIF+QAE32tW0OAxCQpAaeAVGdPVrgwSUyIvcWpGAVlWV/0aSv8AreyiPBZB8jSAyCBb1okXDwp+I+bPf3Dh92WovYDGKMqZxKiBAKmnCQBoASNI2qrnIEAqHgTSFk8z60RaXwjFj/hnz/7S/wB1Y4hiOqKGsqVhkkuAnsrcPtTGqUwEd4ST9aoYA5MzswUWRbVZ9n+zBV4pSN61mINjrzrWk3paxWPdW2kKV2DJCE9lCblNkiBtyrXlXairbhHVNH7iv+q5WuccOYk1ZEyrecC4SrEOGZDLYzOr+ym4t3n4E6A1b4nxxJbLTADOFSbJHtLi2ZxWq1HloNALVX4lii22nCCAlBBdI1U5qsFXJNkj9QVoM8qJi2w+PjTWy9Lh4heEoBH3yZPkNKyMa5H6NBvsVA++1JTBpyE1dRndWuFcdW0vMgltdxBAOuuoj0rZOspxAK20hL6RKkAQHBqpSE7KG6RY6iNDosQyCL+R5a71PA4hSSCCUlJmZ3FxBrNmruLMvVbBtwrAQT7IhueUk5Z8Zj03tNE84pOKuvNAAWM0DQHePOfKKYDPjv31WlltMEnfnzq2ymqbKLz+H57q3HDsKVqAF5rLS4VBrDOOWzKHVoBMSVWPomTXp/kw4cUMlxQ7SviBbySEepryXF1dbiW8M32ktQFReTIzx5wgRvXWuF4QNNJRyF/E3P55RXTjntw58v8Albooorq8wooooOa/KPwKFdYgWWcwPJUSoT97X15VocPiA83n1WiAvv5K8/hXXuJ4FLzam1aHQ8jsR4VxriGGXg8QowInKpO0G5HgdQecVy5Mfb08OfqsLVHnVRaiN632LwfZDjasyFiUkctwRsRyrUvNVyehr1mJ33pYc99WnGp2pQZ3iiJLTCMu6lAqPckEJHqonyFVVKi2w1p+ZJWAsqgm5SASNrAkT60jHuIEdWtS+eZsII0jRSp/hVTZKu+9RLgFtz31axmFS0gFx0odKc3VdWSRIlIKswgkQTa03qHB/nK56mMg9sryBAnmpYibaankafqbUcRiRYSIT+J1PuA8hVbELEa+leknLmGHOFbemFLKz2t/owtOVA53F+SYFeYfWTmKu0qbmZ8b71rG7TJc1aZ0jqzHh1zp+NVcCB86aCxbrGyoHlIJHpVqZaZ/UP8A1XNq1q3il3Mb9oGTflOtIVZx7hVnWTdRJPiTc++qrRlI99W3WiUwBczHl/GqeGVVjN8rCU8j4VNsnlel+VMBnSe+hDZJH551JhvsrV9kpk23JB18qigVtsEkowynJjO4lKY1hAJVfxWj86StSdte6ucsnnG/KrbZ0FViCtUmTHnrW2w2E/hRTcI0VaCvTIcThWC6TCz2W9Nd1XtAtrSeD8PABWvsoSJUe4cuZOgHMitZgW3OIYtMJ+iT2UjYRcDvAFye7vrOvldLllMZuvSfJnwIyrEOA5iZvfmUieYnMe8p5V0mq+AwiWkJQnQD1O5PeTVivTJp4cru7FFFFEFFFFAV53phwAYhvMkAuJERHtJucvjuPPnI9FRRZdOHcN4ivCLLTgCm1faCrH7UC+Ybga+VbHia3hB+bskEAhSHFQoG8iQda9d016JB5KnG09s3WkfW3zJ+93b+OvPuG8UOHPUvArYJsQO0km8p+KfMVwyx129fHyfLpE8XIkKwyCdj1yh7skaUlfGAZnDej/8A+db3iHB4AWmFNqEpULgitK5h8puL1Om+0WMWhWXMypK9il1MEzbslM++qvDX2kgLADmImG2yLJOy1E2NzZOk3PIuw7MuogCxzEkwAE3JJ2tWmVh+yFCCCYkXggTB8jTSb6WFdQpRLzmJ60ntyw2YM3F3wdZ1pnFsWgFDUrSygQMiRJMDMogqAzKO82EAaVN0F4JDkIxGUZFG3Wp0SFH7duyr6wgHYmph3Gyot4iQDbOB2kqG8HXcFJIkE7xVQn/YxJ+nnb6Jse/raSX2BIh6O8In/Efxrcp6PoEFeKw/V65kqWVR3IKASe7315/GBIUrJJQCQknUiTBMW0qyz7Zu/psSkFCCnNlynLmiY6xd4Bte3lVBQw2Y9at5Jm4QyhYiBup1J8orb4xktJabUpIWloZkyOySta8p5KAUJHfWn4hhDIWR2FfWF7iAU23AvHI1Ma1kssLbKj1alECIKkBCvHKFKGvfW1/khlxKnk9cVauNMtoVlMXUApxJKDrYdnQ7V5cNFJBTW54XxSFJIORwaXIH9VQMjwtS/hLtFt3D3BS/3QEf+Vqa4+ykjI26RvKkD8JrcL4ulz+cYZp0m+YS2o7SVNkT5iasYbieFQZTgEZti4+4oeYiDTZprOHcOGIEhK20D2nFlGRPirMD/VAJPLkziONQrKEA9U0nIgEfeJzR9pUye/uqfHOkLjoyrKUjRLTaUpAvNki47yTVHCslZBIgD2QNuc81VNbU7BYhsAfQuqVqr6RKb7wIMjxr0/BmOtMpw7gSLkl1EDvJIECjo/wDPK1kIbTdS1WAFJ490hL0YXCAoZFlq3Vfcbfq99X8h8rCuOcR+cqGGw4PVpIk/aMxPMi8JTvrXSuh/R5OFaFgFkX7hrE89z3+FUOhPRIYdKXHB9JqAdu9XNV/L8PYV1xx+MeXk5PlRRRRWnMUUUUBRRRQFFFFAV5Lpb0PRiApbYAcNynQLPOfqq1vudedetoosunCcNi3sE4UKCi1m7bZT+P2TB1HnW9aaZxSczChmi7ZPaHh9od4rofHej7OKHbELAhK0+0P3i+h5muV8f6JP4NfWIkAGQ62Lf1hqg+7vNcsuP3How5vVJxvDDopPqK1qsAEk27pre8O6ZQAjGNZ9g4CAdt9Fe41u0cMw+Kk4d1Kvukwr0Nc96dur2567g037I8Yqs9ha9rj+jjiJ7JjwNaXEcPUNjatbSx5xWCTNgPQULb9a2qsORtWOHqSl5K3FqbCTIWhvOQRpbbxgxGlXaaaX+R3DMMO2JnK2o6aza0b8qwrBKSEqKFJSq6SUEBQsZBNla7V7zF8TR1XXyVJSSGm1pDU+ynLkCyFgSpRXFjyKjPluMDrF9YHi7mM9pJSpO8FPsiNOySLbaVmZbPioJTSjhB+b1cbZNWmsAo7HzrRpqEsK+qSL6Am1WWmFHVS+8ZifjXouGdHXVqGVCj4Ca36ujLbACsS6loctVG0+yPjTwmnlOH8NTY5b+7zr1uH4azhkBzFKy7pbHtq8th3mtbiemLbXZwbUGLuOAFXiBon31DgPRPFY9XWOEhBMlxwGDp7IN3PGw1vIpJcvCZZzFDG8Yfx60tMpKWphLaJvv8A1jaZOl66L0O6GowqQpyFO6jcIPcd1d+23M7fgPR9nCJhtPaIhSz7R89h3C1bauuOMjz5Z3IUUUVWBRRRQFFFFAUUUUBRRRQFFFFAVgis0UHk+O9A8O/mKPolm/ZuknvRp6RXPOMdA8VhyVIQVJFwpk5vVHtA+Agc67fRUs21MrPDhXDemWLZOUr6xItlUAd7g5hMjTW1b9npvhlhJxGGylU3QqNLaKtHnXR+JcGYfEPNIX3lInyVqPI15jiPyZ4Rd0KdajQJWFJ1nRYJ5771m8c9Ok5vtpg9w11JIdU3eO0JjzTNLPAMIsSjFsx95Ue7Wl4v5I3L9VikncBTRTeOaVHedrd9anE/JpjUEDrMObf0jo/yVn4ZNzli+50Uw4BV87w8b9v+E0pPBcENcYz5Zj8K13/83xv9Jh/7x3/46kx8l2NWSOsww39t0/8Abp8cvxf/AFxXFOcObIHWrXzyN2t3qINTV0uwDX6LDqcPNxQH+Gm4X5HHJlzGJHMIZJ22UpYi/d6V6DhvyTYJF3FPPdy3MqR4BsJPqTV+H6l5p6jw3EflDxCzkZhoGwS2kAmeRHaJ8KZwvoXxDGEKdCm0H675IMHWEXVPcYF9a7HwvgmHw4hhltvnlQAT4nU+dbCtTCRyvLlXj+j3yeYXD5VLHXOC+Zfsg9zenrNewoorTmKKKKAooooCiiigKKKKD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38100" y="-2201863"/>
            <a:ext cx="4714875" cy="459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TEhUUExQWFhQXGB0YFxgXFBgaHhwgHxgYGBsdHhgaHSggHB4lHBgaIjEhJSorLi4uHCAzODMsNygtLisBCgoKDg0OGhAQGywkHyQsLCwsLCwsLCwsLCwsLCwsLCwsLCw0LCwsLCwsLCwsLCwsLCwsLCwsLCwsLCwsLCwsLP/AABEIAN4A5AMBIgACEQEDEQH/xAAcAAACAgMBAQAAAAAAAAAAAAAAAwIEAQUHBgj/xABMEAABAwIEAgcDCAUJBwUBAAABAgMRACEEEjFBBVEGEyJhcYGRMqHBBxQjQlJisfAzcqLR4RU0U4KSk7LC8SRDRHOzw9Jjg9Pi4xf/xAAZAQEBAQEBAQAAAAAAAAAAAAAAAQIDBAX/xAAjEQEBAAICAgMAAwEBAAAAAAAAAQIRAyExQRJRYSIycUIT/9oADAMBAAIRAxEAPwDuNFFFAUUUUBRRRQFFFQccCbkx+feaCdRUoC5MDvrScV6RIaBkhMbk8tdoHvPdXhOOfKW0gnq5dVt9UDz11/VrFznp1nFfN6dOcx6BoZPd8J18prW4/pChojNCJ0zEJ84WU7TpNcQ4h8oOMcBShZbT92x/tC58ya8/89cXnUtalGJJJm8j1rO8v8amGE/XdMT08YTq8gdwObbuT7s3rWqc+U3Dz+kPKyT6x1oBPlXGkJ+iUY1UBPkZ/EUpKKnfutfx9R2ZfyrtA2lQ/wCWE/8AcMVLC/KgwTdRTO8E+g6y3jFcXCaCKs/1NT6fQOH6fYVWj4nvSqOV4RfnrW7wHSFp0whaFzyUJ1P1QSdOYHvr5kCasNPrAso+vwNN5T2lxx+n1I3jUkcvH4xp5xVhKgRIuK+cOF9MMU0U9vMBoFGdOWaY8RFe44L8pqZAeQUk6rST+B9rXcnwq/OzzEvF9V1iitFwvpI06kFKgoaSD+I/fB5Ct2hwHQzW5ZfDlcbPKVFFFVBRRRQFFFFAUUUUBRRRQFFFFAUVgmtLxPi6QlRzhDaRKlmRuNPLQanuGucs5jN1rHG5XUXMfxII0udNJE/E/huRXN+l3T5DWdCPpHOYPZF9yD2trCB+tXlemPTlT6i3h09W0LTurx7uQ0FeObdIzfeEKm83B+Arl3l58fTvJMPHlc4nxl18krVrrf41r+rI1/O9NS3TOrJvvOla6kP9IAqxhUDqnjuCkeucn8Ki8yQSCIPKrOFRGGeP/qoH7Ln7xU9LPJTbf0Gmrhv4JQfiaQRFXUIPzcW0cUfUIH+WqjrJEUL6SxDuaLAQNt6gEVJKZ0FTCTN5nSgwhv8AjTUtjbSsZb3pidaUY6nmKyER6U5OtSyyDFTa6HD8e6woKbUQRzuPQ10Po38oQKgl76NZgZ5OXvJG1uVtbDWufJbm29RU16U1N7Nen0bw7iiHQCCLgEEaHwP+viYNX6+eOA8ecwqgr2kaFJUR68/Oe8GuydHekiX0zsbgyDuReCYuN7xBuLjeOfquOfHruPR0UUV0chRRRQFFFFAUUUUBRRWj6RcUS2lQKgABKySNOUamx94G9TK6m2scbldRX6QcdQ2lRUcraRdWs8oG87DeJNhfiPSrpK5ilkAlLINkZiZtGZR+so8z+FN6Y8f+cuQmUtpsBMydyfE/AbVpUsWnvrjJu/LJ6epPjiqpRT0txrTwi1RKa0mi9KgZB5GnEVAioIPnNckk1aYEYVQ5uj3Ij40p5AB7Jkc4/OlWEJHzXWJcX7m2z75qXwuPsxh7Iy2ftFR/aUn4VXxaipIIsnTzqeIP0DX6pj+8XyqklwxF45Uk9mX0mzzBuNKkBe++9qgketTAtVZWGkpKSVEztWECotrhJBEzvyqRV/G35istRYU0Eq5jWsppaDappNRqGhPLasZraU1CKdk50aVi1aadw3HOYZedowRqOY3/ANKyFXjbT41J5r+FVLHYeiXSdGIQO0J3Ejs//X86aepr50wmLWw51iCRGoBIt5V2vojxsYhlJntQAdNYuLeo7vCumGXqvPy4e49BRRRXRxFFFFAUUUUFTiWMDSCokDlOnie4C/8ArXGenvGDIbBOZXac+7cwnTUSSfvE8q9p0545kQpYi1m/UdoecHwCa46tKlqKiZJuSfHvrjlflf8AHqwnxx/aWhiacUQD4U9tH8BQ+AozGgAPkI/jTbUhAQSQBJJtAEn0FNfwC0lYWMikWKVkJOuyTdWm1CExzpeWikeNR/Iq42zKVqiyQPUm3uBqsaJotCJhI1UYHmYH416bjnC2UQ0yoEFbx1NjKWwiTewRmk/arz2ERLrQBglxAnlKhet6MctS1EOrLiUENnrIy/SpI3ECJtzM1nJrA/pUy0pzK22hCW0KQEJMXClIBEC6usVmjkK0XGsKlvEPIQIQhakpF5ABKdz3Vsy651iFpcKVLIyqDgKpLioOuaZO++uta/jUde52yuVEknXU6nQnvFTHrpc1IxsPM/uqIpuS9TSituekMmn4UuKuhuLxWCxvHjUXRaRT20aUxvD1Zbw9xWGobgG5IEakUw9pE871Z4cwVLSlMWkmSAIAJNzy5UtpnKMpUlUBJlKpHaAOo3vBHOq0pdVFzsKsIUDpWXE3g7VEJ5a1Ap5uD+NXejXFDhXkm+U6XjeYnu7/AIVA99VX2ZlO+oPeK15Zsd84bjEutpWncfxq1XM/ky48f0K7RaeWtvI/GumV2xu48mePxoooorTAqlxd8pbMe0rsiO/X0EmrteS6Y8RCJII+iE3BIzEpNxv9T1NZzuo3x4/LKR4DpbmfxHzdkAZBK1EgAR7RKiLITMencK8+3wlBORvEMuOfZGcSeSVKSEk7XImoIfU5nbHtPFJjdQGYhPeSSDG5is4bhS1ry5CCPalMZQNSqdABMzXGTT13tAyJB10P+lQI3qbRzSTck6+ZvTIoQooqIb1p0TUlJtYeNWGiQmGln77Y9zn7qqqbq8TLKkhJKs6VWE2Shwq8NQfKlITaiF4FsB5kmwDiSSdoUCdB7q3IeUGSg4hwmBkYDSwUSrMTOW4E8/rVQwLJLrYEkg5vQZifICfKs4JmQtRHYEJNhckhUAnQwgmpkuLYnFuBcnGrEABSyHUk3UoACM0C9rTWsa4Gt4dalxuDPtupSqRa4Vcc++t9xRpAw4yMhIEDOUrknWc2TKUk2jMT3DL2fNIQQu9gdO8C1vMRUn4Wfa2ro84mxew/fLyacjo+sRL+GE6fTj91UrmmoTIibTMVf5GotDgxkD5xh5J/pTHrlims8HBJ/wBpw1tfpiP8t6qtBImR7tKkFJ5TPdEVN1dRaRgUT/OmP7S/xyR51YZwbcx85w1ubih7ymtS4gE8j4VDqxrA19Km6uo3L2DQlCycQwZTHZUVm6gCYy7CT5Wqvh0gez7BJgkRN5E+VVEQRA8K2OFxITh+qg5w5m+7kgwJ+0FLV5eBpBhYF6SoRsacV6azpS7TpRQlFQUn3UwmsJuL0CGniy8h1Ji9x4bee/hXc+C44PMoWNxvr598RXEFIzJUk66jxFe/+SziQU0WiTIAIB23gftV04724c2PT31FFFdnlFck6fY8lCoJ+kUe4bmO85SnlXUuJuFLTihqEGPGLVxrpSlS3kNpEkAAAczbU90Vy5L4j0cE81pMRwxnMEB9CVpAzBeYDNlBVlWElNiSLxpVzGYfGdV23luMCPZxCVp5D2VExpTWsF1SSW2lYh0GCpKMzLfiqCFq/Z8daoLw7ilda9nK1aKWCNNhPKa5727aDTcClqF6sEnlbnNSab7qLohKLx8b1l1ECr+GwylIWG05lqWhIG5EOKMf2B6UO8BxP9A5P6v7pq7L4DfClBlIC0BWIhXtEAISCTmO1yNtq15ZCFrQFBYQogKAgKgxIrdcTweRKQ4pSVBtIKYUI7KbQEyDbXlbea1bfBMQTmSy6UqkghCoImxmNDUl3sykmikLUOsymCUZTG4KkSPMVMSQ23m7OZZg8zlBPoI8BV5ngmIhZLDkFMAdWqfaT3Up/CKaW2HEKSrtKhQIOwFiO6lIWvqiLdZmhX1UxudQrvjSfGqL7ipCPq5lKAta5BvrcAT4Ctt1LgRBSgWVMJ7VhJ91arFfpBvra321HzP8KmK0qSOVPbJ/fQUbmnsxpE1aiJR+HLupjTG5t/pVpDKiM2TsixOwPInSaAKm2tKLiSCLUZZ2q8pnx9KV1fLwt79KgrobgiKYU9tJG8jxkW9ahl1voYp67i22nlcVQ0G2tQib3FOCJQVnTMkJEayFKN9oApbgv+eVAkp37ql1gESYmw8awpZ0/P8AGopYBIJ2MxNTXeyU9JAUOVbPoRiixjcmiVE+kT6xI8616kUKVkfZX3ie+Fd/ca1jdVMpuO60UrDLlCSd0g+6ivS+eodJVxh1aXUgCf10++Aa4vxtHWYhYiSYTlAm+kbzpXZek4+gPcpP4x8a48nE9W+6sdlSc0E3g5VAEd4274rjyf2erg/rVVzgbjKgMq0LJ7OUkEnkMh17qZiGFpWQ64VrgAysqKdeyTe/dtMazTcNimW0kN4t1JX7R+bkKH6pLls0mSDsBS8Ohq/U5inSVAAk7mATHqa57rtpgppiTahaL8zUlaQJk2AAkzpRU3GoZQn7ZU4bbQUI94WfMUhDKRFh6VsMYn6UpBlKIbEfcRB9VZj51WWm4qKVkCiIsR58v3VafIMSBaABygAADwApDzgREwJmPdf88qakKKUnmJBoEBCdMttRvU3kDOiQNFfgKb1cR77ULaGdNiTfeBoNTkVQVUoZk9hUyqDlTt7J9q1/GKp4tEOCOR/xG9ekdcSgQWkzEfpDob/Y51qMUoFxMJyyDP0gVImd0AC5POmKVQQklQEdkDUxr4a1sMO2Qqw8yJHvmlvMQD21A6i6CN9sl6MWonKkOLEJ7fsXJA0hAy72vtWmVl/rlLzKIWLgAL9m4gRlATG8HXwrKG1Aidaru4VbaEq6xYBAIAyWBByyMlgQDHMCfExGLP0aAtWaApS/oxNtIyW8ZqaWVbZYc1WQRAFlEnS8yBG1QdQIIBhWom3vE1WzEf7xz9j8OrvWMQvM5ALicovJQSb/AKgj+FTS7M6kiAYke1Fx7wL0ttpciCnLPauR7o8DWW2+1dxeW8xkGxi+S3fWEsqVJDiwJgDsH35POgtpxJDYZDYUSokTP1hAgDdPa5+1paq4IArHzcw4pSlKUlNrJi8kmyRyrGHEjTWrIMEd21TaTyv40IbPKANo1qwBQjCU2v8AjS+KJORCtwYAjnH7jVgVDiaPoR3KH4Gotdh4A5mw7Z5ifUk37+ffRVfoh/M2N5QDJ8KK9UfOy8s9KT9B4qT+M/CuN9UXHlpA7SlgCTuVRqe+uz9KGs2GcAJEZVW+6tKj7hXHXTlfc5gz6GuXJ5ejhv8AGnHh+HAWr5ylaW7LShPbJ0AQkntAne0cqVLcjq1KKFCRmACgdwQPD30v+UlgJHzfDACDJSVE2I7RJvr6xQcQpaytSUJkAQgZRawtXPt36h4RTMF+lzm4bBc80+yPNZSKR1wI76zgVXXM+zP7aKel62EtqbQc6lZlAZY6sRNyfYPPuqKcIoKBW4qIKoludLSAmUzrcXFRxUQjvUZP9bv/ADanFfZUZ+sZt4AD0FQ9p4V55KCUPuJTyGQXPK1++Kk+pbqoDqgQO0pXVmTe+YpAApDV0p5BEjuJI08gKwgkFYO5Hx594qibja+wkOnMdewjme7wqCgrO3mWFCVCRlv2U3zJsRe1WcQwogkIJ7KxYE6yBoO+lLeLaEkBMg5UpicpLbeZUG0jv3VO1PQe7hjAKoSCJBWtCJHdnUMw8Kpv4ZeYODKpIBkoWlcC1zkJgVTccClFSu0o3KlEknxJvTsPhggh7P1CfqKuSY1yJF1DYz2didqnaILWSbqEXAEARB7hc+PwFXMAwlJU6sShITCT9dRSCE+G6o0HeRVZ/F4RU5VOoUdy0nLMgkhKVykGNADE71HHvqSACpvIEjKsZiCNCQcw1IMyAbAWgCrsOS+cynFHOV/pAbZgdRpbQRyIHKKliGEl1tQ7TeWx0JAAHkZBB7wa1zZiCViO9HPT61NYeyqABlJJJsAJjbkefgOVXRs1p9SxmUZmLbJJmyeSQBp/GkpXCnFCCRMGN5Iny1qGDV2ZnQpHrm19KmpJ+lnx/aqB7KjAKjJIVcmT9bX0rDT6gjs2JJE8hcmJ8AKjh7pT3oX+Dk/hWGhAE/aP4Ginur+jXOsC/kfSl4RQAEUxwSFgHlHooge8Va4a51LC3gBnKktt5hN/aWYPIBPr303qF8lFVZSaX/LL5A+kBNo7CDHnFO/lF7dY/u2zbzTTsSSaZxIQwn9cf4VUxvHvAQFI/uGZ9clK4w6pSWgpUkqUQAlKdMsWSBuai/bqvRL+aMjcJAPlas1Y4KjKwgd1vCTHuis164+dfJ3EGc7S0faSR7rVxfiBLeIzJiVC2ZAOw2UNZFdwNcf6cYTqnbfVWYA+zIUkehiufJOnbgvdjWp45igYCkDwZZ/8KYOL4v8ApPRDY/y0laQDbQ39aYE1x6emRhGKW9LbpzLP6NUCZ+wSBooad4trScAmFO3+p4f7xvasuo3mCOWo75q0ClxK3gQCQErT9/rEXjkoSrxBG1RrXamtIKU30Uf8VMFgZ0zH4fvqTDYKSVHsA5lHWBJsOaiYAHfOgJEFcUWP0QS2n9VK1nvUtQN7DSBypaFsKED9X8DVov8AVQoAKeV7GYAhIkysjdUyADYZSeVVl8YVELyuAi4KEgkdy0gKB759aiphTqkllKlJUIFwSkpTcKOlvazWBBm1wCMPcTczSt1xStZzq917DwqGO4ip6MwSSJ7QT2laDtK+sbC5v30tXDFkwlTS1fZS+2VHyzXPcCTWWMGEALxAWmSQltIhaokEkqEISFCJIJkGBY1ZqJVZpAUtKSYSpQB8JufSay/iesOZUCRAGyUgWSBsALCrKcYyDPzVAtb6Z0qB5yVZT4ZarcPgZnCAUtQY+0sz1aY3EgqI5IUN6qJjAtJkOYhDaxqktOqItoSlJE86b80wuTtY0Ea9nDO906wNhWswuHW8ohCVOK1VG25KlGyd7k0vG4ctLykoUYBORWYCdRIsSDymmv0bNTWFP/ErgcsMeX/M3p6UYQ3+cO6mAnDARPeXb1ogrkJp+Bwy3l5GkKWrXs7DmToB3m1NfqbbpC8GkZQvElOYK/RoB7MwCc/3jeorGGJJU6/B1AYQOZAnrTuaX/IiU3dxTKD9lGZ1Q8coyjyUaE8PYNk4sT99hSR6pKo9KnX2159LaXMKIyuv9lJSPoUHXNJ/SX9rSqWIZKYIVmQTKFgEAgztsRBBGxB8axieFupSVgJW2NXG1BaBvci6f6wFQwGLSJQ4YbVorXq1G2cDcbKHK4uBST92m1vCoK1FKeSSomwSkJlSidkjn4C5IrPGMal1SUthQYbGVAIEmfbWY+0dtgBUeJqUhPUyBeV5frwlIT2h7SQLp2vO9UET4VVOCdI2q0yeXu+NVGvWrLQqoutmasYtrNiMO3ElISTAvclw/sgVPhGDzrSkbn41f6MsF/iCnIhG0gwRNvEZGyJFpNMZvIzusbXUcM1lQlP2Ugegiim0V6HgFeI+UXh+ZIWPrCD4p7SfUT/ZFe3qjxvA9cytG8SnxFx66eBNSzcaxurtxjDrK2wTdSTlUfePz3U1APurAR1WIyqsly19r2nlBt509ScpKe+/P+GteZ74rTaKg2kJN7JNlRynXxBv5RvT5111pKkifHvqKjiSoJDZiyyTH1iAAD4Qox41rsQTH4VeWuQOaBE8xsCd4qkvSqirkJIF+QAE32tW0OAxCQpAaeAVGdPVrgwSUyIvcWpGAVlWV/0aSv8AreyiPBZB8jSAyCBb1okXDwp+I+bPf3Dh92WovYDGKMqZxKiBAKmnCQBoASNI2qrnIEAqHgTSFk8z60RaXwjFj/hnz/7S/wB1Y4hiOqKGsqVhkkuAnsrcPtTGqUwEd4ST9aoYA5MzswUWRbVZ9n+zBV4pSN61mINjrzrWk3paxWPdW2kKV2DJCE9lCblNkiBtyrXlXairbhHVNH7iv+q5WuccOYk1ZEyrecC4SrEOGZDLYzOr+ym4t3n4E6A1b4nxxJbLTADOFSbJHtLi2ZxWq1HloNALVX4lii22nCCAlBBdI1U5qsFXJNkj9QVoM8qJi2w+PjTWy9Lh4heEoBH3yZPkNKyMa5H6NBvsVA++1JTBpyE1dRndWuFcdW0vMgltdxBAOuuoj0rZOspxAK20hL6RKkAQHBqpSE7KG6RY6iNDosQyCL+R5a71PA4hSSCCUlJmZ3FxBrNmruLMvVbBtwrAQT7IhueUk5Z8Zj03tNE84pOKuvNAAWM0DQHePOfKKYDPjv31WlltMEnfnzq2ymqbKLz+H57q3HDsKVqAF5rLS4VBrDOOWzKHVoBMSVWPomTXp/kw4cUMlxQ7SviBbySEepryXF1dbiW8M32ktQFReTIzx5wgRvXWuF4QNNJRyF/E3P55RXTjntw58v8Albooorq8wooooOa/KPwKFdYgWWcwPJUSoT97X15VocPiA83n1WiAvv5K8/hXXuJ4FLzam1aHQ8jsR4VxriGGXg8QowInKpO0G5HgdQecVy5Mfb08OfqsLVHnVRaiN632LwfZDjasyFiUkctwRsRyrUvNVyehr1mJ33pYc99WnGp2pQZ3iiJLTCMu6lAqPckEJHqonyFVVKi2w1p+ZJWAsqgm5SASNrAkT60jHuIEdWtS+eZsII0jRSp/hVTZKu+9RLgFtz31axmFS0gFx0odKc3VdWSRIlIKswgkQTa03qHB/nK56mMg9sryBAnmpYibaankafqbUcRiRYSIT+J1PuA8hVbELEa+leknLmGHOFbemFLKz2t/owtOVA53F+SYFeYfWTmKu0qbmZ8b71rG7TJc1aZ0jqzHh1zp+NVcCB86aCxbrGyoHlIJHpVqZaZ/UP8A1XNq1q3il3Mb9oGTflOtIVZx7hVnWTdRJPiTc++qrRlI99W3WiUwBczHl/GqeGVVjN8rCU8j4VNsnlel+VMBnSe+hDZJH551JhvsrV9kpk23JB18qigVtsEkowynJjO4lKY1hAJVfxWj86StSdte6ucsnnG/KrbZ0FViCtUmTHnrW2w2E/hRTcI0VaCvTIcThWC6TCz2W9Nd1XtAtrSeD8PABWvsoSJUe4cuZOgHMitZgW3OIYtMJ+iT2UjYRcDvAFye7vrOvldLllMZuvSfJnwIyrEOA5iZvfmUieYnMe8p5V0mq+AwiWkJQnQD1O5PeTVivTJp4cru7FFFFEFFFFAV53phwAYhvMkAuJERHtJucvjuPPnI9FRRZdOHcN4ivCLLTgCm1faCrH7UC+Ybga+VbHia3hB+bskEAhSHFQoG8iQda9d016JB5KnG09s3WkfW3zJ+93b+OvPuG8UOHPUvArYJsQO0km8p+KfMVwyx129fHyfLpE8XIkKwyCdj1yh7skaUlfGAZnDej/8A+db3iHB4AWmFNqEpULgitK5h8puL1Om+0WMWhWXMypK9il1MEzbslM++qvDX2kgLADmImG2yLJOy1E2NzZOk3PIuw7MuogCxzEkwAE3JJ2tWmVh+yFCCCYkXggTB8jTSb6WFdQpRLzmJ60ntyw2YM3F3wdZ1pnFsWgFDUrSygQMiRJMDMogqAzKO82EAaVN0F4JDkIxGUZFG3Wp0SFH7duyr6wgHYmph3Gyot4iQDbOB2kqG8HXcFJIkE7xVQn/YxJ+nnb6Jse/raSX2BIh6O8In/Efxrcp6PoEFeKw/V65kqWVR3IKASe7315/GBIUrJJQCQknUiTBMW0qyz7Zu/psSkFCCnNlynLmiY6xd4Bte3lVBQw2Y9at5Jm4QyhYiBup1J8orb4xktJabUpIWloZkyOySta8p5KAUJHfWn4hhDIWR2FfWF7iAU23AvHI1Ma1kssLbKj1alECIKkBCvHKFKGvfW1/khlxKnk9cVauNMtoVlMXUApxJKDrYdnQ7V5cNFJBTW54XxSFJIORwaXIH9VQMjwtS/hLtFt3D3BS/3QEf+Vqa4+ykjI26RvKkD8JrcL4ulz+cYZp0m+YS2o7SVNkT5iasYbieFQZTgEZti4+4oeYiDTZprOHcOGIEhK20D2nFlGRPirMD/VAJPLkziONQrKEA9U0nIgEfeJzR9pUye/uqfHOkLjoyrKUjRLTaUpAvNki47yTVHCslZBIgD2QNuc81VNbU7BYhsAfQuqVqr6RKb7wIMjxr0/BmOtMpw7gSLkl1EDvJIECjo/wDPK1kIbTdS1WAFJ490hL0YXCAoZFlq3Vfcbfq99X8h8rCuOcR+cqGGw4PVpIk/aMxPMi8JTvrXSuh/R5OFaFgFkX7hrE89z3+FUOhPRIYdKXHB9JqAdu9XNV/L8PYV1xx+MeXk5PlRRRRWnMUUUUBRRRQFFFFAV5Lpb0PRiApbYAcNynQLPOfqq1vudedetoosunCcNi3sE4UKCi1m7bZT+P2TB1HnW9aaZxSczChmi7ZPaHh9od4rofHej7OKHbELAhK0+0P3i+h5muV8f6JP4NfWIkAGQ62Lf1hqg+7vNcsuP3How5vVJxvDDopPqK1qsAEk27pre8O6ZQAjGNZ9g4CAdt9Fe41u0cMw+Kk4d1Kvukwr0Nc96dur2567g037I8Yqs9ha9rj+jjiJ7JjwNaXEcPUNjatbSx5xWCTNgPQULb9a2qsORtWOHqSl5K3FqbCTIWhvOQRpbbxgxGlXaaaX+R3DMMO2JnK2o6aza0b8qwrBKSEqKFJSq6SUEBQsZBNla7V7zF8TR1XXyVJSSGm1pDU+ynLkCyFgSpRXFjyKjPluMDrF9YHi7mM9pJSpO8FPsiNOySLbaVmZbPioJTSjhB+b1cbZNWmsAo7HzrRpqEsK+qSL6Am1WWmFHVS+8ZifjXouGdHXVqGVCj4Ca36ujLbACsS6loctVG0+yPjTwmnlOH8NTY5b+7zr1uH4azhkBzFKy7pbHtq8th3mtbiemLbXZwbUGLuOAFXiBon31DgPRPFY9XWOEhBMlxwGDp7IN3PGw1vIpJcvCZZzFDG8Yfx60tMpKWphLaJvv8A1jaZOl66L0O6GowqQpyFO6jcIPcd1d+23M7fgPR9nCJhtPaIhSz7R89h3C1bauuOMjz5Z3IUUUVWBRRRQFFFFAUUUUBRRRQFFFFAVgis0UHk+O9A8O/mKPolm/ZuknvRp6RXPOMdA8VhyVIQVJFwpk5vVHtA+Agc67fRUs21MrPDhXDemWLZOUr6xItlUAd7g5hMjTW1b9npvhlhJxGGylU3QqNLaKtHnXR+JcGYfEPNIX3lInyVqPI15jiPyZ4Rd0KdajQJWFJ1nRYJ5771m8c9Ok5vtpg9w11JIdU3eO0JjzTNLPAMIsSjFsx95Ue7Wl4v5I3L9VikncBTRTeOaVHedrd9anE/JpjUEDrMObf0jo/yVn4ZNzli+50Uw4BV87w8b9v+E0pPBcENcYz5Zj8K13/83xv9Jh/7x3/46kx8l2NWSOsww39t0/8Abp8cvxf/AFxXFOcObIHWrXzyN2t3qINTV0uwDX6LDqcPNxQH+Gm4X5HHJlzGJHMIZJ22UpYi/d6V6DhvyTYJF3FPPdy3MqR4BsJPqTV+H6l5p6jw3EflDxCzkZhoGwS2kAmeRHaJ8KZwvoXxDGEKdCm0H675IMHWEXVPcYF9a7HwvgmHw4hhltvnlQAT4nU+dbCtTCRyvLlXj+j3yeYXD5VLHXOC+Zfsg9zenrNewoorTmKKKKAooooCiiigKKKKD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90500" y="-2049463"/>
            <a:ext cx="4714875" cy="459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296" y="1624904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296" y="2376039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296" y="3249188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296" y="4113284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958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HURBÁ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STÁ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MZDA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Formy </a:t>
            </a:r>
            <a:r>
              <a:rPr lang="cs-CZ" sz="2000" dirty="0" smtClean="0"/>
              <a:t>mzdy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časová (</a:t>
            </a:r>
            <a:r>
              <a:rPr lang="cs-CZ" sz="2000" i="1" dirty="0"/>
              <a:t>závisí na počtu odpracovaných hodin</a:t>
            </a:r>
            <a:r>
              <a:rPr lang="cs-CZ" sz="2000" dirty="0"/>
              <a:t>)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34888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úkolová (</a:t>
            </a:r>
            <a:r>
              <a:rPr lang="cs-CZ" sz="2000" i="1" dirty="0"/>
              <a:t>závisí na množství splněných úkolů, vyrobených </a:t>
            </a:r>
            <a:endParaRPr lang="cs-CZ" sz="2000" i="1" dirty="0" smtClean="0"/>
          </a:p>
          <a:p>
            <a:r>
              <a:rPr lang="cs-CZ" sz="2000" i="1" dirty="0"/>
              <a:t> </a:t>
            </a:r>
            <a:r>
              <a:rPr lang="cs-CZ" sz="2000" i="1" dirty="0" smtClean="0"/>
              <a:t>  výrobků</a:t>
            </a:r>
            <a:r>
              <a:rPr lang="cs-CZ" sz="2000" i="1" dirty="0"/>
              <a:t>, splněných norem</a:t>
            </a:r>
            <a:r>
              <a:rPr lang="cs-CZ" sz="2000" dirty="0"/>
              <a:t>)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240964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22517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podílová </a:t>
            </a:r>
            <a:r>
              <a:rPr lang="cs-CZ" sz="2000" dirty="0" smtClean="0"/>
              <a:t>(</a:t>
            </a:r>
            <a:r>
              <a:rPr lang="cs-CZ" sz="2000" i="1" dirty="0" smtClean="0"/>
              <a:t>dle podílu </a:t>
            </a:r>
            <a:r>
              <a:rPr lang="cs-CZ" sz="2000" i="1" dirty="0"/>
              <a:t>z celkové činnosti – tržby, obrat, zisk</a:t>
            </a:r>
            <a:r>
              <a:rPr lang="cs-CZ" sz="2000" dirty="0" smtClean="0"/>
              <a:t>…)</a:t>
            </a:r>
            <a:endParaRPr lang="cs-CZ" sz="2000" dirty="0"/>
          </a:p>
        </p:txBody>
      </p:sp>
      <p:sp>
        <p:nvSpPr>
          <p:cNvPr id="23" name="Šipka doprava 22"/>
          <p:cNvSpPr/>
          <p:nvPr/>
        </p:nvSpPr>
        <p:spPr>
          <a:xfrm>
            <a:off x="827584" y="32859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386104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smíšená (</a:t>
            </a:r>
            <a:r>
              <a:rPr lang="cs-CZ" sz="2000" i="1" dirty="0"/>
              <a:t>kombinace předchozích forem</a:t>
            </a:r>
            <a:r>
              <a:rPr lang="cs-CZ" sz="2000" dirty="0"/>
              <a:t>)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392181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52886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fixní (pevná) (</a:t>
            </a:r>
            <a:r>
              <a:rPr lang="cs-CZ" sz="2000" i="1" dirty="0"/>
              <a:t>stále stejná částka bez ohledu na čas</a:t>
            </a:r>
            <a:r>
              <a:rPr lang="cs-CZ" sz="2000" dirty="0"/>
              <a:t>)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827584" y="458963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29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4296" y="1628800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302" y="2348880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3082754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3767038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4437112"/>
            <a:ext cx="688184" cy="67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86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500"/>
                            </p:stCondLst>
                            <p:childTnLst>
                              <p:par>
                                <p:cTn id="7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00"/>
                            </p:stCondLst>
                            <p:childTnLst>
                              <p:par>
                                <p:cTn id="9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HURBÁ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Č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STÁ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MZDA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Druhy mzdy podle hodnoty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nominální (peněžní částka bez ohledu na to, co se dá za ni koupit)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34888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reálná (co si opravdu za mzdu mohu koupit – používá se při srovnání s dalšími zeměmi)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240964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68" y="3284984"/>
            <a:ext cx="172819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Čistá mzda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55776" y="3284984"/>
            <a:ext cx="3600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059832" y="3284984"/>
            <a:ext cx="5688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hrubá mzda (</a:t>
            </a:r>
            <a:r>
              <a:rPr lang="cs-CZ" sz="2000" i="1" dirty="0"/>
              <a:t>popř. tzv. </a:t>
            </a:r>
            <a:r>
              <a:rPr lang="cs-CZ" sz="2000" i="1" dirty="0" err="1"/>
              <a:t>superhrubá</a:t>
            </a:r>
            <a:r>
              <a:rPr lang="cs-CZ" sz="2000" i="1" dirty="0"/>
              <a:t> mzda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907704" y="3757102"/>
            <a:ext cx="10081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MÍNUS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3757102"/>
            <a:ext cx="5688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i="1" dirty="0"/>
              <a:t>pojistné na sociální zabezpečení (ČSSZ – 6,5%) 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07704" y="4261158"/>
            <a:ext cx="10081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MÍNUS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059832" y="4265016"/>
            <a:ext cx="568863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i="1" dirty="0"/>
              <a:t>pojistné na zdravotní pojištění (zdravotní pojišťovna – 4,5%) 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555776" y="5085184"/>
            <a:ext cx="3600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=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059832" y="5098095"/>
            <a:ext cx="56886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i="1" dirty="0"/>
              <a:t>čistá mzda (základ pro daň)</a:t>
            </a:r>
            <a:endParaRPr lang="cs-CZ" sz="2000" dirty="0"/>
          </a:p>
        </p:txBody>
      </p:sp>
      <p:pic>
        <p:nvPicPr>
          <p:cNvPr id="23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http://upload.wikimedia.org/wikipedia/commons/3/37/Mince_10K%C4%8D_vzor_2003_rubov%C3%A1_stra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6456" y="5589240"/>
            <a:ext cx="432048" cy="42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371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000"/>
                            </p:stCondLst>
                            <p:childTnLst>
                              <p:par>
                                <p:cTn id="6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250"/>
                            </p:stCondLst>
                            <p:childTnLst>
                              <p:par>
                                <p:cTn id="6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500"/>
                            </p:stCondLst>
                            <p:childTnLst>
                              <p:par>
                                <p:cTn id="7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750"/>
                            </p:stCondLst>
                            <p:childTnLst>
                              <p:par>
                                <p:cTn id="7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250"/>
                            </p:stCondLst>
                            <p:childTnLst>
                              <p:par>
                                <p:cTn id="8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7500"/>
                            </p:stCondLst>
                            <p:childTnLst>
                              <p:par>
                                <p:cTn id="9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750"/>
                            </p:stCondLst>
                            <p:childTnLst>
                              <p:par>
                                <p:cTn id="9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000"/>
                            </p:stCondLst>
                            <p:childTnLst>
                              <p:par>
                                <p:cTn id="10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8250"/>
                            </p:stCondLst>
                            <p:childTnLst>
                              <p:par>
                                <p:cTn id="10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8500"/>
                            </p:stCondLst>
                            <p:childTnLst>
                              <p:par>
                                <p:cTn id="11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8750"/>
                            </p:stCondLst>
                            <p:childTnLst>
                              <p:par>
                                <p:cTn id="11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9000"/>
                            </p:stCondLst>
                            <p:childTnLst>
                              <p:par>
                                <p:cTn id="12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9250"/>
                            </p:stCondLst>
                            <p:childTnLst>
                              <p:par>
                                <p:cTn id="12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9500"/>
                            </p:stCondLst>
                            <p:childTnLst>
                              <p:par>
                                <p:cTn id="13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9750"/>
                            </p:stCondLst>
                            <p:childTnLst>
                              <p:par>
                                <p:cTn id="13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250"/>
                            </p:stCondLst>
                            <p:childTnLst>
                              <p:par>
                                <p:cTn id="14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0500"/>
                            </p:stCondLst>
                            <p:childTnLst>
                              <p:par>
                                <p:cTn id="15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0750"/>
                            </p:stCondLst>
                            <p:childTnLst>
                              <p:par>
                                <p:cTn id="158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25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  <p:bldP spid="21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SROVNÁN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01266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Srovnání mezd a nezaměstnanosti v ČR</a:t>
            </a:r>
          </a:p>
        </p:txBody>
      </p:sp>
      <p:pic>
        <p:nvPicPr>
          <p:cNvPr id="23" name="Obrázek 22"/>
          <p:cNvPicPr/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40768"/>
            <a:ext cx="5332730" cy="44913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17716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SROVNÁN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01266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Srovnání mezd a nezaměstnanosti v ČR</a:t>
            </a:r>
          </a:p>
        </p:txBody>
      </p:sp>
      <p:pic>
        <p:nvPicPr>
          <p:cNvPr id="11" name="Obrázek 1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572" y="1393537"/>
            <a:ext cx="5316855" cy="44837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26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SROVNÁN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pic>
        <p:nvPicPr>
          <p:cNvPr id="12" name="Obrázek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96752"/>
            <a:ext cx="3845416" cy="231945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37" y="1196752"/>
            <a:ext cx="3805360" cy="23105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64911"/>
            <a:ext cx="3845416" cy="2329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032" y="3645024"/>
            <a:ext cx="3845416" cy="2376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98045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SROVNÁN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pic>
        <p:nvPicPr>
          <p:cNvPr id="1028" name="Obrázek 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3835027" cy="246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3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099" y="1054102"/>
            <a:ext cx="3844325" cy="2463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Obrázek 3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64038"/>
            <a:ext cx="3823406" cy="243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Obrázek 3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099" y="3429000"/>
            <a:ext cx="3844325" cy="248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0" y="38227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7180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63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SROVNÁN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pic>
        <p:nvPicPr>
          <p:cNvPr id="2052" name="Obrázek 3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3802488" cy="244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Obrázek 3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3867567" cy="245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3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67" y="3524346"/>
            <a:ext cx="3844325" cy="245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3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502" y="3501008"/>
            <a:ext cx="3855946" cy="247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0" y="38004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71643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63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SROVNÁN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pic>
        <p:nvPicPr>
          <p:cNvPr id="3074" name="Obrázek 3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97905"/>
            <a:ext cx="3844325" cy="245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3" name="Obrázek 3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115" y="2105730"/>
            <a:ext cx="3844325" cy="2442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0" y="38004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13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hrubá mzda?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čistá mzda?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složky a formy mzdy?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395536" y="1700808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http://www.penize.cz</a:t>
            </a:r>
            <a:r>
              <a:rPr lang="cs-CZ" dirty="0"/>
              <a:t> [online]. [cit. 9.2.2014]. Dostupný na WWW: http://www.penize.cz/interaktivni-grafiky/59244-jak-se-vyvijeji-v-cesku-mzdy-a-nezamestnanost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2787893"/>
            <a:ext cx="85689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http://thumbs.dreamstime.com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4"/>
              </a:rPr>
              <a:t>http://thumbs.dreamstime.com/z/czech-money-25577706.jpg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http://upload.wikimedia.org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5"/>
              </a:rPr>
              <a:t>http://upload.wikimedia.org/wikipedia/commons/3/37/Mince_10K%C4%8D_vzor_2003_rubov%C3%A1_strana.jpg</a:t>
            </a:r>
            <a:endParaRPr lang="cs-CZ" dirty="0"/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5119</TotalTime>
  <Words>630</Words>
  <Application>Microsoft Office PowerPoint</Application>
  <PresentationFormat>Předvádění na obrazovce (4:3)</PresentationFormat>
  <Paragraphs>161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345</cp:revision>
  <dcterms:created xsi:type="dcterms:W3CDTF">2010-11-01T23:40:31Z</dcterms:created>
  <dcterms:modified xsi:type="dcterms:W3CDTF">2014-03-16T11:45:18Z</dcterms:modified>
</cp:coreProperties>
</file>