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0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59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66FF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16. 3. 2014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16. 3. 2014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16. 3. 2014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/index.php?title=%C5%A0kodn%C3%AD_ud%C3%A1lost&amp;action=edit&amp;redlink=1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Pracovn%C3%AD_%C3%BAraz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Poji%C5%A1t%C4%9Bn%C3%AD_odpov%C4%9Bdnosti_z_provozu_vozidla" TargetMode="External"/><Relationship Id="rId5" Type="http://schemas.openxmlformats.org/officeDocument/2006/relationships/hyperlink" Target="http://cs.wikipedia.org/wiki/Zdravotn%C3%AD_poji%C5%A1t%C4%9Bn%C3%AD" TargetMode="External"/><Relationship Id="rId4" Type="http://schemas.openxmlformats.org/officeDocument/2006/relationships/hyperlink" Target="http://cs.wikipedia.org/wiki/Poji%C5%A1t%C4%9Bn%C3%A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Poji%C5%A1t%C4%9Bn%C3%BD" TargetMode="External"/><Relationship Id="rId5" Type="http://schemas.openxmlformats.org/officeDocument/2006/relationships/hyperlink" Target="http://cs.wikipedia.org/wiki/Smrt" TargetMode="External"/><Relationship Id="rId4" Type="http://schemas.openxmlformats.org/officeDocument/2006/relationships/hyperlink" Target="http://cs.wikipedia.org/wiki/%C3%9Araz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pojisteneauto.cz/wp-content/uploads/aut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0982447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Hrubá a čistá mzda, pojištění, daně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2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– Pojištění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Pojištění, pojištění osob, pojištění majetku, pojišťovny, pojištěnec, pojistitel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41851"/>
            <a:ext cx="8712968" cy="5078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700" b="1" dirty="0" smtClean="0"/>
              <a:t>Hrubá a čistá mzda, pojištění, daně </a:t>
            </a:r>
            <a:r>
              <a:rPr lang="cs-CZ" sz="2700" b="1" dirty="0" smtClean="0"/>
              <a:t>2 </a:t>
            </a:r>
            <a:r>
              <a:rPr lang="cs-CZ" sz="2700" b="1" dirty="0" smtClean="0"/>
              <a:t>– Pojištění</a:t>
            </a:r>
            <a:endParaRPr lang="cs-CZ" sz="27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42_846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58477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Hrubá a čistá mzda, pojištění, daně </a:t>
            </a:r>
            <a:r>
              <a:rPr lang="cs-CZ" sz="3200" dirty="0" smtClean="0"/>
              <a:t>(2) </a:t>
            </a:r>
            <a:r>
              <a:rPr lang="cs-CZ" sz="3200" dirty="0"/>
              <a:t>– </a:t>
            </a:r>
            <a:r>
              <a:rPr lang="cs-CZ" sz="3200" dirty="0" smtClean="0"/>
              <a:t>Pojištění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Pojištění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Pojišťovny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pojištění?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77281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je to závazek pojišťovny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83358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175432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ŠTĚN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1619672" y="2308810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potvrzený pojistnou smlouvou pojišťovny s osobou (organizací), která sjednává pojištění ve prospěch </a:t>
            </a:r>
            <a:r>
              <a:rPr lang="cs-CZ" sz="2000" dirty="0" smtClean="0"/>
              <a:t>svůj</a:t>
            </a:r>
            <a:endParaRPr lang="cs-CZ" sz="2000" dirty="0"/>
          </a:p>
        </p:txBody>
      </p:sp>
      <p:sp>
        <p:nvSpPr>
          <p:cNvPr id="54" name="Šipka doprava 53"/>
          <p:cNvSpPr/>
          <p:nvPr/>
        </p:nvSpPr>
        <p:spPr>
          <a:xfrm>
            <a:off x="827584" y="236957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1619672" y="3153162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jde o tlumení dopadu škody z určených negativních "</a:t>
            </a:r>
            <a:r>
              <a:rPr lang="cs-CZ" sz="2000" u="sng" dirty="0" err="1">
                <a:hlinkClick r:id="rId4" tooltip="Škodní událost (stránka neexistuje)"/>
              </a:rPr>
              <a:t>škodních</a:t>
            </a:r>
            <a:r>
              <a:rPr lang="cs-CZ" sz="2000" u="sng" dirty="0">
                <a:hlinkClick r:id="rId4" tooltip="Škodní událost (stránka neexistuje)"/>
              </a:rPr>
              <a:t> událostí</a:t>
            </a:r>
            <a:r>
              <a:rPr lang="cs-CZ" sz="2000" dirty="0"/>
              <a:t>".</a:t>
            </a:r>
          </a:p>
        </p:txBody>
      </p:sp>
      <p:sp>
        <p:nvSpPr>
          <p:cNvPr id="56" name="Šipka doprava 55"/>
          <p:cNvSpPr/>
          <p:nvPr/>
        </p:nvSpPr>
        <p:spPr>
          <a:xfrm>
            <a:off x="827584" y="321393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15771" y="4221088"/>
            <a:ext cx="78047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-jsi proti něčemu pojištěn?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4908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53" grpId="0" animBg="1"/>
      <p:bldP spid="54" grpId="0" animBg="1"/>
      <p:bldP spid="55" grpId="0" animBg="1"/>
      <p:bldP spid="5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u="sng" dirty="0">
                <a:hlinkClick r:id="rId4" tooltip="Pojištění"/>
              </a:rPr>
              <a:t>Pojištění</a:t>
            </a:r>
            <a:r>
              <a:rPr lang="cs-CZ" sz="2000" dirty="0"/>
              <a:t> některých rizik může být povinné ze zákona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175432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ŠTĚN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83568" y="1804754"/>
            <a:ext cx="8208912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 České republice je povinné ze zákona například </a:t>
            </a:r>
            <a:r>
              <a:rPr lang="cs-CZ" sz="2000" u="sng" dirty="0">
                <a:hlinkClick r:id="rId5" tooltip="Zdravotní pojištění"/>
              </a:rPr>
              <a:t>zdravotní pojištění</a:t>
            </a:r>
            <a:r>
              <a:rPr lang="cs-CZ" sz="2000" dirty="0"/>
              <a:t> osob a některá pojištění odpovědnosti, zejména </a:t>
            </a:r>
            <a:r>
              <a:rPr lang="cs-CZ" sz="2000" u="sng" dirty="0">
                <a:hlinkClick r:id="rId6" tooltip="Pojištění odpovědnosti z provozu vozidla"/>
              </a:rPr>
              <a:t>pojištění odpovědnosti z provozu vozidla</a:t>
            </a:r>
            <a:r>
              <a:rPr lang="cs-CZ" sz="2000" dirty="0"/>
              <a:t> (povinné ručení) nebo pojištění podnikatelů pro případ </a:t>
            </a:r>
            <a:r>
              <a:rPr lang="cs-CZ" sz="2000" u="sng" dirty="0">
                <a:hlinkClick r:id="rId7" tooltip="Pracovní úraz"/>
              </a:rPr>
              <a:t>pracovních úrazů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3568" y="3284984"/>
            <a:ext cx="820891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Ostatní pojištění jsou dobrovolná na základě smlouvy uzavřené s pojišťovnou</a:t>
            </a:r>
          </a:p>
        </p:txBody>
      </p:sp>
      <p:sp>
        <p:nvSpPr>
          <p:cNvPr id="3" name="Obdélník 2"/>
          <p:cNvSpPr/>
          <p:nvPr/>
        </p:nvSpPr>
        <p:spPr>
          <a:xfrm>
            <a:off x="239121" y="4233862"/>
            <a:ext cx="86657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-co všechno můžeme pojistit?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16813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6" grpId="0" animBg="1"/>
      <p:bldP spid="17" grpId="0" animBg="1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Pojištění osob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772816"/>
            <a:ext cx="7272808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zákonné zdravotní pojištění</a:t>
            </a:r>
            <a:r>
              <a:rPr lang="cs-CZ" sz="2000" dirty="0"/>
              <a:t>: Zákonné zdravotní pojištění musí odvádět každý zákonem stanovený plátce. Z tohoto pojištění je pojištěnci hrazena nezbytně nutná péče.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83358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175432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ŠTĚN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2917393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úrazové</a:t>
            </a:r>
            <a:r>
              <a:rPr lang="cs-CZ" sz="2000" dirty="0"/>
              <a:t>: v důsledku </a:t>
            </a:r>
            <a:r>
              <a:rPr lang="cs-CZ" sz="2000" u="sng" dirty="0">
                <a:hlinkClick r:id="rId4" tooltip="Úraz"/>
              </a:rPr>
              <a:t>úrazu</a:t>
            </a:r>
            <a:r>
              <a:rPr lang="cs-CZ" sz="2000" dirty="0"/>
              <a:t> dojde k přechodnému tělesnému poškození, trvalému tělesnému poškození, či </a:t>
            </a:r>
            <a:r>
              <a:rPr lang="cs-CZ" sz="2000" u="sng" dirty="0">
                <a:hlinkClick r:id="rId5" tooltip="Smrt"/>
              </a:rPr>
              <a:t>smrti</a:t>
            </a:r>
            <a:r>
              <a:rPr lang="cs-CZ" sz="2000" dirty="0"/>
              <a:t> </a:t>
            </a:r>
            <a:r>
              <a:rPr lang="cs-CZ" sz="2000" u="sng" dirty="0">
                <a:hlinkClick r:id="rId6" tooltip="Pojištěný"/>
              </a:rPr>
              <a:t>pojištěného</a:t>
            </a:r>
            <a:endParaRPr lang="cs-CZ" sz="2000" dirty="0"/>
          </a:p>
        </p:txBody>
      </p:sp>
      <p:sp>
        <p:nvSpPr>
          <p:cNvPr id="17" name="Šipka doprava 16"/>
          <p:cNvSpPr/>
          <p:nvPr/>
        </p:nvSpPr>
        <p:spPr>
          <a:xfrm>
            <a:off x="827584" y="2978161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3756385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životní pojištění</a:t>
            </a:r>
            <a:r>
              <a:rPr lang="cs-CZ" sz="2000" dirty="0"/>
              <a:t>: rizikové, investiční, důchodové, kapitálové</a:t>
            </a:r>
          </a:p>
        </p:txBody>
      </p:sp>
      <p:sp>
        <p:nvSpPr>
          <p:cNvPr id="21" name="Šipka doprava 20"/>
          <p:cNvSpPr/>
          <p:nvPr/>
        </p:nvSpPr>
        <p:spPr>
          <a:xfrm>
            <a:off x="827584" y="3817153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19672" y="430692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cestovní</a:t>
            </a:r>
            <a:r>
              <a:rPr lang="cs-CZ" sz="2000" dirty="0"/>
              <a:t> pojištění</a:t>
            </a:r>
          </a:p>
        </p:txBody>
      </p:sp>
      <p:sp>
        <p:nvSpPr>
          <p:cNvPr id="23" name="Šipka doprava 22"/>
          <p:cNvSpPr/>
          <p:nvPr/>
        </p:nvSpPr>
        <p:spPr>
          <a:xfrm>
            <a:off x="827584" y="436769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19672" y="4873939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nemocenské</a:t>
            </a:r>
            <a:r>
              <a:rPr lang="cs-CZ" sz="2000" dirty="0"/>
              <a:t> </a:t>
            </a:r>
            <a:r>
              <a:rPr lang="cs-CZ" sz="2000" dirty="0" smtClean="0"/>
              <a:t>pojištění</a:t>
            </a:r>
            <a:endParaRPr lang="cs-CZ" sz="2000" dirty="0"/>
          </a:p>
        </p:txBody>
      </p:sp>
      <p:sp>
        <p:nvSpPr>
          <p:cNvPr id="25" name="Šipka doprava 24"/>
          <p:cNvSpPr/>
          <p:nvPr/>
        </p:nvSpPr>
        <p:spPr>
          <a:xfrm>
            <a:off x="827584" y="4934707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044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16" grpId="0" animBg="1"/>
      <p:bldP spid="17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" descr="http://www.pojisteneauto.cz/wp-content/uploads/aut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5964" y="3140968"/>
            <a:ext cx="1282540" cy="92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Pojištění majetku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772816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povinné</a:t>
            </a:r>
            <a:r>
              <a:rPr lang="cs-CZ" sz="2000" dirty="0"/>
              <a:t> ručení: pojistná ochrana zdraví a majetku třetích osob, kterým byla způsobena škoda zapříčiněná provozem vozidla 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83358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175432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ŠTĚN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2636912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havarijní</a:t>
            </a:r>
            <a:r>
              <a:rPr lang="cs-CZ" sz="2000" dirty="0"/>
              <a:t>: pro minimalizaci rizik na vozidle či jeho části pro pojistná nebezpečí typu havárie, odcizení, vandalismu či živelních události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827584" y="269768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1026" name="Picture 2" descr="http://www.pojisteneauto.cz/wp-content/uploads/aut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69" y="4948138"/>
            <a:ext cx="1282540" cy="92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http://www.pojisteneauto.cz/wp-content/uploads/aut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3441" y="4588098"/>
            <a:ext cx="1282540" cy="92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://www.pojisteneauto.cz/wp-content/uploads/aut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117" y="4300066"/>
            <a:ext cx="1282540" cy="92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http://www.pojisteneauto.cz/wp-content/uploads/aut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8801" y="4012034"/>
            <a:ext cx="1282540" cy="92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http://www.pojisteneauto.cz/wp-content/uploads/aut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413" y="3724002"/>
            <a:ext cx="1282540" cy="92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http://www.pojisteneauto.cz/wp-content/uploads/aut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1828" y="3429000"/>
            <a:ext cx="1282540" cy="92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292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000"/>
                            </p:stCondLst>
                            <p:childTnLst>
                              <p:par>
                                <p:cTn id="52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500"/>
                            </p:stCondLst>
                            <p:childTnLst>
                              <p:par>
                                <p:cTn id="57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Pojištění majetku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772816"/>
            <a:ext cx="7272808" cy="16312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pojištění domácnosti</a:t>
            </a:r>
            <a:r>
              <a:rPr lang="cs-CZ" sz="2000" dirty="0"/>
              <a:t>: se zpravidla vztahuje na dvě skupiny pojistných rizik: jednak riziko krádeže věcí v pojištěné domácnosti a riziko vzniklé na základě vloupání; jednak riziko živelné zkázy, tj. zkázy pojištěných věcí např. v důsledku požáru, výbuchu plynu, zemětřesení, záplav, povodní, pádu stromu či letadla aj.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83358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175432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ŠTĚN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3597984"/>
            <a:ext cx="7272808" cy="16312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pojištění nemovitosti</a:t>
            </a:r>
            <a:r>
              <a:rPr lang="cs-CZ" sz="2000" dirty="0"/>
              <a:t>: je určeno k zabezpečení budov, staveb a bytů proti živelným pohromám a krádežím. Pojištění se sjednává zejména pro tři typy nemovitostí: </a:t>
            </a:r>
            <a:r>
              <a:rPr lang="cs-CZ" sz="2000" u="sng" dirty="0"/>
              <a:t>rodinné domy </a:t>
            </a:r>
            <a:r>
              <a:rPr lang="cs-CZ" sz="2000" dirty="0"/>
              <a:t>vč. vedlejších objektů (kůlny, samostatně stojící garáže, ploty, studně aj.), </a:t>
            </a:r>
            <a:r>
              <a:rPr lang="cs-CZ" sz="2000" u="sng" dirty="0"/>
              <a:t>byty</a:t>
            </a:r>
            <a:r>
              <a:rPr lang="cs-CZ" sz="2000" dirty="0"/>
              <a:t> (zdi, podlahy, stropy) a </a:t>
            </a:r>
            <a:r>
              <a:rPr lang="cs-CZ" sz="2000" u="sng" dirty="0"/>
              <a:t>rekreační objekty </a:t>
            </a:r>
            <a:r>
              <a:rPr lang="cs-CZ" sz="2000" dirty="0"/>
              <a:t>(tj. chaty a chalupy).</a:t>
            </a:r>
          </a:p>
        </p:txBody>
      </p:sp>
      <p:sp>
        <p:nvSpPr>
          <p:cNvPr id="20" name="Šipka doprava 19"/>
          <p:cNvSpPr/>
          <p:nvPr/>
        </p:nvSpPr>
        <p:spPr>
          <a:xfrm>
            <a:off x="827584" y="365875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5841" y="5013176"/>
            <a:ext cx="87523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-máte pojištěnou domácnost?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72100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14" grpId="0" animBg="1"/>
      <p:bldP spid="20" grpId="0" animBg="1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Pojišťovny (výběr)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772816"/>
            <a:ext cx="7272808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Pojišťovna České spořitelny </a:t>
            </a:r>
            <a:r>
              <a:rPr lang="cs-CZ" sz="2000" dirty="0"/>
              <a:t>- Od roku 2008 člen </a:t>
            </a:r>
            <a:r>
              <a:rPr lang="cs-CZ" sz="2000" dirty="0" err="1"/>
              <a:t>Vienna</a:t>
            </a:r>
            <a:r>
              <a:rPr lang="cs-CZ" sz="2000" dirty="0"/>
              <a:t> </a:t>
            </a:r>
            <a:r>
              <a:rPr lang="cs-CZ" sz="2000" dirty="0" err="1"/>
              <a:t>Insurance</a:t>
            </a:r>
            <a:r>
              <a:rPr lang="cs-CZ" sz="2000" dirty="0"/>
              <a:t> Group. Specialista na životní pojištění a pojištění splácení úvěrů při zdravotních obtížích.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83358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19389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ŠŤOVNY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2989401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 err="1"/>
              <a:t>Alianz</a:t>
            </a:r>
            <a:r>
              <a:rPr lang="cs-CZ" sz="2000" dirty="0" smtClean="0"/>
              <a:t> </a:t>
            </a:r>
            <a:r>
              <a:rPr lang="cs-CZ" sz="2000" dirty="0"/>
              <a:t>(Jedna z největších pojišťoven v ČR s komplexní nabídkou </a:t>
            </a:r>
            <a:r>
              <a:rPr lang="cs-CZ" sz="2000" dirty="0" smtClean="0"/>
              <a:t>služeb).</a:t>
            </a:r>
            <a:endParaRPr lang="cs-CZ" sz="2000" dirty="0"/>
          </a:p>
        </p:txBody>
      </p:sp>
      <p:sp>
        <p:nvSpPr>
          <p:cNvPr id="17" name="Šipka doprava 16"/>
          <p:cNvSpPr/>
          <p:nvPr/>
        </p:nvSpPr>
        <p:spPr>
          <a:xfrm>
            <a:off x="827584" y="3050169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3945250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AXA</a:t>
            </a:r>
            <a:r>
              <a:rPr lang="cs-CZ" sz="2000" dirty="0"/>
              <a:t> - Kromě pojištění, penzijního připojištění a podobných služeb, nabízí i bankovní a investiční služby. </a:t>
            </a:r>
          </a:p>
        </p:txBody>
      </p:sp>
      <p:sp>
        <p:nvSpPr>
          <p:cNvPr id="22" name="Šipka doprava 21"/>
          <p:cNvSpPr/>
          <p:nvPr/>
        </p:nvSpPr>
        <p:spPr>
          <a:xfrm>
            <a:off x="827584" y="400601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19672" y="4809926"/>
            <a:ext cx="7272808" cy="923330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...a u které pojišťovny?</a:t>
            </a:r>
            <a:endParaRPr lang="cs-CZ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21967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16" grpId="0" animBg="1"/>
      <p:bldP spid="17" grpId="0" animBg="1"/>
      <p:bldP spid="21" grpId="0" animBg="1"/>
      <p:bldP spid="22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Pojišťovny (výběr)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772816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Česká pojišťovna </a:t>
            </a:r>
            <a:r>
              <a:rPr lang="cs-CZ" sz="2000" dirty="0"/>
              <a:t>- Tradiční česká pojišťovna s univerzálním spektrem služeb včetně pojištění domácích zvířat.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83358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19389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ŠŤOVNY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2564904"/>
            <a:ext cx="7272808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Kooperativa</a:t>
            </a:r>
            <a:r>
              <a:rPr lang="cs-CZ" sz="2000" dirty="0"/>
              <a:t> - Člen </a:t>
            </a:r>
            <a:r>
              <a:rPr lang="cs-CZ" sz="2000" dirty="0" err="1"/>
              <a:t>Vienna</a:t>
            </a:r>
            <a:r>
              <a:rPr lang="cs-CZ" sz="2000" dirty="0"/>
              <a:t> </a:t>
            </a:r>
            <a:r>
              <a:rPr lang="cs-CZ" sz="2000" dirty="0" err="1"/>
              <a:t>Insurance</a:t>
            </a:r>
            <a:r>
              <a:rPr lang="cs-CZ" sz="2000" dirty="0"/>
              <a:t> Group. Jedna z největších pojišťoven na našem trhu. Poskytuje komplexní nabídku produktů pro občany, podnikatele i velké firmy.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827584" y="262567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3645024"/>
            <a:ext cx="7272808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Všeobecná zdravotní pojišťovna </a:t>
            </a:r>
            <a:r>
              <a:rPr lang="cs-CZ" sz="2000" dirty="0"/>
              <a:t>(VZP je zřizována státem a jde o největší českou zdravotní pojišťovnu s více než šesti miliony pojištěnců. Byla zřízena zákonem již 1.ledna 1992 a je jedním z pilířů českého zdravotnictví)</a:t>
            </a:r>
          </a:p>
        </p:txBody>
      </p:sp>
      <p:sp>
        <p:nvSpPr>
          <p:cNvPr id="22" name="Šipka doprava 21"/>
          <p:cNvSpPr/>
          <p:nvPr/>
        </p:nvSpPr>
        <p:spPr>
          <a:xfrm>
            <a:off x="827584" y="37057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619672" y="5013176"/>
            <a:ext cx="7272808" cy="923330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...a u které pojišťovny?</a:t>
            </a:r>
            <a:endParaRPr lang="cs-CZ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4429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16" grpId="0" animBg="1"/>
      <p:bldP spid="17" grpId="0" animBg="1"/>
      <p:bldP spid="21" grpId="0" animBg="1"/>
      <p:bldP spid="22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Pojišťovny (výběr)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646074"/>
            <a:ext cx="7272808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Vojenská zdravotní pojišťovna </a:t>
            </a:r>
            <a:r>
              <a:rPr lang="cs-CZ" sz="2000" dirty="0"/>
              <a:t>(</a:t>
            </a:r>
            <a:r>
              <a:rPr lang="cs-CZ" sz="2000" dirty="0" err="1"/>
              <a:t>VoZP</a:t>
            </a:r>
            <a:r>
              <a:rPr lang="cs-CZ" sz="2000" dirty="0"/>
              <a:t> spadá pod Ministerstvo obrany a jsou u ní pojištěni všichni vojáci z povolání a žáci vojenských škol, kteří se chystají na práci vojáka z povolání. Jejím pojištěncem se však může stát kdokoliv.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70684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19389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POJ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ŠŤOVNY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3012171"/>
            <a:ext cx="7272808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Slavia</a:t>
            </a:r>
            <a:r>
              <a:rPr lang="cs-CZ" sz="2000" dirty="0" smtClean="0"/>
              <a:t> </a:t>
            </a:r>
            <a:r>
              <a:rPr lang="cs-CZ" sz="2000" dirty="0"/>
              <a:t>- S tradicí počínající již v roce 1868 dnes nabízí rozsáhlý výběr produktů pro občany i firmy. Snaží se nabízet netradiční produkty v tradičních odvětvích, jakými jsou pojištění vozidel, majetku, zdraví, odpovědnosti a mnoha dalších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7" name="Šipka doprava 16"/>
          <p:cNvSpPr/>
          <p:nvPr/>
        </p:nvSpPr>
        <p:spPr>
          <a:xfrm>
            <a:off x="827584" y="3072939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4381546"/>
            <a:ext cx="7272808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 err="1" smtClean="0"/>
              <a:t>W</a:t>
            </a:r>
            <a:r>
              <a:rPr lang="cs-CZ" sz="2000" b="1" dirty="0" err="1" smtClean="0">
                <a:latin typeface="Arial"/>
                <a:cs typeface="Arial"/>
              </a:rPr>
              <a:t>ü</a:t>
            </a:r>
            <a:r>
              <a:rPr lang="cs-CZ" sz="2000" b="1" dirty="0" err="1" smtClean="0"/>
              <a:t>stenrot</a:t>
            </a:r>
            <a:r>
              <a:rPr lang="cs-CZ" sz="2000" dirty="0" smtClean="0"/>
              <a:t> </a:t>
            </a:r>
            <a:r>
              <a:rPr lang="cs-CZ" sz="2000" dirty="0"/>
              <a:t>- Poskytuje od roku 1999 životní pojištění a od roku 2006 i pojištění neživotní. Společnost vznikla za účelem zajištění bydlení všem v Německu již v roce 1921.</a:t>
            </a:r>
          </a:p>
        </p:txBody>
      </p:sp>
      <p:sp>
        <p:nvSpPr>
          <p:cNvPr id="22" name="Šipka doprava 21"/>
          <p:cNvSpPr/>
          <p:nvPr/>
        </p:nvSpPr>
        <p:spPr>
          <a:xfrm>
            <a:off x="827584" y="444231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619672" y="5445224"/>
            <a:ext cx="7272808" cy="477054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5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...a u které pojišťovny?</a:t>
            </a:r>
            <a:endParaRPr lang="cs-CZ" sz="25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76589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16" grpId="0" animBg="1"/>
      <p:bldP spid="17" grpId="0" animBg="1"/>
      <p:bldP spid="21" grpId="0" animBg="1"/>
      <p:bldP spid="22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pojištění?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pojištění osob?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pojištění majetku?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http://www.pojisteneauto.cz</a:t>
            </a:r>
            <a:r>
              <a:rPr lang="cs-CZ" dirty="0"/>
              <a:t> [online]. [cit. 16.3.2014]. Dostupný na WWW: </a:t>
            </a:r>
            <a:r>
              <a:rPr lang="cs-CZ" u="sng" dirty="0">
                <a:hlinkClick r:id="rId4"/>
              </a:rPr>
              <a:t>http://www.pojisteneauto.cz/wp-content/uploads/auto.jpg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5141</TotalTime>
  <Words>808</Words>
  <Application>Microsoft Office PowerPoint</Application>
  <PresentationFormat>Předvádění na obrazovce (4:3)</PresentationFormat>
  <Paragraphs>136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353</cp:revision>
  <dcterms:created xsi:type="dcterms:W3CDTF">2010-11-01T23:40:31Z</dcterms:created>
  <dcterms:modified xsi:type="dcterms:W3CDTF">2014-03-16T11:46:26Z</dcterms:modified>
</cp:coreProperties>
</file>