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9"/>
  </p:notesMasterIdLst>
  <p:handoutMasterIdLst>
    <p:handoutMasterId r:id="rId10"/>
  </p:handoutMasterIdLst>
  <p:sldIdLst>
    <p:sldId id="256" r:id="rId3"/>
    <p:sldId id="257" r:id="rId4"/>
    <p:sldId id="260" r:id="rId5"/>
    <p:sldId id="261" r:id="rId6"/>
    <p:sldId id="262" r:id="rId7"/>
    <p:sldId id="259" r:id="rId8"/>
  </p:sldIdLst>
  <p:sldSz cx="9144000" cy="6858000" type="screen4x3"/>
  <p:notesSz cx="6783388" cy="99155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235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40FE34-E74A-4D4A-AFD9-29603F7C69F5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235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AEEEF-5945-4CFB-AD78-FD465144BD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601310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235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2479385-5519-48D9-AA0A-A743DB3C63FF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2813" y="742950"/>
            <a:ext cx="4957762" cy="37195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8339" y="4709875"/>
            <a:ext cx="5426710" cy="44619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235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97DFA6E-0352-4CEE-9BC7-131BE85BE2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5964104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644B96-6AEF-437D-9F47-5A5BF62D4AC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CB9AC16-0E48-4ABF-B9D8-85F265FA66B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87A24DE-B030-4E01-B305-04F44F92ABF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30698-EE29-4FCD-9FC0-11D9D80DEE1B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4BFF36-AA01-4354-AF20-AD14F4811D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89133217"/>
      </p:ext>
    </p:extLst>
  </p:cSld>
  <p:clrMapOvr>
    <a:masterClrMapping/>
  </p:clrMapOvr>
  <p:transition spd="med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168634-19EE-4866-988B-FE9AE3797ABA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5F93A-9087-4447-A853-4FA9016BF3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83327022"/>
      </p:ext>
    </p:extLst>
  </p:cSld>
  <p:clrMapOvr>
    <a:masterClrMapping/>
  </p:clrMapOvr>
  <p:transition spd="med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93E90B-4625-4173-AB32-F5500A579AAC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F96F08-36F1-4D82-90D1-D7C5DC1D5F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88221974"/>
      </p:ext>
    </p:extLst>
  </p:cSld>
  <p:clrMapOvr>
    <a:masterClrMapping/>
  </p:clrMapOvr>
  <p:transition spd="med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3D4678-ADBF-4F82-AC3C-4A1900EEBC30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77AE03-8CB9-44DB-AF51-39FB821B75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09266910"/>
      </p:ext>
    </p:extLst>
  </p:cSld>
  <p:clrMapOvr>
    <a:masterClrMapping/>
  </p:clrMapOvr>
  <p:transition spd="med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31507-299B-47C9-A8AA-083643FDA9CF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6B7D42-C5F5-4699-B2CF-56CE9F8613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14639015"/>
      </p:ext>
    </p:extLst>
  </p:cSld>
  <p:clrMapOvr>
    <a:masterClrMapping/>
  </p:clrMapOvr>
  <p:transition spd="med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ECC35-B6B2-490C-993E-5F5FA45CDF6B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DF402B-304C-4D84-A226-2F5DEE0EF1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0109329"/>
      </p:ext>
    </p:extLst>
  </p:cSld>
  <p:clrMapOvr>
    <a:masterClrMapping/>
  </p:clrMapOvr>
  <p:transition spd="med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BBFEB-9954-4780-A2A1-8F009EE4F5F1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88186B-EBD2-4CC5-8CC0-200AB3E87C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604304"/>
      </p:ext>
    </p:extLst>
  </p:cSld>
  <p:clrMapOvr>
    <a:masterClrMapping/>
  </p:clrMapOvr>
  <p:transition spd="med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534561-3565-41C9-9F1B-C1F945C4E394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F47DC-C04C-481A-85E4-30E4A8B0A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88249648"/>
      </p:ext>
    </p:extLst>
  </p:cSld>
  <p:clrMapOvr>
    <a:masterClrMapping/>
  </p:clrMapOvr>
  <p:transition spd="med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D58FE0-E83E-408F-848D-13D66FD6DE9F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F7D4F-F13B-4CBD-B2A9-B818FAB4C6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92689873"/>
      </p:ext>
    </p:extLst>
  </p:cSld>
  <p:clrMapOvr>
    <a:masterClrMapping/>
  </p:clrMapOvr>
  <p:transition spd="med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DBAC74-4A54-4962-8DE1-EE57001FCC06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B9334-864B-49A9-8E4A-7CB2D33985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5509288"/>
      </p:ext>
    </p:extLst>
  </p:cSld>
  <p:clrMapOvr>
    <a:masterClrMapping/>
  </p:clrMapOvr>
  <p:transition spd="med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E39654-7260-42B9-8C4D-7BBCF2EA3638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692408-4B0B-4D99-A045-04BCF82E85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6857858"/>
      </p:ext>
    </p:extLst>
  </p:cSld>
  <p:clrMapOvr>
    <a:masterClrMapping/>
  </p:clrMapOvr>
  <p:transition spd="med">
    <p:circl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444025E-9A95-4888-9DC4-6EEA3242BFA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39534854"/>
      </p:ext>
    </p:extLst>
  </p:cSld>
  <p:clrMapOvr>
    <a:masterClrMapping/>
  </p:clrMapOvr>
  <p:transition spd="med">
    <p:circl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C2FB32A-7B54-40E2-8BA2-5D9065C11000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96853870"/>
      </p:ext>
    </p:extLst>
  </p:cSld>
  <p:clrMapOvr>
    <a:masterClrMapping/>
  </p:clrMapOvr>
  <p:transition spd="med">
    <p:circl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ACCF2E-2DC6-49D8-BAE6-6FFF3080542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790897918"/>
      </p:ext>
    </p:extLst>
  </p:cSld>
  <p:clrMapOvr>
    <a:masterClrMapping/>
  </p:clrMapOvr>
  <p:transition spd="med">
    <p:circl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1EE2C9-E709-4F8A-BE00-FDC85AAC98F9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86045574"/>
      </p:ext>
    </p:extLst>
  </p:cSld>
  <p:clrMapOvr>
    <a:masterClrMapping/>
  </p:clrMapOvr>
  <p:transition spd="med">
    <p:circl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2CFC10-75A7-4238-A1B9-EAAEFFCAB59B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79076110"/>
      </p:ext>
    </p:extLst>
  </p:cSld>
  <p:clrMapOvr>
    <a:masterClrMapping/>
  </p:clrMapOvr>
  <p:transition spd="med">
    <p:circl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CDF776-2734-48FF-AF65-9D5C1AE2B4E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356981317"/>
      </p:ext>
    </p:extLst>
  </p:cSld>
  <p:clrMapOvr>
    <a:masterClrMapping/>
  </p:clrMapOvr>
  <p:transition spd="med">
    <p:circl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E24AA8-DCE5-4419-9808-B18C275944C4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32624092"/>
      </p:ext>
    </p:extLst>
  </p:cSld>
  <p:clrMapOvr>
    <a:masterClrMapping/>
  </p:clrMapOvr>
  <p:transition spd="med">
    <p:circl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221928-96EF-41B4-85C3-DF19135099E5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406235"/>
      </p:ext>
    </p:extLst>
  </p:cSld>
  <p:clrMapOvr>
    <a:masterClrMapping/>
  </p:clrMapOvr>
  <p:transition spd="med">
    <p:circl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4011C8-6ACD-491D-B231-AC2D8E24BDC2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28438304"/>
      </p:ext>
    </p:extLst>
  </p:cSld>
  <p:clrMapOvr>
    <a:masterClrMapping/>
  </p:clrMapOvr>
  <p:transition spd="med">
    <p:circl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A68872-A6AA-4610-9387-5A1C5A0854A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538230817"/>
      </p:ext>
    </p:extLst>
  </p:cSld>
  <p:clrMapOvr>
    <a:masterClrMapping/>
  </p:clrMapOvr>
  <p:transition spd="med">
    <p:circl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B7C65F-92EA-45CE-BF67-33F68074CBAC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76708980"/>
      </p:ext>
    </p:extLst>
  </p:cSld>
  <p:clrMapOvr>
    <a:masterClrMapping/>
  </p:clrMapOvr>
  <p:transition spd="med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E5E440C-AC3B-43E9-92BC-4DE5A3A03260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C792571-FF00-4AD4-95ED-1DEB6A7497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circl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246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246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247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66B0CEAB-0878-45FA-AF8D-B67EA313971E}" type="slidenum">
              <a:rPr lang="cs-CZ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9169767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circle/>
  </p:transition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1052513"/>
            <a:ext cx="7483475" cy="966787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Průvodní list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2276475"/>
            <a:ext cx="8064500" cy="2857500"/>
          </a:xfrm>
        </p:spPr>
        <p:txBody>
          <a:bodyPr rtlCol="0">
            <a:normAutofit fontScale="55000" lnSpcReduction="2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	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materiál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 Prezentace – zápis pro žáky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Určen pro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2. ročník oboru technické lyceum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nformační a komunikační technologie  –  Tabulkový procesor Excel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učebního materiálu: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Základní pojmy - ZŽ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ovéPole 4"/>
          <p:cNvSpPr txBox="1">
            <a:spLocks noChangeArrowheads="1"/>
          </p:cNvSpPr>
          <p:nvPr/>
        </p:nvSpPr>
        <p:spPr bwMode="auto">
          <a:xfrm>
            <a:off x="4932363" y="5445125"/>
            <a:ext cx="403225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latin typeface="Times New Roman" pitchFamily="18" charset="0"/>
                <a:cs typeface="Times New Roman" pitchFamily="18" charset="0"/>
              </a:rPr>
              <a:t>Jméno autora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Ing. Martinková Šárka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dirty="0">
                <a:latin typeface="Times New Roman" pitchFamily="18" charset="0"/>
                <a:cs typeface="Times New Roman" pitchFamily="18" charset="0"/>
              </a:rPr>
              <a:t>     </a:t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b="1" smtClean="0">
                <a:latin typeface="Times New Roman" pitchFamily="18" charset="0"/>
              </a:rPr>
              <a:t>vytvoření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20. 8.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2012    </a:t>
            </a:r>
          </a:p>
          <a:p>
            <a:pPr eaLnBrk="1" hangingPunct="1"/>
            <a:endParaRPr lang="cs-CZ" sz="1000" b="1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1000" b="1" dirty="0" err="1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1000" b="1" dirty="0">
                <a:latin typeface="Times New Roman" pitchFamily="18" charset="0"/>
                <a:cs typeface="Times New Roman" pitchFamily="18" charset="0"/>
              </a:rPr>
              <a:t>. projektu: CZ.1.07/1.5.00/34.0627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55699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řádek,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sloupec, adresa, proměnná, text, hodnota, výpočet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Vzdělávací materiál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obsahuje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základní pojmy pro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úvod do oblasti tabulkového procesoru a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je připraven pro žáky formou prezentace jako zápis do sešitu. 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Metodické pokyny: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Snímky prezentace najíždějí po kliknutí myši a žáci si přes promítací plátno a dataprojektor provedou zápis do sešitu.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 když prezentované informace jsou obvykle snadno pochopitelné, přesto je vhodné je doplnit slovním komentářem.</a:t>
            </a:r>
          </a:p>
          <a:p>
            <a:pPr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2"/>
                </a:solidFill>
              </a:rPr>
              <a:t>TABULKOVÝ PROCESOR EXCEL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  <a:p>
            <a:r>
              <a:rPr lang="cs-CZ" b="1" dirty="0">
                <a:solidFill>
                  <a:schemeClr val="accent2"/>
                </a:solidFill>
              </a:rPr>
              <a:t>Základní pojmy</a:t>
            </a:r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83809829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2"/>
                </a:solidFill>
              </a:rPr>
              <a:t>Adresování buněk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84785"/>
            <a:ext cx="8435280" cy="4536504"/>
          </a:xfrm>
        </p:spPr>
        <p:txBody>
          <a:bodyPr/>
          <a:lstStyle/>
          <a:p>
            <a:r>
              <a:rPr lang="cs-CZ" dirty="0"/>
              <a:t>Data jsou v pracovní ploše umístěna do řádků a sloupců, což tvoří </a:t>
            </a:r>
            <a:r>
              <a:rPr lang="cs-CZ" b="1" dirty="0">
                <a:solidFill>
                  <a:schemeClr val="accent2"/>
                </a:solidFill>
              </a:rPr>
              <a:t>obdélníkovou síť</a:t>
            </a:r>
            <a:r>
              <a:rPr lang="cs-CZ" dirty="0"/>
              <a:t>.</a:t>
            </a:r>
          </a:p>
          <a:p>
            <a:r>
              <a:rPr lang="cs-CZ" dirty="0"/>
              <a:t>Každá buňka je určena adresou.</a:t>
            </a:r>
          </a:p>
          <a:p>
            <a:r>
              <a:rPr lang="cs-CZ" b="1" dirty="0">
                <a:solidFill>
                  <a:schemeClr val="accent2"/>
                </a:solidFill>
              </a:rPr>
              <a:t>Adresu</a:t>
            </a:r>
            <a:r>
              <a:rPr lang="cs-CZ" b="1" dirty="0"/>
              <a:t> </a:t>
            </a:r>
            <a:r>
              <a:rPr lang="cs-CZ" dirty="0"/>
              <a:t>tvoří sloupcová a řádková souřadnice buňky.</a:t>
            </a:r>
          </a:p>
          <a:p>
            <a:r>
              <a:rPr lang="cs-CZ" dirty="0"/>
              <a:t>Např. adresa A1 = sloupec A, řádek </a:t>
            </a:r>
            <a:r>
              <a:rPr lang="cs-CZ" dirty="0" smtClean="0"/>
              <a:t>1</a:t>
            </a:r>
          </a:p>
          <a:p>
            <a:r>
              <a:rPr lang="cs-CZ" b="1" dirty="0" smtClean="0">
                <a:solidFill>
                  <a:schemeClr val="accent2"/>
                </a:solidFill>
              </a:rPr>
              <a:t>Aktivní buňka </a:t>
            </a:r>
            <a:r>
              <a:rPr lang="cs-CZ" dirty="0" smtClean="0"/>
              <a:t>= ta, kde se nachází kurzor</a:t>
            </a: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591012656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4" name="Rectangle 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2"/>
                </a:solidFill>
              </a:rPr>
              <a:t>Základní typy proměnných :</a:t>
            </a:r>
          </a:p>
        </p:txBody>
      </p:sp>
      <p:sp>
        <p:nvSpPr>
          <p:cNvPr id="4105" name="Rectangle 9"/>
          <p:cNvSpPr>
            <a:spLocks noGrp="1" noChangeArrowheads="1"/>
          </p:cNvSpPr>
          <p:nvPr>
            <p:ph type="body" idx="1"/>
          </p:nvPr>
        </p:nvSpPr>
        <p:spPr>
          <a:xfrm>
            <a:off x="395536" y="1412776"/>
            <a:ext cx="8229600" cy="4525962"/>
          </a:xfrm>
        </p:spPr>
        <p:txBody>
          <a:bodyPr/>
          <a:lstStyle/>
          <a:p>
            <a:pPr marL="0" indent="0">
              <a:lnSpc>
                <a:spcPct val="90000"/>
              </a:lnSpc>
              <a:buNone/>
            </a:pPr>
            <a:r>
              <a:rPr lang="cs-CZ" b="1" dirty="0">
                <a:solidFill>
                  <a:schemeClr val="accent2"/>
                </a:solidFill>
              </a:rPr>
              <a:t>1.) textová </a:t>
            </a:r>
            <a:r>
              <a:rPr lang="cs-CZ" dirty="0"/>
              <a:t>: </a:t>
            </a:r>
            <a:r>
              <a:rPr lang="cs-CZ" dirty="0" smtClean="0"/>
              <a:t> </a:t>
            </a:r>
            <a:r>
              <a:rPr lang="cs-CZ" dirty="0"/>
              <a:t>začíná písmenem</a:t>
            </a:r>
          </a:p>
          <a:p>
            <a:pPr lvl="1">
              <a:lnSpc>
                <a:spcPct val="90000"/>
              </a:lnSpc>
            </a:pPr>
            <a:r>
              <a:rPr lang="cs-CZ" dirty="0"/>
              <a:t>obecně je zarovnána k levému okraji</a:t>
            </a:r>
          </a:p>
          <a:p>
            <a:pPr lvl="1">
              <a:lnSpc>
                <a:spcPct val="90000"/>
              </a:lnSpc>
            </a:pPr>
            <a:r>
              <a:rPr lang="cs-CZ" dirty="0"/>
              <a:t>je to textový řetězec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b="1" dirty="0">
                <a:solidFill>
                  <a:schemeClr val="accent2"/>
                </a:solidFill>
              </a:rPr>
              <a:t>2.)</a:t>
            </a:r>
            <a:r>
              <a:rPr lang="cs-CZ" dirty="0">
                <a:solidFill>
                  <a:schemeClr val="accent2"/>
                </a:solidFill>
              </a:rPr>
              <a:t> </a:t>
            </a:r>
            <a:r>
              <a:rPr lang="cs-CZ" b="1" dirty="0">
                <a:solidFill>
                  <a:schemeClr val="accent2"/>
                </a:solidFill>
              </a:rPr>
              <a:t>číselná</a:t>
            </a:r>
            <a:r>
              <a:rPr lang="cs-CZ" dirty="0">
                <a:solidFill>
                  <a:schemeClr val="accent2"/>
                </a:solidFill>
              </a:rPr>
              <a:t> </a:t>
            </a:r>
            <a:r>
              <a:rPr lang="cs-CZ" dirty="0"/>
              <a:t>: </a:t>
            </a:r>
            <a:r>
              <a:rPr lang="cs-CZ" dirty="0" smtClean="0"/>
              <a:t>začíná </a:t>
            </a:r>
            <a:r>
              <a:rPr lang="cs-CZ" dirty="0"/>
              <a:t>číslicí</a:t>
            </a:r>
          </a:p>
          <a:p>
            <a:pPr lvl="1">
              <a:lnSpc>
                <a:spcPct val="90000"/>
              </a:lnSpc>
            </a:pPr>
            <a:r>
              <a:rPr lang="cs-CZ" dirty="0"/>
              <a:t>obecně je zarovnána k pravému okraji</a:t>
            </a:r>
          </a:p>
          <a:p>
            <a:pPr lvl="1">
              <a:lnSpc>
                <a:spcPct val="90000"/>
              </a:lnSpc>
            </a:pPr>
            <a:r>
              <a:rPr lang="cs-CZ" dirty="0"/>
              <a:t>je to hodnota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b="1" dirty="0">
                <a:solidFill>
                  <a:schemeClr val="accent2"/>
                </a:solidFill>
              </a:rPr>
              <a:t>3.)</a:t>
            </a:r>
            <a:r>
              <a:rPr lang="cs-CZ" dirty="0">
                <a:solidFill>
                  <a:schemeClr val="accent2"/>
                </a:solidFill>
              </a:rPr>
              <a:t> </a:t>
            </a:r>
            <a:r>
              <a:rPr lang="cs-CZ" b="1" dirty="0">
                <a:solidFill>
                  <a:schemeClr val="accent2"/>
                </a:solidFill>
              </a:rPr>
              <a:t>vzorec</a:t>
            </a:r>
            <a:r>
              <a:rPr lang="cs-CZ" dirty="0">
                <a:solidFill>
                  <a:schemeClr val="accent2"/>
                </a:solidFill>
              </a:rPr>
              <a:t> </a:t>
            </a:r>
            <a:r>
              <a:rPr lang="cs-CZ" dirty="0"/>
              <a:t>: z</a:t>
            </a:r>
            <a:r>
              <a:rPr lang="cs-CZ" dirty="0" smtClean="0"/>
              <a:t>ačíná </a:t>
            </a:r>
            <a:r>
              <a:rPr lang="cs-CZ" dirty="0"/>
              <a:t>znakem </a:t>
            </a:r>
            <a:r>
              <a:rPr lang="cs-CZ" b="1" dirty="0">
                <a:solidFill>
                  <a:schemeClr val="accent2"/>
                </a:solidFill>
              </a:rPr>
              <a:t>=</a:t>
            </a:r>
            <a:r>
              <a:rPr lang="cs-CZ" dirty="0"/>
              <a:t> (rovná se)</a:t>
            </a:r>
          </a:p>
          <a:p>
            <a:pPr lvl="1">
              <a:lnSpc>
                <a:spcPct val="90000"/>
              </a:lnSpc>
            </a:pPr>
            <a:r>
              <a:rPr lang="cs-CZ" dirty="0"/>
              <a:t>je to výpočet = tvoříme buď vlastním vzorcem nebo pomocí funkce definované v Excelu</a:t>
            </a:r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954284173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899592" y="1556792"/>
            <a:ext cx="6624736" cy="324036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Navrátil P.: 30 příkladů v Excelu.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Media, 2000. </a:t>
            </a: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ISBN 80-902815-2-4</a:t>
            </a: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Matúš Z.: Excel 2007-2010 v příkladech. Praha: Nakladatelství a vydavatelství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Media, s.r.o., 2011. ISBN 978-80-7402-073-5</a:t>
            </a: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Stinton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Craig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Dodge Mark: Mistrovství v Microsoft Office Excel 2003. Brno: Vydavatelství a nakladatelství CP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Books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a.s., 2005.  ISBN 80-251-0669-1</a:t>
            </a:r>
          </a:p>
        </p:txBody>
      </p:sp>
      <p:pic>
        <p:nvPicPr>
          <p:cNvPr id="512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250</Words>
  <Application>Microsoft Office PowerPoint</Application>
  <PresentationFormat>Předvádění na obrazovce (4:3)</PresentationFormat>
  <Paragraphs>50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Výchozí návrh</vt:lpstr>
      <vt:lpstr>Průvodní list</vt:lpstr>
      <vt:lpstr>Snímek 2</vt:lpstr>
      <vt:lpstr>TABULKOVÝ PROCESOR EXCEL</vt:lpstr>
      <vt:lpstr>Adresování buněk</vt:lpstr>
      <vt:lpstr>Základní typy proměnných :</vt:lpstr>
      <vt:lpstr>Použité zdroje</vt:lpstr>
    </vt:vector>
  </TitlesOfParts>
  <Company>dtto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Průvodní list</dc:title>
  <dc:creator>stepan.bartos</dc:creator>
  <cp:lastModifiedBy>stepan.bartos</cp:lastModifiedBy>
  <cp:revision>24</cp:revision>
  <cp:lastPrinted>2012-10-09T07:02:21Z</cp:lastPrinted>
  <dcterms:created xsi:type="dcterms:W3CDTF">2012-09-30T10:53:30Z</dcterms:created>
  <dcterms:modified xsi:type="dcterms:W3CDTF">2013-06-20T07:38:17Z</dcterms:modified>
</cp:coreProperties>
</file>