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3" r:id="rId4"/>
    <p:sldId id="264" r:id="rId5"/>
    <p:sldId id="265" r:id="rId6"/>
    <p:sldId id="266" r:id="rId7"/>
    <p:sldId id="267" r:id="rId8"/>
    <p:sldId id="268" r:id="rId9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2C4719-6CFE-47C5-A792-9C3D6FAA5CE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Tabulkový procesor Excel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Jednoduchá tabulka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smtClean="0">
                <a:latin typeface="Times New Roman" pitchFamily="18" charset="0"/>
              </a:rPr>
              <a:t>vytvoření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22. 8.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2012    </a:t>
            </a: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zarovnání, sloupec, kopírování, průměr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operace s jednoduchou tabulkou a je připraven pro žáky formou prezentace jako zápis do sešitu.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7544" y="260648"/>
            <a:ext cx="8462992" cy="5400600"/>
          </a:xfrm>
        </p:spPr>
        <p:txBody>
          <a:bodyPr/>
          <a:lstStyle/>
          <a:p>
            <a:pPr algn="l">
              <a:lnSpc>
                <a:spcPct val="90000"/>
              </a:lnSpc>
            </a:pPr>
            <a:r>
              <a:rPr lang="cs-CZ" sz="4800" dirty="0" smtClean="0">
                <a:solidFill>
                  <a:schemeClr val="tx1"/>
                </a:solidFill>
              </a:rPr>
              <a:t>Na kartě </a:t>
            </a:r>
            <a:r>
              <a:rPr lang="cs-CZ" sz="4800" b="1" dirty="0" smtClean="0">
                <a:solidFill>
                  <a:schemeClr val="tx2"/>
                </a:solidFill>
              </a:rPr>
              <a:t>Domů</a:t>
            </a:r>
            <a:r>
              <a:rPr lang="cs-CZ" sz="4800" dirty="0" smtClean="0">
                <a:solidFill>
                  <a:schemeClr val="tx1"/>
                </a:solidFill>
              </a:rPr>
              <a:t> – jsou pro práci s tabulkou skupiny :</a:t>
            </a:r>
          </a:p>
          <a:p>
            <a:pPr algn="l">
              <a:lnSpc>
                <a:spcPct val="90000"/>
              </a:lnSpc>
            </a:pPr>
            <a:endParaRPr lang="cs-CZ" dirty="0" smtClean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Písmo</a:t>
            </a: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Zarovnání</a:t>
            </a: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Číslo</a:t>
            </a:r>
            <a:r>
              <a:rPr lang="cs-CZ" sz="4000" dirty="0" smtClean="0">
                <a:solidFill>
                  <a:schemeClr val="tx1"/>
                </a:solidFill>
              </a:rPr>
              <a:t> (formát buněk)</a:t>
            </a: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Buňky</a:t>
            </a:r>
            <a:r>
              <a:rPr lang="cs-CZ" sz="4000" dirty="0" smtClean="0">
                <a:solidFill>
                  <a:schemeClr val="tx1"/>
                </a:solidFill>
              </a:rPr>
              <a:t> (operace vložit, </a:t>
            </a:r>
            <a:r>
              <a:rPr lang="cs-CZ" sz="4000" dirty="0">
                <a:solidFill>
                  <a:schemeClr val="tx1"/>
                </a:solidFill>
              </a:rPr>
              <a:t>o</a:t>
            </a:r>
            <a:r>
              <a:rPr lang="cs-CZ" sz="4000" dirty="0" smtClean="0">
                <a:solidFill>
                  <a:schemeClr val="tx1"/>
                </a:solidFill>
              </a:rPr>
              <a:t>dstranit,…)</a:t>
            </a: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Úpravy</a:t>
            </a:r>
            <a:r>
              <a:rPr lang="cs-CZ" sz="4000" dirty="0" smtClean="0">
                <a:solidFill>
                  <a:schemeClr val="tx1"/>
                </a:solidFill>
              </a:rPr>
              <a:t> (řazení, filtry,…)</a:t>
            </a:r>
          </a:p>
          <a:p>
            <a:pPr algn="l">
              <a:lnSpc>
                <a:spcPct val="90000"/>
              </a:lnSpc>
            </a:pPr>
            <a:endParaRPr lang="cs-CZ" sz="4000" dirty="0"/>
          </a:p>
          <a:p>
            <a:pPr algn="l">
              <a:lnSpc>
                <a:spcPct val="90000"/>
              </a:lnSpc>
            </a:pPr>
            <a:endParaRPr lang="cs-CZ" sz="4000" dirty="0"/>
          </a:p>
        </p:txBody>
      </p:sp>
      <p:pic>
        <p:nvPicPr>
          <p:cNvPr id="3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768540739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sz="4800" b="1" dirty="0">
                <a:solidFill>
                  <a:schemeClr val="tx2"/>
                </a:solidFill>
              </a:rPr>
              <a:t>Rozšíření, zúžení sloupce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060848"/>
            <a:ext cx="8358246" cy="33209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b="1" dirty="0"/>
              <a:t>	</a:t>
            </a:r>
            <a:r>
              <a:rPr lang="cs-CZ" sz="4400" dirty="0">
                <a:solidFill>
                  <a:schemeClr val="tx2"/>
                </a:solidFill>
              </a:rPr>
              <a:t>Šířku celého sloupce </a:t>
            </a:r>
          </a:p>
          <a:p>
            <a:pPr>
              <a:buFont typeface="Wingdings" pitchFamily="2" charset="2"/>
              <a:buNone/>
            </a:pPr>
            <a:r>
              <a:rPr lang="cs-CZ" sz="4400" dirty="0"/>
              <a:t>	přizpůsobíme nejširší buňce ve sloupci dvojitým kliknutím levým tlačítkem v záhlaví sloupců.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805264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18232594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cs-CZ" sz="4800" b="1" dirty="0">
                <a:solidFill>
                  <a:schemeClr val="tx2"/>
                </a:solidFill>
              </a:rPr>
              <a:t>Kopírování vzorce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0768"/>
            <a:ext cx="8229600" cy="43924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4400" dirty="0"/>
              <a:t>Významem </a:t>
            </a:r>
            <a:r>
              <a:rPr lang="cs-CZ" sz="4400" b="1" dirty="0">
                <a:solidFill>
                  <a:schemeClr val="tx2"/>
                </a:solidFill>
                <a:effectLst/>
              </a:rPr>
              <a:t>stejný vzorec</a:t>
            </a:r>
            <a:r>
              <a:rPr lang="cs-CZ" sz="4400" dirty="0">
                <a:solidFill>
                  <a:schemeClr val="tx2"/>
                </a:solidFill>
                <a:effectLst/>
              </a:rPr>
              <a:t> </a:t>
            </a:r>
          </a:p>
          <a:p>
            <a:pPr>
              <a:buFont typeface="Wingdings" pitchFamily="2" charset="2"/>
              <a:buNone/>
            </a:pPr>
            <a:r>
              <a:rPr lang="cs-CZ" sz="4400" dirty="0"/>
              <a:t>(mění se pouze čísla řádků, se kterými vzorec počítá) </a:t>
            </a:r>
          </a:p>
          <a:p>
            <a:pPr>
              <a:buFont typeface="Wingdings" pitchFamily="2" charset="2"/>
              <a:buNone/>
            </a:pPr>
            <a:r>
              <a:rPr lang="cs-CZ" sz="4400" b="1" dirty="0">
                <a:solidFill>
                  <a:schemeClr val="tx2"/>
                </a:solidFill>
              </a:rPr>
              <a:t>rozkopírujeme</a:t>
            </a:r>
            <a:r>
              <a:rPr lang="cs-CZ" sz="4400" dirty="0"/>
              <a:t> táhnutím myši za pravý dolní  </a:t>
            </a:r>
            <a:r>
              <a:rPr lang="cs-CZ" sz="4400" dirty="0" smtClean="0"/>
              <a:t>roh (když se kurzor myši změní v černý vlasový kříž)</a:t>
            </a:r>
            <a:endParaRPr lang="cs-CZ" sz="4400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015756300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/>
          <a:lstStyle/>
          <a:p>
            <a:r>
              <a:rPr lang="cs-CZ" sz="4800" b="1" dirty="0">
                <a:solidFill>
                  <a:schemeClr val="tx2"/>
                </a:solidFill>
              </a:rPr>
              <a:t>Aritmetický průměr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47117" y="1196752"/>
            <a:ext cx="8229600" cy="4593692"/>
          </a:xfrm>
        </p:spPr>
        <p:txBody>
          <a:bodyPr/>
          <a:lstStyle/>
          <a:p>
            <a:r>
              <a:rPr lang="cs-CZ" sz="4000" dirty="0"/>
              <a:t>Excel ho automaticky počítá s desetinným místem.</a:t>
            </a:r>
          </a:p>
          <a:p>
            <a:r>
              <a:rPr lang="cs-CZ" sz="4000" b="1" dirty="0">
                <a:solidFill>
                  <a:schemeClr val="tx2"/>
                </a:solidFill>
                <a:effectLst/>
              </a:rPr>
              <a:t>Počet desetinných míst</a:t>
            </a:r>
            <a:r>
              <a:rPr lang="cs-CZ" sz="4000" dirty="0">
                <a:solidFill>
                  <a:schemeClr val="tx2"/>
                </a:solidFill>
                <a:effectLst/>
              </a:rPr>
              <a:t> </a:t>
            </a:r>
            <a:r>
              <a:rPr lang="cs-CZ" sz="4000" dirty="0"/>
              <a:t>není standardně definován.</a:t>
            </a:r>
          </a:p>
          <a:p>
            <a:r>
              <a:rPr lang="cs-CZ" sz="4000" dirty="0"/>
              <a:t>Pokud chceme všechna čísla se stejným počtem desetinných míst, musíme nastavit </a:t>
            </a:r>
            <a:r>
              <a:rPr lang="cs-CZ" sz="4000" b="1" dirty="0">
                <a:solidFill>
                  <a:schemeClr val="tx2"/>
                </a:solidFill>
              </a:rPr>
              <a:t>Formát buněk</a:t>
            </a:r>
            <a:r>
              <a:rPr lang="cs-CZ" sz="4000" dirty="0"/>
              <a:t>.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94928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560149641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sz="4800" b="1" dirty="0">
                <a:solidFill>
                  <a:schemeClr val="tx2"/>
                </a:solidFill>
              </a:rPr>
              <a:t>Operace s blokem buněk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12776"/>
            <a:ext cx="8640960" cy="4392488"/>
          </a:xfrm>
        </p:spPr>
        <p:txBody>
          <a:bodyPr/>
          <a:lstStyle/>
          <a:p>
            <a:r>
              <a:rPr lang="cs-CZ" sz="3600" b="1" dirty="0">
                <a:solidFill>
                  <a:schemeClr val="tx2"/>
                </a:solidFill>
              </a:rPr>
              <a:t>Přesun</a:t>
            </a:r>
            <a:r>
              <a:rPr lang="cs-CZ" sz="3600" dirty="0"/>
              <a:t> bloku buněk : </a:t>
            </a:r>
          </a:p>
          <a:p>
            <a:pPr>
              <a:buFont typeface="Wingdings" pitchFamily="2" charset="2"/>
              <a:buNone/>
            </a:pPr>
            <a:r>
              <a:rPr lang="cs-CZ" sz="3600" dirty="0"/>
              <a:t>	označit blok buněk, uchopit myší za okraj  </a:t>
            </a:r>
            <a:r>
              <a:rPr lang="cs-CZ" sz="3600" dirty="0" smtClean="0"/>
              <a:t>(když se kurzor myši změní na šipky do všech světových stran) a </a:t>
            </a:r>
            <a:r>
              <a:rPr lang="cs-CZ" sz="3600" dirty="0"/>
              <a:t>táhnout na cílové místo.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Kopírování</a:t>
            </a:r>
            <a:r>
              <a:rPr lang="cs-CZ" sz="3600" dirty="0" smtClean="0"/>
              <a:t> </a:t>
            </a:r>
            <a:r>
              <a:rPr lang="cs-CZ" sz="3600" dirty="0"/>
              <a:t>bloku buněk :</a:t>
            </a:r>
          </a:p>
          <a:p>
            <a:pPr>
              <a:buFont typeface="Wingdings" pitchFamily="2" charset="2"/>
              <a:buNone/>
            </a:pPr>
            <a:r>
              <a:rPr lang="cs-CZ" sz="3600" dirty="0"/>
              <a:t>	obdobně, ale s držením klávesy CTRL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71510938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Navrátil P.: 30 příkladů v Excelu.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2000.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80-902815-2-4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Matúš Z.: Excel 2007-2010 v příkladech. Praha: Nakladatelství a vydavatelství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s.r.o., 2011. ISBN 978-80-7402-073-5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Stinton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Craig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Dodge Mark: Mistrovství v Microsoft Office Excel 2003. Brno: Vydavatelství a nakladatelství CP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a.s., 2005.  ISBN 80-251-0669-1</a:t>
            </a: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09949330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228</Words>
  <Application>Microsoft Office PowerPoint</Application>
  <PresentationFormat>Předvádění na obrazovce (4:3)</PresentationFormat>
  <Paragraphs>56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Průvodní list</vt:lpstr>
      <vt:lpstr>Snímek 2</vt:lpstr>
      <vt:lpstr>Snímek 3</vt:lpstr>
      <vt:lpstr>Rozšíření, zúžení sloupce</vt:lpstr>
      <vt:lpstr>Kopírování vzorce</vt:lpstr>
      <vt:lpstr>Aritmetický průměr</vt:lpstr>
      <vt:lpstr>Operace s blokem buněk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27</cp:revision>
  <cp:lastPrinted>2012-10-09T07:02:21Z</cp:lastPrinted>
  <dcterms:created xsi:type="dcterms:W3CDTF">2012-09-30T10:53:30Z</dcterms:created>
  <dcterms:modified xsi:type="dcterms:W3CDTF">2013-06-20T07:38:07Z</dcterms:modified>
</cp:coreProperties>
</file>