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handoutMasterIdLst>
    <p:handoutMasterId r:id="rId11"/>
  </p:handoutMasterIdLst>
  <p:sldIdLst>
    <p:sldId id="256" r:id="rId2"/>
    <p:sldId id="257" r:id="rId3"/>
    <p:sldId id="269" r:id="rId4"/>
    <p:sldId id="270" r:id="rId5"/>
    <p:sldId id="271" r:id="rId6"/>
    <p:sldId id="272" r:id="rId7"/>
    <p:sldId id="273" r:id="rId8"/>
    <p:sldId id="268" r:id="rId9"/>
  </p:sldIdLst>
  <p:sldSz cx="9144000" cy="6858000" type="screen4x3"/>
  <p:notesSz cx="6783388" cy="99155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21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40FE34-E74A-4D4A-AFD9-29603F7C69F5}" type="datetimeFigureOut">
              <a:rPr lang="cs-CZ" smtClean="0"/>
              <a:pPr/>
              <a:t>20.6.2013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AEEEF-5945-4CFB-AD78-FD465144BD1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01310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2350" y="0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02479385-5519-48D9-AA0A-A743DB3C63F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2813" y="742950"/>
            <a:ext cx="4957762" cy="3719513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8339" y="4709875"/>
            <a:ext cx="5426710" cy="44619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2350" y="9418028"/>
            <a:ext cx="2939468" cy="49577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797DFA6E-0352-4CEE-9BC7-131BE85BE2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596410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797DFA6E-0352-4CEE-9BC7-131BE85BE20A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D30698-EE29-4FCD-9FC0-11D9D80DEE1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4BFF36-AA01-4354-AF20-AD14F4811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9133217"/>
      </p:ext>
    </p:extLst>
  </p:cSld>
  <p:clrMapOvr>
    <a:masterClrMapping/>
  </p:clrMapOvr>
  <p:transition spd="med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168634-19EE-4866-988B-FE9AE3797ABA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5F93A-9087-4447-A853-4FA9016BF3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83327022"/>
      </p:ext>
    </p:extLst>
  </p:cSld>
  <p:clrMapOvr>
    <a:masterClrMapping/>
  </p:clrMapOvr>
  <p:transition spd="med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93E90B-4625-4173-AB32-F5500A579AAC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96F08-36F1-4D82-90D1-D7C5DC1D5F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88221974"/>
      </p:ext>
    </p:extLst>
  </p:cSld>
  <p:clrMapOvr>
    <a:masterClrMapping/>
  </p:clrMapOvr>
  <p:transition spd="med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D4678-ADBF-4F82-AC3C-4A1900EEBC30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77AE03-8CB9-44DB-AF51-39FB821B75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09266910"/>
      </p:ext>
    </p:extLst>
  </p:cSld>
  <p:clrMapOvr>
    <a:masterClrMapping/>
  </p:clrMapOvr>
  <p:transition spd="med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031507-299B-47C9-A8AA-083643FDA9C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6B7D42-C5F5-4699-B2CF-56CE9F8613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4639015"/>
      </p:ext>
    </p:extLst>
  </p:cSld>
  <p:clrMapOvr>
    <a:masterClrMapping/>
  </p:clrMapOvr>
  <p:transition spd="med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7ECC35-B6B2-490C-993E-5F5FA45CDF6B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DF402B-304C-4D84-A226-2F5DEE0EF1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0109329"/>
      </p:ext>
    </p:extLst>
  </p:cSld>
  <p:clrMapOvr>
    <a:masterClrMapping/>
  </p:clrMapOvr>
  <p:transition spd="med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BBFEB-9954-4780-A2A1-8F009EE4F5F1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88186B-EBD2-4CC5-8CC0-200AB3E87C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604304"/>
      </p:ext>
    </p:extLst>
  </p:cSld>
  <p:clrMapOvr>
    <a:masterClrMapping/>
  </p:clrMapOvr>
  <p:transition spd="med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534561-3565-41C9-9F1B-C1F945C4E394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6F47DC-C04C-481A-85E4-30E4A8B0A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88249648"/>
      </p:ext>
    </p:extLst>
  </p:cSld>
  <p:clrMapOvr>
    <a:masterClrMapping/>
  </p:clrMapOvr>
  <p:transition spd="med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D58FE0-E83E-408F-848D-13D66FD6DE9F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CF7D4F-F13B-4CBD-B2A9-B818FAB4C6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92689873"/>
      </p:ext>
    </p:extLst>
  </p:cSld>
  <p:clrMapOvr>
    <a:masterClrMapping/>
  </p:clrMapOvr>
  <p:transition spd="med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BAC74-4A54-4962-8DE1-EE57001FCC06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CB9334-864B-49A9-8E4A-7CB2D33985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5509288"/>
      </p:ext>
    </p:extLst>
  </p:cSld>
  <p:clrMapOvr>
    <a:masterClrMapping/>
  </p:clrMapOvr>
  <p:transition spd="med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E39654-7260-42B9-8C4D-7BBCF2EA3638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92408-4B0B-4D99-A045-04BCF82E85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6857858"/>
      </p:ext>
    </p:extLst>
  </p:cSld>
  <p:clrMapOvr>
    <a:masterClrMapping/>
  </p:clrMapOvr>
  <p:transition spd="med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E5E440C-AC3B-43E9-92BC-4DE5A3A03260}" type="datetimeFigureOut">
              <a:rPr lang="cs-CZ"/>
              <a:pPr>
                <a:defRPr/>
              </a:pPr>
              <a:t>20.6.2013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C792571-FF00-4AD4-95ED-1DEB6A7497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circle/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Prezentace – zápis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2.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Tabulkový procesor Excel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Rozhodovací podmínka - ZŽ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smtClean="0">
                <a:latin typeface="Times New Roman" pitchFamily="18" charset="0"/>
              </a:rPr>
              <a:t>vytvoření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29. 8.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2012    </a:t>
            </a: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formátování, text, vzorec, adresa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 formátovací operace s jednoduchou tabulkou   a varianty funkce rozhodovací podmínky a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je připraven pro žáky formou prezentace jako zápis do sešitu.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18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Snímky prezentace najíždějí po kliknutí myši a žáci si přes promítací plátno a dataprojektor provedou zápis do sešitu.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 když prezentované informace jsou obvykle snadno pochopitelné, přesto je vhodné je doplnit slovním komentářem a tím uvedenou problematiku rekapitulovat.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sz="4800" b="1" dirty="0">
                <a:solidFill>
                  <a:schemeClr val="accent1"/>
                </a:solidFill>
              </a:rPr>
              <a:t>Formátovací operace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idx="1"/>
          </p:nvPr>
        </p:nvSpPr>
        <p:spPr>
          <a:xfrm>
            <a:off x="466933" y="1340768"/>
            <a:ext cx="8389967" cy="4392488"/>
          </a:xfrm>
        </p:spPr>
        <p:txBody>
          <a:bodyPr/>
          <a:lstStyle/>
          <a:p>
            <a:r>
              <a:rPr lang="cs-CZ" sz="3600" b="1" dirty="0">
                <a:solidFill>
                  <a:schemeClr val="accent1"/>
                </a:solidFill>
              </a:rPr>
              <a:t>Formátování</a:t>
            </a:r>
            <a:r>
              <a:rPr lang="cs-CZ" sz="3600" b="1" dirty="0"/>
              <a:t> </a:t>
            </a:r>
            <a:r>
              <a:rPr lang="cs-CZ" sz="3600" dirty="0"/>
              <a:t>buněk, řádku nebo sloupce se provádí pravým tlačítkem myši.</a:t>
            </a:r>
          </a:p>
          <a:p>
            <a:r>
              <a:rPr lang="cs-CZ" sz="3600" b="1" dirty="0">
                <a:solidFill>
                  <a:schemeClr val="accent1"/>
                </a:solidFill>
              </a:rPr>
              <a:t>Vymazat</a:t>
            </a:r>
            <a:r>
              <a:rPr lang="cs-CZ" sz="3600" dirty="0">
                <a:solidFill>
                  <a:schemeClr val="accent1"/>
                </a:solidFill>
              </a:rPr>
              <a:t> </a:t>
            </a:r>
            <a:r>
              <a:rPr lang="cs-CZ" sz="3600" dirty="0"/>
              <a:t>obsah buněk v řádku lze příkazem DELETE.</a:t>
            </a:r>
          </a:p>
          <a:p>
            <a:r>
              <a:rPr lang="cs-CZ" sz="3600" b="1" dirty="0">
                <a:solidFill>
                  <a:schemeClr val="accent1"/>
                </a:solidFill>
              </a:rPr>
              <a:t>Zrušit</a:t>
            </a:r>
            <a:r>
              <a:rPr lang="cs-CZ" sz="3600" b="1" dirty="0"/>
              <a:t> </a:t>
            </a:r>
            <a:r>
              <a:rPr lang="cs-CZ" sz="3600" dirty="0"/>
              <a:t>celý řádek včetně formátovacích operací se provede příkazem </a:t>
            </a:r>
            <a:r>
              <a:rPr lang="cs-CZ" sz="3600" dirty="0" smtClean="0">
                <a:solidFill>
                  <a:schemeClr val="accent1"/>
                </a:solidFill>
              </a:rPr>
              <a:t>Odstranit</a:t>
            </a:r>
            <a:r>
              <a:rPr lang="cs-CZ" sz="3600" dirty="0" smtClean="0"/>
              <a:t> (pravým tlačítkem na čísle řádku)</a:t>
            </a:r>
            <a:endParaRPr lang="cs-CZ" sz="3600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5877272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033291591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54868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000" b="1" dirty="0">
                <a:solidFill>
                  <a:schemeClr val="accent1"/>
                </a:solidFill>
              </a:rPr>
              <a:t>Vzorec pro definici rozhodovací podmínky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323528" y="1700808"/>
            <a:ext cx="8642350" cy="4033167"/>
          </a:xfrm>
        </p:spPr>
        <p:txBody>
          <a:bodyPr/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varianta </a:t>
            </a:r>
            <a:r>
              <a:rPr lang="cs-CZ" sz="2800" b="1" dirty="0"/>
              <a:t> </a:t>
            </a:r>
            <a:r>
              <a:rPr lang="cs-CZ" sz="2800" b="1" dirty="0" smtClean="0"/>
              <a:t>-</a:t>
            </a:r>
            <a:r>
              <a:rPr lang="cs-CZ" sz="2800" dirty="0"/>
              <a:t> </a:t>
            </a:r>
            <a:r>
              <a:rPr lang="cs-CZ" sz="2800" dirty="0" smtClean="0"/>
              <a:t>v </a:t>
            </a:r>
            <a:r>
              <a:rPr lang="cs-CZ" sz="2800" dirty="0"/>
              <a:t>podmínce je </a:t>
            </a:r>
            <a:r>
              <a:rPr lang="cs-CZ" sz="2800" b="1" dirty="0">
                <a:solidFill>
                  <a:schemeClr val="accent1"/>
                </a:solidFill>
              </a:rPr>
              <a:t>TEXT</a:t>
            </a:r>
          </a:p>
          <a:p>
            <a:endParaRPr lang="cs-CZ" sz="2800" b="1" dirty="0"/>
          </a:p>
          <a:p>
            <a:pPr>
              <a:buFont typeface="Wingdings" pitchFamily="2" charset="2"/>
              <a:buNone/>
            </a:pPr>
            <a:r>
              <a:rPr lang="cs-CZ" sz="2800" dirty="0"/>
              <a:t>		</a:t>
            </a:r>
            <a:r>
              <a:rPr lang="cs-CZ" sz="2800" b="1" dirty="0"/>
              <a:t>=KDYŽ(H5</a:t>
            </a:r>
            <a:r>
              <a:rPr lang="en-US" sz="2800" b="1" dirty="0"/>
              <a:t>&lt;</a:t>
            </a:r>
            <a:r>
              <a:rPr lang="cs-CZ" sz="2800" b="1" dirty="0"/>
              <a:t>=1,5</a:t>
            </a:r>
            <a:r>
              <a:rPr lang="en-US" sz="2800" b="1" dirty="0"/>
              <a:t>;</a:t>
            </a:r>
            <a:r>
              <a:rPr lang="cs-CZ" sz="2800" b="1" dirty="0"/>
              <a:t>“Přijat“</a:t>
            </a:r>
            <a:r>
              <a:rPr lang="en-US" sz="2800" b="1" dirty="0"/>
              <a:t>;</a:t>
            </a:r>
            <a:r>
              <a:rPr lang="cs-CZ" sz="2800" b="1" dirty="0"/>
              <a:t>“Nepřijat“)</a:t>
            </a:r>
          </a:p>
          <a:p>
            <a:pPr>
              <a:buFont typeface="Wingdings" pitchFamily="2" charset="2"/>
              <a:buNone/>
            </a:pPr>
            <a:endParaRPr lang="cs-CZ" sz="2800" dirty="0"/>
          </a:p>
          <a:p>
            <a:pPr>
              <a:buFont typeface="Wingdings" pitchFamily="2" charset="2"/>
              <a:buNone/>
            </a:pPr>
            <a:r>
              <a:rPr lang="cs-CZ" sz="2800" u="sng" dirty="0"/>
              <a:t>Význam :</a:t>
            </a:r>
            <a:r>
              <a:rPr lang="cs-CZ" sz="2800" dirty="0"/>
              <a:t> Jestliže obsah buňky H5 bude menší nebo roven číslu 1,5, pak vypiš slovo mezi prvními uvozovkami, v opačném případě vypiš slovo mezi druhými uvozovkami (</a:t>
            </a:r>
            <a:r>
              <a:rPr lang="cs-CZ" sz="2800" b="1" dirty="0">
                <a:solidFill>
                  <a:schemeClr val="accent1"/>
                </a:solidFill>
              </a:rPr>
              <a:t>textový řetězec</a:t>
            </a:r>
            <a:r>
              <a:rPr lang="cs-CZ" sz="2800" dirty="0"/>
              <a:t>).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877272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412825703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Rectangle 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/>
            </a:r>
            <a:br>
              <a:rPr lang="cs-CZ" sz="4000"/>
            </a:br>
            <a:endParaRPr lang="cs-CZ" sz="4000"/>
          </a:p>
        </p:txBody>
      </p:sp>
      <p:sp>
        <p:nvSpPr>
          <p:cNvPr id="6150" name="Rectangle 6"/>
          <p:cNvSpPr>
            <a:spLocks noGrp="1" noChangeArrowheads="1"/>
          </p:cNvSpPr>
          <p:nvPr>
            <p:ph idx="1"/>
          </p:nvPr>
        </p:nvSpPr>
        <p:spPr>
          <a:xfrm>
            <a:off x="395536" y="764704"/>
            <a:ext cx="8229600" cy="5113238"/>
          </a:xfrm>
        </p:spPr>
        <p:txBody>
          <a:bodyPr/>
          <a:lstStyle/>
          <a:p>
            <a:r>
              <a:rPr lang="cs-CZ" b="1" dirty="0"/>
              <a:t>2</a:t>
            </a:r>
            <a:r>
              <a:rPr lang="cs-CZ" b="1" dirty="0" smtClean="0"/>
              <a:t>. varianta - </a:t>
            </a:r>
            <a:r>
              <a:rPr lang="cs-CZ" dirty="0" smtClean="0"/>
              <a:t> </a:t>
            </a:r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podmínce je </a:t>
            </a:r>
            <a:r>
              <a:rPr lang="cs-CZ" b="1" dirty="0">
                <a:solidFill>
                  <a:schemeClr val="accent1"/>
                </a:solidFill>
              </a:rPr>
              <a:t>VZOREC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	</a:t>
            </a:r>
            <a:r>
              <a:rPr lang="cs-CZ" b="1" dirty="0"/>
              <a:t>=KDYŽ(H5</a:t>
            </a:r>
            <a:r>
              <a:rPr lang="en-US" b="1" dirty="0"/>
              <a:t>&lt;</a:t>
            </a:r>
            <a:r>
              <a:rPr lang="cs-CZ" b="1" dirty="0"/>
              <a:t>=1,5</a:t>
            </a:r>
            <a:r>
              <a:rPr lang="en-US" b="1" dirty="0"/>
              <a:t>;</a:t>
            </a:r>
            <a:r>
              <a:rPr lang="cs-CZ" b="1" dirty="0"/>
              <a:t>“Přijat“</a:t>
            </a:r>
            <a:r>
              <a:rPr lang="en-US" b="1" dirty="0"/>
              <a:t>;</a:t>
            </a:r>
            <a:r>
              <a:rPr lang="cs-CZ" b="1" dirty="0"/>
              <a:t>H5-1,5)</a:t>
            </a:r>
          </a:p>
          <a:p>
            <a:pPr>
              <a:buFont typeface="Wingdings" pitchFamily="2" charset="2"/>
              <a:buNone/>
            </a:pPr>
            <a:endParaRPr lang="cs-CZ" b="1" dirty="0"/>
          </a:p>
          <a:p>
            <a:pPr>
              <a:buFont typeface="Wingdings" pitchFamily="2" charset="2"/>
              <a:buNone/>
            </a:pPr>
            <a:r>
              <a:rPr lang="cs-CZ" dirty="0" smtClean="0"/>
              <a:t>    Podmínka </a:t>
            </a:r>
            <a:r>
              <a:rPr lang="cs-CZ" dirty="0"/>
              <a:t>není určena jen k tomu, aby vypisovala předepsaný text. Při zadávání podmínky můžeme do dialogu ANO/NE nadefinovat jakýkoli libovolný </a:t>
            </a:r>
            <a:r>
              <a:rPr lang="cs-CZ" b="1" dirty="0">
                <a:solidFill>
                  <a:schemeClr val="accent1"/>
                </a:solidFill>
              </a:rPr>
              <a:t>vzorec</a:t>
            </a:r>
            <a:r>
              <a:rPr lang="cs-CZ" dirty="0"/>
              <a:t>, který se provede.</a:t>
            </a:r>
          </a:p>
          <a:p>
            <a:pPr>
              <a:buFont typeface="Wingdings" pitchFamily="2" charset="2"/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5857606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662409493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/>
              <a:t/>
            </a:r>
            <a:br>
              <a:rPr lang="cs-CZ" sz="4000"/>
            </a:br>
            <a:endParaRPr lang="cs-CZ" sz="400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052736"/>
            <a:ext cx="7931150" cy="4537075"/>
          </a:xfrm>
        </p:spPr>
        <p:txBody>
          <a:bodyPr/>
          <a:lstStyle/>
          <a:p>
            <a:r>
              <a:rPr lang="cs-CZ" b="1" dirty="0"/>
              <a:t>3</a:t>
            </a:r>
            <a:r>
              <a:rPr lang="cs-CZ" b="1" dirty="0" smtClean="0"/>
              <a:t>. varianta - </a:t>
            </a:r>
            <a:r>
              <a:rPr lang="cs-CZ" dirty="0" smtClean="0"/>
              <a:t> </a:t>
            </a:r>
            <a:r>
              <a:rPr lang="cs-CZ" dirty="0"/>
              <a:t>v</a:t>
            </a:r>
            <a:r>
              <a:rPr lang="cs-CZ" dirty="0" smtClean="0"/>
              <a:t> </a:t>
            </a:r>
            <a:r>
              <a:rPr lang="cs-CZ" dirty="0"/>
              <a:t>podmínce je </a:t>
            </a:r>
            <a:r>
              <a:rPr lang="cs-CZ" b="1" dirty="0">
                <a:solidFill>
                  <a:schemeClr val="accent1"/>
                </a:solidFill>
              </a:rPr>
              <a:t>ADRESA</a:t>
            </a:r>
          </a:p>
          <a:p>
            <a:pPr lvl="1">
              <a:buFontTx/>
              <a:buNone/>
            </a:pPr>
            <a:endParaRPr lang="cs-CZ" dirty="0"/>
          </a:p>
          <a:p>
            <a:pPr>
              <a:buFont typeface="Wingdings" pitchFamily="2" charset="2"/>
              <a:buNone/>
            </a:pPr>
            <a:r>
              <a:rPr lang="cs-CZ" b="1" dirty="0"/>
              <a:t>		=KDYŽ(H5</a:t>
            </a:r>
            <a:r>
              <a:rPr lang="en-US" b="1" dirty="0"/>
              <a:t>&lt;</a:t>
            </a:r>
            <a:r>
              <a:rPr lang="cs-CZ" b="1" dirty="0"/>
              <a:t>=1,5</a:t>
            </a:r>
            <a:r>
              <a:rPr lang="en-US" b="1" dirty="0"/>
              <a:t>;</a:t>
            </a:r>
            <a:r>
              <a:rPr lang="cs-CZ" b="1" dirty="0"/>
              <a:t>C5</a:t>
            </a:r>
            <a:r>
              <a:rPr lang="en-US" b="1" dirty="0"/>
              <a:t>;</a:t>
            </a:r>
            <a:r>
              <a:rPr lang="cs-CZ" b="1" dirty="0"/>
              <a:t>“Nepřijat“)</a:t>
            </a:r>
          </a:p>
          <a:p>
            <a:pPr>
              <a:buFont typeface="Wingdings" pitchFamily="2" charset="2"/>
              <a:buNone/>
            </a:pPr>
            <a:endParaRPr lang="cs-CZ" b="1" dirty="0"/>
          </a:p>
          <a:p>
            <a:pPr>
              <a:buFont typeface="Wingdings" pitchFamily="2" charset="2"/>
              <a:buNone/>
            </a:pPr>
            <a:r>
              <a:rPr lang="cs-CZ" dirty="0"/>
              <a:t>V definici podmínky</a:t>
            </a:r>
            <a:r>
              <a:rPr lang="cs-CZ" b="1" dirty="0"/>
              <a:t> </a:t>
            </a:r>
            <a:r>
              <a:rPr lang="cs-CZ" dirty="0"/>
              <a:t>nemusí být jen text </a:t>
            </a:r>
            <a:r>
              <a:rPr lang="cs-CZ" dirty="0" smtClean="0"/>
              <a:t>nebo vzorec</a:t>
            </a:r>
            <a:r>
              <a:rPr lang="cs-CZ" dirty="0"/>
              <a:t>, ale může se v ní uvést </a:t>
            </a:r>
            <a:r>
              <a:rPr lang="cs-CZ" b="1" dirty="0" smtClean="0">
                <a:solidFill>
                  <a:schemeClr val="accent1"/>
                </a:solidFill>
              </a:rPr>
              <a:t>odkaz </a:t>
            </a:r>
            <a:r>
              <a:rPr lang="cs-CZ" b="1" dirty="0">
                <a:solidFill>
                  <a:schemeClr val="accent1"/>
                </a:solidFill>
              </a:rPr>
              <a:t>na buňku</a:t>
            </a: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/>
              <a:t>neboli </a:t>
            </a:r>
            <a:r>
              <a:rPr lang="cs-CZ" b="1" dirty="0">
                <a:solidFill>
                  <a:schemeClr val="accent1"/>
                </a:solidFill>
              </a:rPr>
              <a:t>adresa</a:t>
            </a:r>
            <a:r>
              <a:rPr lang="cs-CZ" dirty="0"/>
              <a:t>.</a:t>
            </a:r>
            <a:endParaRPr lang="cs-CZ" b="1" dirty="0"/>
          </a:p>
          <a:p>
            <a:pPr>
              <a:buFont typeface="Wingdings" pitchFamily="2" charset="2"/>
              <a:buNone/>
            </a:pPr>
            <a:endParaRPr lang="cs-CZ" dirty="0"/>
          </a:p>
          <a:p>
            <a:pPr lvl="1">
              <a:buFontTx/>
              <a:buNone/>
            </a:pP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877272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892166283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403101" y="404664"/>
            <a:ext cx="8229600" cy="936104"/>
          </a:xfrm>
        </p:spPr>
        <p:txBody>
          <a:bodyPr/>
          <a:lstStyle/>
          <a:p>
            <a:r>
              <a:rPr lang="cs-CZ" sz="4000" b="1" dirty="0">
                <a:solidFill>
                  <a:schemeClr val="accent1"/>
                </a:solidFill>
              </a:rPr>
              <a:t>Formátování barvy písma a podkladu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268760"/>
            <a:ext cx="8229600" cy="4752528"/>
          </a:xfrm>
        </p:spPr>
        <p:txBody>
          <a:bodyPr/>
          <a:lstStyle/>
          <a:p>
            <a:r>
              <a:rPr lang="cs-CZ" dirty="0"/>
              <a:t>Hlavičku tabulky podbarvíme </a:t>
            </a:r>
            <a:r>
              <a:rPr lang="cs-CZ" b="1" dirty="0" smtClean="0">
                <a:solidFill>
                  <a:schemeClr val="accent1"/>
                </a:solidFill>
              </a:rPr>
              <a:t>pravým tlačítkem 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	</a:t>
            </a:r>
            <a:r>
              <a:rPr lang="cs-CZ" dirty="0"/>
              <a:t>	</a:t>
            </a:r>
            <a:r>
              <a:rPr lang="cs-CZ" b="1" dirty="0" smtClean="0"/>
              <a:t>Formát buněk -  Výplň - barva</a:t>
            </a:r>
            <a:endParaRPr lang="cs-CZ" b="1" dirty="0"/>
          </a:p>
          <a:p>
            <a:r>
              <a:rPr lang="cs-CZ" dirty="0" smtClean="0"/>
              <a:t>Písmo </a:t>
            </a:r>
            <a:r>
              <a:rPr lang="cs-CZ" dirty="0"/>
              <a:t>zbarvíme </a:t>
            </a:r>
            <a:r>
              <a:rPr lang="cs-CZ" dirty="0" smtClean="0"/>
              <a:t>obdobně :</a:t>
            </a:r>
          </a:p>
          <a:p>
            <a:pPr>
              <a:buNone/>
            </a:pPr>
            <a:r>
              <a:rPr lang="cs-CZ" dirty="0" smtClean="0"/>
              <a:t>		</a:t>
            </a:r>
            <a:r>
              <a:rPr lang="cs-CZ" dirty="0"/>
              <a:t>	</a:t>
            </a:r>
            <a:r>
              <a:rPr lang="cs-CZ" b="1" dirty="0" smtClean="0"/>
              <a:t>Formát buněk -  Písmo – barva</a:t>
            </a:r>
          </a:p>
          <a:p>
            <a:pPr>
              <a:buNone/>
            </a:pPr>
            <a:r>
              <a:rPr lang="cs-CZ" dirty="0" smtClean="0"/>
              <a:t>nebo </a:t>
            </a:r>
          </a:p>
          <a:p>
            <a:pPr>
              <a:buNone/>
            </a:pPr>
            <a:r>
              <a:rPr lang="cs-CZ" dirty="0" smtClean="0"/>
              <a:t>		na kartě Domů ve skupině Písmo</a:t>
            </a:r>
          </a:p>
          <a:p>
            <a:pPr>
              <a:buNone/>
            </a:pPr>
            <a:r>
              <a:rPr lang="cs-CZ" b="1" dirty="0" smtClean="0"/>
              <a:t>		ikonou „kbelíku</a:t>
            </a:r>
            <a:r>
              <a:rPr lang="cs-CZ" dirty="0" smtClean="0"/>
              <a:t>“ a ikonou </a:t>
            </a:r>
            <a:r>
              <a:rPr lang="cs-CZ" b="1" dirty="0" smtClean="0"/>
              <a:t>písmene „A“</a:t>
            </a:r>
            <a:endParaRPr lang="cs-CZ" b="1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94928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921463672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2"/>
            <a:ext cx="6624736" cy="3240360"/>
          </a:xfrm>
        </p:spPr>
        <p:txBody>
          <a:bodyPr/>
          <a:lstStyle/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Navrátil P.: 30 příkladů v Excelu.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Media, 2000. 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ISBN 80-902815-2-4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Matúš Z.: Excel 2007-2010 v příkladech. Praha: Nakladatelství a vydavatelství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Media, s.r.o., 2011. ISBN 978-80-7402-073-5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Stinton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Craig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Dodge Mark: Mistrovství v Microsoft Office Excel 2003. Brno: Vydavatelství a nakladatelství CP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Books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a.s., 2005.  ISBN 80-251-0669-1</a:t>
            </a: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9926" y="6021288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099493303"/>
      </p:ext>
    </p:extLst>
  </p:cSld>
  <p:clrMapOvr>
    <a:masterClrMapping/>
  </p:clrMapOvr>
  <p:transition spd="med">
    <p:circl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211</Words>
  <Application>Microsoft Office PowerPoint</Application>
  <PresentationFormat>Předvádění na obrazovce (4:3)</PresentationFormat>
  <Paragraphs>63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Průvodní list</vt:lpstr>
      <vt:lpstr>Snímek 2</vt:lpstr>
      <vt:lpstr>Formátovací operace</vt:lpstr>
      <vt:lpstr>Vzorec pro definici rozhodovací podmínky</vt:lpstr>
      <vt:lpstr> </vt:lpstr>
      <vt:lpstr> </vt:lpstr>
      <vt:lpstr>Formátování barvy písma a podkladu</vt:lpstr>
      <vt:lpstr>Použité zdroje</vt:lpstr>
    </vt:vector>
  </TitlesOfParts>
  <Company>dtto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Průvodní list</dc:title>
  <dc:creator>stepan.bartos</dc:creator>
  <cp:lastModifiedBy>stepan.bartos</cp:lastModifiedBy>
  <cp:revision>27</cp:revision>
  <cp:lastPrinted>2012-10-09T07:02:21Z</cp:lastPrinted>
  <dcterms:created xsi:type="dcterms:W3CDTF">2012-09-30T10:53:30Z</dcterms:created>
  <dcterms:modified xsi:type="dcterms:W3CDTF">2013-06-20T07:37:55Z</dcterms:modified>
</cp:coreProperties>
</file>