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Tabulkový procesor Excel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Tvorba grafu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smtClean="0">
                <a:latin typeface="Times New Roman" pitchFamily="18" charset="0"/>
              </a:rPr>
              <a:t>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31. 8.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soubor, řádek, sloupec, vložení, graf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postup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tvorby grafu a 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endParaRPr lang="cs-CZ" sz="1800" b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15616" y="1772816"/>
            <a:ext cx="6985000" cy="2871192"/>
          </a:xfrm>
        </p:spPr>
        <p:txBody>
          <a:bodyPr/>
          <a:lstStyle/>
          <a:p>
            <a:r>
              <a:rPr lang="cs-CZ" b="1" dirty="0">
                <a:solidFill>
                  <a:schemeClr val="accent1"/>
                </a:solidFill>
              </a:rPr>
              <a:t>Postup při tvorbě grafu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257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0562920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980728"/>
            <a:ext cx="7345363" cy="3600450"/>
          </a:xfrm>
        </p:spPr>
        <p:txBody>
          <a:bodyPr/>
          <a:lstStyle/>
          <a:p>
            <a:r>
              <a:rPr lang="cs-CZ" b="1" dirty="0"/>
              <a:t>1.)</a:t>
            </a:r>
            <a:r>
              <a:rPr lang="cs-CZ" dirty="0"/>
              <a:t> v tabulce označit blokem</a:t>
            </a:r>
          </a:p>
          <a:p>
            <a:pPr>
              <a:buFontTx/>
              <a:buNone/>
            </a:pPr>
            <a:r>
              <a:rPr lang="cs-CZ" dirty="0"/>
              <a:t>	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chemeClr val="accent1"/>
                </a:solidFill>
              </a:rPr>
              <a:t>oblast </a:t>
            </a:r>
            <a:r>
              <a:rPr lang="cs-CZ" b="1" dirty="0">
                <a:solidFill>
                  <a:schemeClr val="accent1"/>
                </a:solidFill>
              </a:rPr>
              <a:t>hodnot</a:t>
            </a:r>
          </a:p>
          <a:p>
            <a:pPr lvl="1">
              <a:buFontTx/>
              <a:buNone/>
            </a:pPr>
            <a:endParaRPr lang="cs-CZ" dirty="0"/>
          </a:p>
          <a:p>
            <a:pPr lvl="1">
              <a:buFontTx/>
              <a:buNone/>
            </a:pPr>
            <a:endParaRPr lang="cs-CZ" dirty="0"/>
          </a:p>
          <a:p>
            <a:pPr lvl="1">
              <a:buFontTx/>
              <a:buNone/>
            </a:pPr>
            <a:r>
              <a:rPr lang="cs-CZ" dirty="0"/>
              <a:t>Můžeme jen hodnoty anebo hodnoty </a:t>
            </a:r>
          </a:p>
          <a:p>
            <a:pPr lvl="1">
              <a:buFontTx/>
              <a:buNone/>
            </a:pPr>
            <a:r>
              <a:rPr lang="cs-CZ" dirty="0"/>
              <a:t>včetně popisů os a legendy.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145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86433463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/>
            </a:r>
            <a:br>
              <a:rPr lang="cs-CZ" sz="4000"/>
            </a:br>
            <a:endParaRPr lang="cs-CZ" sz="40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692696"/>
            <a:ext cx="7786688" cy="4525963"/>
          </a:xfrm>
        </p:spPr>
        <p:txBody>
          <a:bodyPr/>
          <a:lstStyle/>
          <a:p>
            <a:r>
              <a:rPr lang="cs-CZ" b="1" dirty="0"/>
              <a:t>2.)</a:t>
            </a:r>
            <a:r>
              <a:rPr lang="cs-CZ" dirty="0"/>
              <a:t> </a:t>
            </a:r>
            <a:r>
              <a:rPr lang="cs-CZ" dirty="0" smtClean="0"/>
              <a:t>na kartě </a:t>
            </a:r>
            <a:r>
              <a:rPr lang="cs-CZ" b="1" dirty="0" smtClean="0">
                <a:solidFill>
                  <a:schemeClr val="accent1"/>
                </a:solidFill>
              </a:rPr>
              <a:t>Vložení</a:t>
            </a:r>
            <a:r>
              <a:rPr lang="cs-CZ" dirty="0" smtClean="0"/>
              <a:t> – </a:t>
            </a:r>
          </a:p>
          <a:p>
            <a:pPr marL="0" lvl="1" indent="0">
              <a:buNone/>
            </a:pPr>
            <a:r>
              <a:rPr lang="cs-CZ" dirty="0" smtClean="0"/>
              <a:t>	ve </a:t>
            </a:r>
            <a:r>
              <a:rPr lang="cs-CZ" dirty="0"/>
              <a:t>skupině Grafy </a:t>
            </a:r>
            <a:endParaRPr lang="cs-CZ" dirty="0" smtClean="0"/>
          </a:p>
          <a:p>
            <a:pPr marL="0" lvl="1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		vybrat </a:t>
            </a:r>
            <a:r>
              <a:rPr lang="cs-CZ" sz="3200" b="1" dirty="0" smtClean="0"/>
              <a:t>– </a:t>
            </a:r>
            <a:r>
              <a:rPr lang="cs-CZ" sz="3200" b="1" dirty="0" smtClean="0">
                <a:solidFill>
                  <a:schemeClr val="accent1"/>
                </a:solidFill>
              </a:rPr>
              <a:t>typ </a:t>
            </a:r>
            <a:r>
              <a:rPr lang="cs-CZ" sz="3200" b="1" dirty="0">
                <a:solidFill>
                  <a:schemeClr val="accent1"/>
                </a:solidFill>
              </a:rPr>
              <a:t>grafu</a:t>
            </a:r>
          </a:p>
          <a:p>
            <a:pPr marL="0" indent="0">
              <a:buNone/>
            </a:pPr>
            <a:r>
              <a:rPr lang="cs-CZ" dirty="0" smtClean="0"/>
              <a:t>			    </a:t>
            </a:r>
            <a:r>
              <a:rPr lang="cs-CZ" sz="2800" dirty="0" smtClean="0"/>
              <a:t>a</a:t>
            </a:r>
          </a:p>
          <a:p>
            <a:pPr>
              <a:buNone/>
            </a:pPr>
            <a:r>
              <a:rPr lang="cs-CZ" dirty="0" smtClean="0"/>
              <a:t>			 		</a:t>
            </a:r>
            <a:r>
              <a:rPr lang="cs-CZ" b="1" dirty="0" smtClean="0"/>
              <a:t>   – </a:t>
            </a:r>
            <a:r>
              <a:rPr lang="cs-CZ" b="1" dirty="0" smtClean="0">
                <a:solidFill>
                  <a:schemeClr val="accent1"/>
                </a:solidFill>
              </a:rPr>
              <a:t>podtyp grafu </a:t>
            </a:r>
          </a:p>
          <a:p>
            <a:pPr lvl="1">
              <a:buNone/>
            </a:pPr>
            <a:r>
              <a:rPr lang="cs-CZ" dirty="0" smtClean="0"/>
              <a:t>			</a:t>
            </a:r>
            <a:endParaRPr lang="cs-CZ" sz="3200" b="1" dirty="0"/>
          </a:p>
          <a:p>
            <a:pPr>
              <a:buNone/>
            </a:pPr>
            <a:endParaRPr lang="cs-CZ" b="1" dirty="0"/>
          </a:p>
          <a:p>
            <a:pPr>
              <a:buNone/>
            </a:pPr>
            <a:r>
              <a:rPr lang="cs-CZ" sz="3200" dirty="0" smtClean="0"/>
              <a:t>Později lze parametry grafu modifikovat.</a:t>
            </a:r>
          </a:p>
          <a:p>
            <a:pPr lvl="2">
              <a:buFontTx/>
              <a:buNone/>
            </a:pPr>
            <a:endParaRPr lang="cs-CZ" sz="2800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805264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5430629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764704"/>
            <a:ext cx="8243639" cy="4797573"/>
          </a:xfrm>
        </p:spPr>
        <p:txBody>
          <a:bodyPr/>
          <a:lstStyle/>
          <a:p>
            <a:r>
              <a:rPr lang="cs-CZ" b="1" dirty="0"/>
              <a:t>3.)</a:t>
            </a:r>
            <a:r>
              <a:rPr lang="cs-CZ" dirty="0"/>
              <a:t> </a:t>
            </a:r>
            <a:r>
              <a:rPr lang="cs-CZ" dirty="0" smtClean="0"/>
              <a:t>určení </a:t>
            </a:r>
            <a:r>
              <a:rPr lang="cs-CZ" b="1" dirty="0" smtClean="0">
                <a:solidFill>
                  <a:schemeClr val="accent1"/>
                </a:solidFill>
              </a:rPr>
              <a:t>datové oblasti </a:t>
            </a:r>
            <a:r>
              <a:rPr lang="cs-CZ" b="1" dirty="0" smtClean="0"/>
              <a:t>– </a:t>
            </a:r>
            <a:r>
              <a:rPr lang="cs-CZ" dirty="0" smtClean="0"/>
              <a:t>vytvoří se automaticky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 smtClean="0"/>
              <a:t>Důležité </a:t>
            </a:r>
            <a:r>
              <a:rPr lang="cs-CZ" sz="2800" dirty="0"/>
              <a:t>jsou zde přepínače Řádky a </a:t>
            </a:r>
            <a:r>
              <a:rPr lang="cs-CZ" sz="2800" dirty="0" smtClean="0"/>
              <a:t>Sloupce. Podle </a:t>
            </a:r>
            <a:r>
              <a:rPr lang="cs-CZ" sz="2800" dirty="0"/>
              <a:t>jejich zatržení se definuje osa x a osa y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</a:rPr>
              <a:t>Změnit lze : </a:t>
            </a:r>
            <a:r>
              <a:rPr lang="cs-CZ" sz="2800" dirty="0" smtClean="0"/>
              <a:t>pravým tlač.- </a:t>
            </a:r>
            <a:r>
              <a:rPr lang="cs-CZ" sz="2800" b="1" dirty="0" smtClean="0">
                <a:solidFill>
                  <a:schemeClr val="accent1"/>
                </a:solidFill>
              </a:rPr>
              <a:t>Vybrat data </a:t>
            </a:r>
            <a:r>
              <a:rPr lang="cs-CZ" sz="2800" dirty="0" smtClean="0"/>
              <a:t>– </a:t>
            </a:r>
          </a:p>
          <a:p>
            <a:pPr>
              <a:buNone/>
            </a:pPr>
            <a:r>
              <a:rPr lang="cs-CZ" sz="2800" dirty="0" smtClean="0"/>
              <a:t>			   - </a:t>
            </a:r>
            <a:r>
              <a:rPr lang="cs-CZ" sz="2800" b="1" dirty="0" smtClean="0">
                <a:solidFill>
                  <a:schemeClr val="accent1"/>
                </a:solidFill>
              </a:rPr>
              <a:t>Přepnout řádek/sloupec</a:t>
            </a:r>
            <a:endParaRPr lang="cs-CZ" sz="2800" b="1" dirty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805264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96856114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476672"/>
            <a:ext cx="8358246" cy="5184576"/>
          </a:xfrm>
        </p:spPr>
        <p:txBody>
          <a:bodyPr/>
          <a:lstStyle/>
          <a:p>
            <a:r>
              <a:rPr lang="cs-CZ" b="1" dirty="0"/>
              <a:t>4.)</a:t>
            </a:r>
            <a:r>
              <a:rPr lang="cs-CZ" dirty="0"/>
              <a:t> vyplnit </a:t>
            </a:r>
            <a:r>
              <a:rPr lang="cs-CZ" b="1" dirty="0">
                <a:solidFill>
                  <a:schemeClr val="accent1"/>
                </a:solidFill>
              </a:rPr>
              <a:t>textový popis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 smtClean="0"/>
              <a:t>grafu - </a:t>
            </a:r>
            <a:endParaRPr lang="cs-CZ" b="1" dirty="0" smtClean="0"/>
          </a:p>
          <a:p>
            <a:pPr>
              <a:buNone/>
            </a:pPr>
            <a:r>
              <a:rPr lang="cs-CZ" sz="1050" dirty="0"/>
              <a:t>	</a:t>
            </a:r>
            <a:endParaRPr lang="cs-CZ" sz="1050" dirty="0" smtClean="0"/>
          </a:p>
          <a:p>
            <a:pPr>
              <a:buNone/>
            </a:pPr>
            <a:r>
              <a:rPr lang="cs-CZ" sz="2800" dirty="0" smtClean="0"/>
              <a:t>Karta </a:t>
            </a:r>
            <a:r>
              <a:rPr lang="cs-CZ" sz="2800" b="1" dirty="0" smtClean="0">
                <a:solidFill>
                  <a:schemeClr val="accent1"/>
                </a:solidFill>
              </a:rPr>
              <a:t>Rozložení</a:t>
            </a:r>
            <a:r>
              <a:rPr lang="cs-CZ" sz="2800" dirty="0" smtClean="0"/>
              <a:t> –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</a:rPr>
              <a:t>Název grafu </a:t>
            </a:r>
            <a:r>
              <a:rPr lang="cs-CZ" sz="2800" dirty="0" smtClean="0"/>
              <a:t>– Nad grafem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</a:rPr>
              <a:t>Názvy os </a:t>
            </a:r>
            <a:r>
              <a:rPr lang="cs-CZ" sz="2800" dirty="0" smtClean="0"/>
              <a:t>– Název hlavní vodorovné osy – Název 							pod osou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 </a:t>
            </a:r>
            <a:r>
              <a:rPr lang="cs-CZ" sz="2800" dirty="0"/>
              <a:t> </a:t>
            </a:r>
            <a:r>
              <a:rPr lang="cs-CZ" sz="2800" dirty="0" smtClean="0"/>
              <a:t>     –  Název hlavní svislé osy – Otočený 						      název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</a:rPr>
              <a:t>Legenda</a:t>
            </a:r>
            <a:r>
              <a:rPr lang="cs-CZ" sz="2800" dirty="0" smtClean="0"/>
              <a:t> – Formát legendy 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Všechny </a:t>
            </a:r>
            <a:r>
              <a:rPr lang="cs-CZ" sz="2800" dirty="0"/>
              <a:t>p</a:t>
            </a:r>
            <a:r>
              <a:rPr lang="cs-CZ" sz="2800" dirty="0" smtClean="0"/>
              <a:t>arametry grafu formátujeme pravým tlač.</a:t>
            </a:r>
          </a:p>
          <a:p>
            <a:pPr lvl="2">
              <a:buFontTx/>
              <a:buNone/>
            </a:pPr>
            <a:endParaRPr lang="cs-CZ" sz="2800" dirty="0"/>
          </a:p>
          <a:p>
            <a:endParaRPr lang="cs-CZ" dirty="0"/>
          </a:p>
        </p:txBody>
      </p:sp>
      <p:pic>
        <p:nvPicPr>
          <p:cNvPr id="6" name="Obrázek 5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94928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80201562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/>
            </a:r>
            <a:br>
              <a:rPr lang="cs-CZ" sz="4000"/>
            </a:br>
            <a:endParaRPr lang="cs-CZ" sz="400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8002588" cy="3844925"/>
          </a:xfrm>
        </p:spPr>
        <p:txBody>
          <a:bodyPr/>
          <a:lstStyle/>
          <a:p>
            <a:r>
              <a:rPr lang="cs-CZ" b="1" dirty="0"/>
              <a:t>5.)</a:t>
            </a:r>
            <a:r>
              <a:rPr lang="cs-CZ" dirty="0"/>
              <a:t> určit </a:t>
            </a:r>
            <a:r>
              <a:rPr lang="cs-CZ" b="1" dirty="0">
                <a:solidFill>
                  <a:schemeClr val="accent1"/>
                </a:solidFill>
              </a:rPr>
              <a:t>umístění </a:t>
            </a:r>
            <a:r>
              <a:rPr lang="cs-CZ" b="1" dirty="0" smtClean="0">
                <a:solidFill>
                  <a:schemeClr val="accent1"/>
                </a:solidFill>
              </a:rPr>
              <a:t>grafu</a:t>
            </a:r>
          </a:p>
          <a:p>
            <a:pPr>
              <a:buNone/>
            </a:pPr>
            <a:endParaRPr lang="cs-CZ" sz="2800" b="1" dirty="0"/>
          </a:p>
          <a:p>
            <a:pPr>
              <a:buNone/>
            </a:pPr>
            <a:r>
              <a:rPr lang="cs-CZ" sz="2800" dirty="0" smtClean="0"/>
              <a:t>Buď </a:t>
            </a:r>
            <a:r>
              <a:rPr lang="cs-CZ" sz="2800" dirty="0"/>
              <a:t>jej vložit jako objekt do daného </a:t>
            </a:r>
            <a:r>
              <a:rPr lang="cs-CZ" sz="2800" dirty="0" smtClean="0"/>
              <a:t>listu anebo na jednotlivé listy dokumentu (záložky dole)</a:t>
            </a:r>
            <a:endParaRPr lang="cs-CZ" sz="2800" dirty="0"/>
          </a:p>
          <a:p>
            <a:pPr>
              <a:buFontTx/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05264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7189140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/>
            </a:r>
            <a:br>
              <a:rPr lang="cs-CZ" sz="4000"/>
            </a:br>
            <a:endParaRPr lang="cs-CZ" sz="400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24744"/>
            <a:ext cx="8229600" cy="4637112"/>
          </a:xfrm>
        </p:spPr>
        <p:txBody>
          <a:bodyPr/>
          <a:lstStyle/>
          <a:p>
            <a:r>
              <a:rPr lang="cs-CZ" b="1" dirty="0"/>
              <a:t>6.)</a:t>
            </a:r>
            <a:r>
              <a:rPr lang="cs-CZ" dirty="0"/>
              <a:t> </a:t>
            </a:r>
            <a:r>
              <a:rPr lang="cs-CZ" b="1" dirty="0">
                <a:solidFill>
                  <a:schemeClr val="accent1"/>
                </a:solidFill>
              </a:rPr>
              <a:t>upravit graf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/>
              <a:t>do přijatelné </a:t>
            </a:r>
            <a:r>
              <a:rPr lang="cs-CZ" dirty="0" smtClean="0"/>
              <a:t>podoby z </a:t>
            </a:r>
            <a:r>
              <a:rPr lang="cs-CZ" dirty="0"/>
              <a:t>důvodu čitelnosti	</a:t>
            </a:r>
          </a:p>
          <a:p>
            <a:pPr>
              <a:buFontTx/>
              <a:buNone/>
            </a:pPr>
            <a:endParaRPr lang="cs-CZ" dirty="0"/>
          </a:p>
          <a:p>
            <a:pPr lvl="2">
              <a:buFontTx/>
              <a:buNone/>
            </a:pPr>
            <a:r>
              <a:rPr lang="cs-CZ" sz="2800" dirty="0"/>
              <a:t>Tj. 	- velikost zobrazované oblasti</a:t>
            </a:r>
          </a:p>
          <a:p>
            <a:pPr lvl="2">
              <a:buFontTx/>
              <a:buNone/>
            </a:pPr>
            <a:r>
              <a:rPr lang="cs-CZ" sz="2800" dirty="0"/>
              <a:t>		- velikost písma u popisů</a:t>
            </a:r>
          </a:p>
          <a:p>
            <a:pPr lvl="2">
              <a:buFontTx/>
              <a:buNone/>
            </a:pPr>
            <a:r>
              <a:rPr lang="cs-CZ" sz="2800" dirty="0"/>
              <a:t>		- umístění legendy</a:t>
            </a:r>
          </a:p>
          <a:p>
            <a:pPr lvl="2">
              <a:buFontTx/>
              <a:buNone/>
            </a:pPr>
            <a:r>
              <a:rPr lang="cs-CZ" sz="2800" dirty="0"/>
              <a:t>		- měřítko,…atd.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23644828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Navrátil P.: 30 příkladů v Excelu.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2000.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80-902815-2-4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Matúš Z.: Excel 2007-2010 v příkladech. Praha: Nakladatelství a vydavatelství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s.r.o., 2011. ISBN 978-80-7402-073-5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Stinton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Craig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Dodge Mark: Mistrovství v Microsoft Office Excel 2003. Brno: Vydavatelství a nakladatelství CP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a.s., 2005.  ISBN 80-251-0669-1</a:t>
            </a: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14046903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221</Words>
  <Application>Microsoft Office PowerPoint</Application>
  <PresentationFormat>Předvádění na obrazovce (4:3)</PresentationFormat>
  <Paragraphs>80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Průvodní list</vt:lpstr>
      <vt:lpstr>Snímek 2</vt:lpstr>
      <vt:lpstr>Postup při tvorbě grafu  </vt:lpstr>
      <vt:lpstr>Snímek 4</vt:lpstr>
      <vt:lpstr> </vt:lpstr>
      <vt:lpstr> </vt:lpstr>
      <vt:lpstr> </vt:lpstr>
      <vt:lpstr> </vt:lpstr>
      <vt:lpstr> 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29</cp:revision>
  <cp:lastPrinted>2012-10-09T07:02:21Z</cp:lastPrinted>
  <dcterms:created xsi:type="dcterms:W3CDTF">2012-09-30T10:53:30Z</dcterms:created>
  <dcterms:modified xsi:type="dcterms:W3CDTF">2013-06-20T07:37:45Z</dcterms:modified>
</cp:coreProperties>
</file>