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82" r:id="rId4"/>
    <p:sldId id="283" r:id="rId5"/>
    <p:sldId id="284" r:id="rId6"/>
    <p:sldId id="285" r:id="rId7"/>
    <p:sldId id="286" r:id="rId8"/>
    <p:sldId id="287" r:id="rId9"/>
    <p:sldId id="281" r:id="rId10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7C465-4418-4BAE-BA1D-4EC7B223F92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2969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Kombinace operací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22. 9.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buňka, zarovnání, záhlaví, vzorec, data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použité kombinace nástrojů – různé formátování záhlaví, funkce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Countif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řazení dat v tabulce -  a je připraven pro žáky formou prezentace jako zápis do sešitu. </a:t>
            </a:r>
          </a:p>
          <a:p>
            <a:pPr eaLnBrk="1" hangingPunct="1">
              <a:buFont typeface="Arial" charset="0"/>
              <a:buNone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Centrování textu přes vícero buněk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204864"/>
            <a:ext cx="8208912" cy="3600400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Zvolíme :  pravým tlačítkem </a:t>
            </a:r>
          </a:p>
          <a:p>
            <a:pPr algn="l"/>
            <a:r>
              <a:rPr lang="cs-CZ" b="1" dirty="0" smtClean="0">
                <a:solidFill>
                  <a:schemeClr val="accent1"/>
                </a:solidFill>
              </a:rPr>
              <a:t>Formát </a:t>
            </a:r>
            <a:r>
              <a:rPr lang="cs-CZ" b="1" dirty="0">
                <a:solidFill>
                  <a:schemeClr val="accent1"/>
                </a:solidFill>
              </a:rPr>
              <a:t>buněk – Zarovnání – vodorovně</a:t>
            </a:r>
          </a:p>
          <a:p>
            <a:pPr algn="l"/>
            <a:r>
              <a:rPr lang="cs-CZ" b="1" dirty="0">
                <a:solidFill>
                  <a:schemeClr val="accent1"/>
                </a:solidFill>
              </a:rPr>
              <a:t>		</a:t>
            </a:r>
            <a:r>
              <a:rPr lang="cs-CZ" b="1" dirty="0" smtClean="0">
                <a:solidFill>
                  <a:schemeClr val="accent1"/>
                </a:solidFill>
              </a:rPr>
              <a:t>- </a:t>
            </a:r>
            <a:r>
              <a:rPr lang="cs-CZ" b="1" dirty="0">
                <a:solidFill>
                  <a:schemeClr val="accent1"/>
                </a:solidFill>
              </a:rPr>
              <a:t>na střed </a:t>
            </a:r>
            <a:r>
              <a:rPr lang="cs-CZ" b="1" dirty="0" smtClean="0">
                <a:solidFill>
                  <a:schemeClr val="accent1"/>
                </a:solidFill>
              </a:rPr>
              <a:t>výběru</a:t>
            </a:r>
          </a:p>
          <a:p>
            <a:pPr algn="l"/>
            <a:endParaRPr lang="cs-CZ" b="1" dirty="0">
              <a:solidFill>
                <a:schemeClr val="accent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Pak lze rozšiřovat, zužovat sloupce – a celý blok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extu je stále centrován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01345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83809285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475109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Svislý text v </a:t>
            </a:r>
            <a:r>
              <a:rPr lang="cs-CZ" b="1" dirty="0" smtClean="0">
                <a:solidFill>
                  <a:schemeClr val="accent1"/>
                </a:solidFill>
              </a:rPr>
              <a:t>záhlaví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539552" y="1844824"/>
            <a:ext cx="8229600" cy="38449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Provedeme pravým tlačítkem :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Formát buněk – Zarovnání</a:t>
            </a:r>
            <a:endParaRPr lang="cs-CZ" b="1" dirty="0"/>
          </a:p>
          <a:p>
            <a:pPr>
              <a:buFont typeface="Wingdings" pitchFamily="2" charset="2"/>
              <a:buNone/>
            </a:pPr>
            <a:r>
              <a:rPr lang="cs-CZ" dirty="0" smtClean="0"/>
              <a:t>	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dirty="0" smtClean="0"/>
              <a:t>	čárový </a:t>
            </a:r>
            <a:r>
              <a:rPr lang="cs-CZ" dirty="0"/>
              <a:t>ukazatel nastavíme </a:t>
            </a:r>
            <a:r>
              <a:rPr lang="cs-CZ" dirty="0" smtClean="0"/>
              <a:t>kolmo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anebo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zadáme </a:t>
            </a:r>
            <a:r>
              <a:rPr lang="cs-CZ" dirty="0" smtClean="0"/>
              <a:t>90°</a:t>
            </a: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3828280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Šikmé  záhlaví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03244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/>
              <a:t>Provedeme  pravým tlačítkem :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b="1" dirty="0">
                <a:solidFill>
                  <a:schemeClr val="accent1"/>
                </a:solidFill>
              </a:rPr>
              <a:t>Formát buněk - Zarovnání</a:t>
            </a:r>
          </a:p>
          <a:p>
            <a:pPr>
              <a:buFont typeface="Wingdings" pitchFamily="2" charset="2"/>
              <a:buNone/>
            </a:pPr>
            <a:endParaRPr lang="cs-CZ" b="1" dirty="0"/>
          </a:p>
          <a:p>
            <a:pPr>
              <a:buFont typeface="Wingdings" pitchFamily="2" charset="2"/>
              <a:buNone/>
            </a:pPr>
            <a:r>
              <a:rPr lang="cs-CZ" dirty="0"/>
              <a:t>		čárový ukazatel nastavíme </a:t>
            </a:r>
            <a:r>
              <a:rPr lang="cs-CZ" dirty="0" smtClean="0"/>
              <a:t>šikmo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anebo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zadáme </a:t>
            </a:r>
            <a:r>
              <a:rPr lang="cs-CZ" dirty="0" smtClean="0"/>
              <a:t>45°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05264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287018282"/>
      </p:ext>
    </p:extLst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Text na střed široké buňky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11133" y="2132856"/>
            <a:ext cx="8501122" cy="430509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/>
              <a:t>Zvolíme :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b="1" dirty="0">
                <a:solidFill>
                  <a:schemeClr val="accent1"/>
                </a:solidFill>
              </a:rPr>
              <a:t>Formát </a:t>
            </a:r>
            <a:r>
              <a:rPr lang="cs-CZ" b="1" dirty="0" smtClean="0">
                <a:solidFill>
                  <a:schemeClr val="accent1"/>
                </a:solidFill>
              </a:rPr>
              <a:t>buněk </a:t>
            </a:r>
            <a:r>
              <a:rPr lang="cs-CZ" b="1" dirty="0">
                <a:solidFill>
                  <a:schemeClr val="accent1"/>
                </a:solidFill>
              </a:rPr>
              <a:t>– Zarovnání – Svisle na </a:t>
            </a:r>
            <a:r>
              <a:rPr lang="cs-CZ" b="1" dirty="0" smtClean="0">
                <a:solidFill>
                  <a:schemeClr val="accent1"/>
                </a:solidFill>
              </a:rPr>
              <a:t>střed 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nebo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dirty="0" smtClean="0"/>
              <a:t>ikona na kartě Domů</a:t>
            </a:r>
          </a:p>
          <a:p>
            <a:pPr>
              <a:buFont typeface="Wingdings" pitchFamily="2" charset="2"/>
              <a:buNone/>
            </a:pPr>
            <a:r>
              <a:rPr lang="cs-CZ" b="1" dirty="0" smtClean="0"/>
              <a:t>			 </a:t>
            </a:r>
            <a:r>
              <a:rPr lang="cs-CZ" b="1" dirty="0" smtClean="0">
                <a:solidFill>
                  <a:schemeClr val="accent1"/>
                </a:solidFill>
              </a:rPr>
              <a:t>Zarovnat doprostřed</a:t>
            </a:r>
            <a:endParaRPr lang="cs-CZ" b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dirty="0" smtClean="0"/>
              <a:t>Jinak </a:t>
            </a:r>
            <a:r>
              <a:rPr lang="cs-CZ" dirty="0"/>
              <a:t>nebude text uprostřed výšky buňky, ale na jejím spodním okraji.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7652365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46894" y="1052736"/>
            <a:ext cx="8229600" cy="1373639"/>
          </a:xfrm>
        </p:spPr>
        <p:txBody>
          <a:bodyPr/>
          <a:lstStyle/>
          <a:p>
            <a:r>
              <a:rPr lang="cs-CZ" sz="4000" b="1" dirty="0">
                <a:solidFill>
                  <a:schemeClr val="accent1"/>
                </a:solidFill>
              </a:rPr>
              <a:t>Vzorec pro zjištění počtu soutěžících, kteří dosáhli více než 33 bodů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565400"/>
            <a:ext cx="8642350" cy="40322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/>
              <a:t>			=COUNTIF(G5:G12</a:t>
            </a:r>
            <a:r>
              <a:rPr lang="en-US" b="1" dirty="0"/>
              <a:t>;</a:t>
            </a:r>
            <a:r>
              <a:rPr lang="cs-CZ" b="1" dirty="0"/>
              <a:t>“</a:t>
            </a:r>
            <a:r>
              <a:rPr lang="en-US" b="1" dirty="0"/>
              <a:t>&gt;</a:t>
            </a:r>
            <a:r>
              <a:rPr lang="cs-CZ" b="1" dirty="0"/>
              <a:t>33“)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3000" u="sng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 u="sng" dirty="0"/>
              <a:t>Význam</a:t>
            </a:r>
            <a:r>
              <a:rPr lang="cs-CZ" sz="3000" dirty="0"/>
              <a:t> : V zadané oblasti (G5:G12) zkontroluj jednu buňku po druhé, a pokud výsledek vyhovuje zadané podmínce(</a:t>
            </a:r>
            <a:r>
              <a:rPr lang="en-US" sz="3000" dirty="0"/>
              <a:t>&gt;</a:t>
            </a:r>
            <a:r>
              <a:rPr lang="cs-CZ" sz="3000" dirty="0"/>
              <a:t>33), pak připočti 1 a výsledek vypiš.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3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 dirty="0"/>
              <a:t>Funkce COUNTIF </a:t>
            </a:r>
            <a:r>
              <a:rPr lang="cs-CZ" sz="3000" b="1" dirty="0">
                <a:solidFill>
                  <a:schemeClr val="accent1"/>
                </a:solidFill>
              </a:rPr>
              <a:t>vrátí počet </a:t>
            </a:r>
            <a:r>
              <a:rPr lang="cs-CZ" sz="3000" b="1" dirty="0" smtClean="0">
                <a:solidFill>
                  <a:schemeClr val="accent1"/>
                </a:solidFill>
              </a:rPr>
              <a:t>buněk, </a:t>
            </a:r>
            <a:r>
              <a:rPr lang="cs-CZ" sz="3000" b="1" dirty="0">
                <a:solidFill>
                  <a:schemeClr val="accent1"/>
                </a:solidFill>
              </a:rPr>
              <a:t>které splňují kritérium v dané oblasti.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61304311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80728"/>
            <a:ext cx="8229600" cy="802238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Seřazení tabulky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75414" y="1988840"/>
            <a:ext cx="8572560" cy="460851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1</a:t>
            </a:r>
            <a:r>
              <a:rPr lang="cs-CZ" b="1" dirty="0"/>
              <a:t>.)</a:t>
            </a:r>
            <a:r>
              <a:rPr lang="cs-CZ" dirty="0"/>
              <a:t> označit blokem </a:t>
            </a:r>
            <a:r>
              <a:rPr lang="cs-CZ" b="1" dirty="0"/>
              <a:t>oblast dat</a:t>
            </a:r>
            <a:r>
              <a:rPr lang="cs-CZ" dirty="0"/>
              <a:t> (nejen jména, ale i hodnoty, které se k nim vztahují a včetně záhlaví)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/>
              <a:t>2.)</a:t>
            </a:r>
            <a:r>
              <a:rPr lang="cs-CZ" dirty="0"/>
              <a:t> zvolit </a:t>
            </a:r>
            <a:r>
              <a:rPr lang="cs-CZ" dirty="0" smtClean="0"/>
              <a:t>kartu </a:t>
            </a:r>
            <a:r>
              <a:rPr lang="cs-CZ" b="1" dirty="0" smtClean="0">
                <a:solidFill>
                  <a:schemeClr val="accent1"/>
                </a:solidFill>
              </a:rPr>
              <a:t>Data </a:t>
            </a:r>
            <a:r>
              <a:rPr lang="cs-CZ" b="1" dirty="0">
                <a:solidFill>
                  <a:schemeClr val="accent1"/>
                </a:solidFill>
              </a:rPr>
              <a:t>– Seřadit </a:t>
            </a:r>
            <a:r>
              <a:rPr lang="cs-CZ" b="1" dirty="0" smtClean="0">
                <a:solidFill>
                  <a:schemeClr val="accent1"/>
                </a:solidFill>
              </a:rPr>
              <a:t>–</a:t>
            </a:r>
            <a:r>
              <a:rPr lang="cs-CZ" b="1" dirty="0" smtClean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Sloupec - Seřadit </a:t>
            </a:r>
            <a:r>
              <a:rPr lang="cs-CZ" b="1" dirty="0">
                <a:solidFill>
                  <a:schemeClr val="accent1"/>
                </a:solidFill>
              </a:rPr>
              <a:t>podle</a:t>
            </a:r>
            <a:r>
              <a:rPr lang="cs-CZ" dirty="0">
                <a:solidFill>
                  <a:schemeClr val="accent1"/>
                </a:solidFill>
              </a:rPr>
              <a:t> – 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chemeClr val="accent1"/>
                </a:solidFill>
              </a:rPr>
              <a:t>vybrat </a:t>
            </a:r>
            <a:r>
              <a:rPr lang="cs-CZ" b="1" dirty="0" smtClean="0">
                <a:solidFill>
                  <a:schemeClr val="accent1"/>
                </a:solidFill>
              </a:rPr>
              <a:t>Celkem bodů –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>
                <a:solidFill>
                  <a:schemeClr val="accent1"/>
                </a:solidFill>
              </a:rPr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Hodnoty –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Od nejmenšího k největšímu -- OK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6848270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4046903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208</Words>
  <Application>Microsoft Office PowerPoint</Application>
  <PresentationFormat>Předvádění na obrazovce (4:3)</PresentationFormat>
  <Paragraphs>77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Průvodní list</vt:lpstr>
      <vt:lpstr>Snímek 2</vt:lpstr>
      <vt:lpstr>Centrování textu přes vícero buněk</vt:lpstr>
      <vt:lpstr>Svislý text v záhlaví</vt:lpstr>
      <vt:lpstr>Šikmé  záhlaví</vt:lpstr>
      <vt:lpstr>Text na střed široké buňky</vt:lpstr>
      <vt:lpstr>Vzorec pro zjištění počtu soutěžících, kteří dosáhli více než 33 bodů</vt:lpstr>
      <vt:lpstr>Seřazení tabulky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31</cp:revision>
  <cp:lastPrinted>2012-10-09T07:02:21Z</cp:lastPrinted>
  <dcterms:created xsi:type="dcterms:W3CDTF">2012-09-30T10:53:30Z</dcterms:created>
  <dcterms:modified xsi:type="dcterms:W3CDTF">2013-06-20T07:37:36Z</dcterms:modified>
</cp:coreProperties>
</file>