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66" r:id="rId4"/>
    <p:sldId id="280" r:id="rId5"/>
    <p:sldId id="281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59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16. 3. 2014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16. 3. 2014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16. 3. 2014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16. 3. 2014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16. 3. 2014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16. 3. 2014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16. 3. 2014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D%C4%9Bdictv%C3%AD" TargetMode="External"/><Relationship Id="rId5" Type="http://schemas.openxmlformats.org/officeDocument/2006/relationships/hyperlink" Target="http://cs.wikipedia.org/wiki/Dar" TargetMode="External"/><Relationship Id="rId4" Type="http://schemas.openxmlformats.org/officeDocument/2006/relationships/hyperlink" Target="http://cs.wikipedia.org/wiki/Z%C3%A1ko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482320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Hrubá a čistá mzda, pojištění, daně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3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– Daně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Daň, druhy daně, daňové přiznání, údaje o poplatníkovi, výpočet daně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7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Hrubá a čistá mzda, pojištění, daně </a:t>
            </a:r>
            <a:r>
              <a:rPr lang="cs-CZ" sz="2800" b="1" dirty="0" smtClean="0"/>
              <a:t>3 </a:t>
            </a:r>
            <a:r>
              <a:rPr lang="cs-CZ" sz="2800" b="1" dirty="0" smtClean="0"/>
              <a:t>– Daně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42_847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Hrubá a čistá mzda, pojištění, daně </a:t>
            </a:r>
            <a:r>
              <a:rPr lang="cs-CZ" sz="3200" dirty="0" smtClean="0"/>
              <a:t>(3) </a:t>
            </a:r>
            <a:r>
              <a:rPr lang="cs-CZ" sz="3200" dirty="0"/>
              <a:t>– </a:t>
            </a:r>
            <a:r>
              <a:rPr lang="cs-CZ" sz="3200" dirty="0" smtClean="0"/>
              <a:t>Daně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Daně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Daňový formulář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daň?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je to </a:t>
            </a:r>
            <a:r>
              <a:rPr lang="cs-CZ" sz="2000" u="sng" dirty="0" smtClean="0">
                <a:hlinkClick r:id="rId4" tooltip="Zákon"/>
              </a:rPr>
              <a:t>zákonem</a:t>
            </a:r>
            <a:r>
              <a:rPr lang="cs-CZ" sz="2000" dirty="0" smtClean="0"/>
              <a:t> </a:t>
            </a:r>
            <a:r>
              <a:rPr lang="cs-CZ" sz="2000" dirty="0"/>
              <a:t>určená povinná platba do rozpočtu státu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DANĚ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1619672" y="2308810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Je to jednostranná povinnost bez nároku občana (instituce) na plnění ze strany státu</a:t>
            </a:r>
          </a:p>
        </p:txBody>
      </p:sp>
      <p:sp>
        <p:nvSpPr>
          <p:cNvPr id="54" name="Šipka doprava 53"/>
          <p:cNvSpPr/>
          <p:nvPr/>
        </p:nvSpPr>
        <p:spPr>
          <a:xfrm>
            <a:off x="827584" y="236957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1619672" y="3153162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je placená </a:t>
            </a:r>
            <a:r>
              <a:rPr lang="cs-CZ" sz="2000" dirty="0"/>
              <a:t>pravidelně v určitých intervalech nebo při určitých okolnostech, např. </a:t>
            </a:r>
            <a:r>
              <a:rPr lang="cs-CZ" sz="2000" u="sng" dirty="0">
                <a:hlinkClick r:id="rId5" tooltip="Dar"/>
              </a:rPr>
              <a:t>darování</a:t>
            </a:r>
            <a:r>
              <a:rPr lang="cs-CZ" sz="2000" dirty="0"/>
              <a:t> nebo </a:t>
            </a:r>
            <a:r>
              <a:rPr lang="cs-CZ" sz="2000" u="sng" dirty="0">
                <a:hlinkClick r:id="rId6" tooltip="Dědictví"/>
              </a:rPr>
              <a:t>dědění</a:t>
            </a:r>
            <a:r>
              <a:rPr lang="cs-CZ" sz="2000" dirty="0"/>
              <a:t>.</a:t>
            </a:r>
          </a:p>
        </p:txBody>
      </p:sp>
      <p:sp>
        <p:nvSpPr>
          <p:cNvPr id="56" name="Šipka doprava 55"/>
          <p:cNvSpPr/>
          <p:nvPr/>
        </p:nvSpPr>
        <p:spPr>
          <a:xfrm>
            <a:off x="827584" y="32139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základní druhy daně?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31700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r>
              <a:rPr lang="cs-CZ" dirty="0"/>
              <a:t>) </a:t>
            </a:r>
            <a:r>
              <a:rPr lang="cs-CZ" b="1" dirty="0"/>
              <a:t>základní</a:t>
            </a:r>
            <a:r>
              <a:rPr lang="cs-CZ" dirty="0"/>
              <a:t>, které jsou nutné pro samu existenci státu:</a:t>
            </a:r>
          </a:p>
          <a:p>
            <a:r>
              <a:rPr lang="cs-CZ" dirty="0" smtClean="0"/>
              <a:t>– veřejná </a:t>
            </a:r>
            <a:r>
              <a:rPr lang="cs-CZ" dirty="0"/>
              <a:t>správa: vytváření a udržování pravidel </a:t>
            </a:r>
            <a:r>
              <a:rPr lang="cs-CZ" dirty="0" smtClean="0"/>
              <a:t>a zákonů, </a:t>
            </a:r>
            <a:r>
              <a:rPr lang="cs-CZ" dirty="0"/>
              <a:t>práv včetně vlastnictví, </a:t>
            </a:r>
          </a:p>
          <a:p>
            <a:pPr lvl="1"/>
            <a:r>
              <a:rPr lang="cs-CZ" dirty="0" smtClean="0"/>
              <a:t>- řídící </a:t>
            </a:r>
            <a:r>
              <a:rPr lang="cs-CZ" dirty="0"/>
              <a:t>orgány (v demokracii volené zastupitelské sbory) ústřední, </a:t>
            </a:r>
            <a:r>
              <a:rPr lang="cs-CZ" dirty="0" smtClean="0"/>
              <a:t>regionální </a:t>
            </a:r>
            <a:r>
              <a:rPr lang="cs-CZ" dirty="0"/>
              <a:t>a místní (obecní)</a:t>
            </a:r>
          </a:p>
          <a:p>
            <a:pPr lvl="1"/>
            <a:r>
              <a:rPr lang="cs-CZ" dirty="0" smtClean="0"/>
              <a:t>- jejich </a:t>
            </a:r>
            <a:r>
              <a:rPr lang="cs-CZ" dirty="0"/>
              <a:t>zaměstnanci - úředníci</a:t>
            </a:r>
          </a:p>
          <a:p>
            <a:r>
              <a:rPr lang="cs-CZ" dirty="0"/>
              <a:t>– </a:t>
            </a:r>
            <a:r>
              <a:rPr lang="cs-CZ" u="sng" dirty="0" smtClean="0"/>
              <a:t>vynucování </a:t>
            </a:r>
            <a:r>
              <a:rPr lang="cs-CZ" u="sng" dirty="0"/>
              <a:t>dodržování těchto pravidel</a:t>
            </a:r>
            <a:r>
              <a:rPr lang="cs-CZ" dirty="0"/>
              <a:t>: </a:t>
            </a:r>
          </a:p>
          <a:p>
            <a:pPr lvl="1"/>
            <a:r>
              <a:rPr lang="cs-CZ" dirty="0" smtClean="0"/>
              <a:t>- policie</a:t>
            </a:r>
            <a:r>
              <a:rPr lang="cs-CZ" dirty="0"/>
              <a:t>,</a:t>
            </a:r>
          </a:p>
          <a:p>
            <a:pPr lvl="1"/>
            <a:r>
              <a:rPr lang="cs-CZ" dirty="0" smtClean="0"/>
              <a:t>- soudnictví</a:t>
            </a:r>
            <a:r>
              <a:rPr lang="cs-CZ" dirty="0"/>
              <a:t>,</a:t>
            </a:r>
          </a:p>
          <a:p>
            <a:pPr lvl="1"/>
            <a:r>
              <a:rPr lang="cs-CZ" dirty="0" smtClean="0"/>
              <a:t>- vězeňství</a:t>
            </a:r>
            <a:r>
              <a:rPr lang="cs-CZ" dirty="0"/>
              <a:t>,</a:t>
            </a:r>
          </a:p>
          <a:p>
            <a:pPr lvl="1"/>
            <a:r>
              <a:rPr lang="cs-CZ" dirty="0" smtClean="0"/>
              <a:t>- armáda </a:t>
            </a:r>
            <a:r>
              <a:rPr lang="cs-CZ" dirty="0"/>
              <a:t>a obrana obecně,</a:t>
            </a:r>
            <a:endParaRPr lang="cs-CZ" dirty="0">
              <a:effectLst/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DANĚ</a:t>
            </a:r>
          </a:p>
        </p:txBody>
      </p:sp>
    </p:spTree>
    <p:extLst>
      <p:ext uri="{BB962C8B-B14F-4D97-AF65-F5344CB8AC3E}">
        <p14:creationId xmlns:p14="http://schemas.microsoft.com/office/powerpoint/2010/main" val="12671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základní druhy daně?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34470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</a:t>
            </a:r>
            <a:r>
              <a:rPr lang="cs-CZ" dirty="0" smtClean="0"/>
              <a:t>) </a:t>
            </a:r>
            <a:r>
              <a:rPr lang="cs-CZ" b="1" dirty="0"/>
              <a:t>doplňkové</a:t>
            </a:r>
            <a:r>
              <a:rPr lang="cs-CZ" dirty="0"/>
              <a:t>, vedlejší, v některých zemích ponechávaných soukromé iniciativě</a:t>
            </a:r>
          </a:p>
          <a:p>
            <a:r>
              <a:rPr lang="cs-CZ" dirty="0" smtClean="0"/>
              <a:t>– tvorba </a:t>
            </a:r>
            <a:r>
              <a:rPr lang="cs-CZ" dirty="0"/>
              <a:t>a </a:t>
            </a:r>
            <a:r>
              <a:rPr lang="cs-CZ" dirty="0" smtClean="0"/>
              <a:t>údržba infrastruktury,</a:t>
            </a:r>
            <a:endParaRPr lang="cs-CZ" dirty="0"/>
          </a:p>
          <a:p>
            <a:r>
              <a:rPr lang="cs-CZ" dirty="0" smtClean="0"/>
              <a:t>– přerozdělování </a:t>
            </a:r>
            <a:r>
              <a:rPr lang="cs-CZ" dirty="0"/>
              <a:t>bohatství: </a:t>
            </a:r>
          </a:p>
          <a:p>
            <a:pPr lvl="1"/>
            <a:r>
              <a:rPr lang="cs-CZ" dirty="0" smtClean="0"/>
              <a:t>- sociální </a:t>
            </a:r>
            <a:r>
              <a:rPr lang="cs-CZ" dirty="0"/>
              <a:t>(chudinská) péče</a:t>
            </a:r>
            <a:r>
              <a:rPr lang="cs-CZ" dirty="0" smtClean="0"/>
              <a:t>, starobní důchody </a:t>
            </a:r>
            <a:r>
              <a:rPr lang="cs-CZ" dirty="0"/>
              <a:t>a péče o staré osoby a také podpora </a:t>
            </a:r>
            <a:r>
              <a:rPr lang="cs-CZ" dirty="0" smtClean="0"/>
              <a:t>v </a:t>
            </a:r>
            <a:r>
              <a:rPr lang="cs-CZ" u="sng" dirty="0" smtClean="0"/>
              <a:t>nezaměstnanosti</a:t>
            </a:r>
            <a:r>
              <a:rPr lang="cs-CZ" dirty="0" smtClean="0"/>
              <a:t>. </a:t>
            </a:r>
            <a:r>
              <a:rPr lang="cs-CZ" dirty="0"/>
              <a:t>Sociální oblast tvoří obvykle </a:t>
            </a:r>
            <a:r>
              <a:rPr lang="cs-CZ" b="1" u="sng" dirty="0"/>
              <a:t>největší</a:t>
            </a:r>
            <a:r>
              <a:rPr lang="cs-CZ" dirty="0"/>
              <a:t> výdaje státu,</a:t>
            </a:r>
          </a:p>
          <a:p>
            <a:pPr lvl="1"/>
            <a:r>
              <a:rPr lang="cs-CZ" dirty="0" smtClean="0"/>
              <a:t>- zdravotní </a:t>
            </a:r>
            <a:r>
              <a:rPr lang="cs-CZ" dirty="0"/>
              <a:t>péče: následná, léčebná nebo preventivní, hygiena; obvykle druhý největší náklad státu,</a:t>
            </a:r>
          </a:p>
          <a:p>
            <a:pPr lvl="1"/>
            <a:r>
              <a:rPr lang="cs-CZ" dirty="0" smtClean="0"/>
              <a:t>- vzdělávání</a:t>
            </a:r>
            <a:r>
              <a:rPr lang="cs-CZ" dirty="0"/>
              <a:t>,</a:t>
            </a:r>
          </a:p>
          <a:p>
            <a:pPr lvl="1"/>
            <a:r>
              <a:rPr lang="cs-CZ" dirty="0" smtClean="0"/>
              <a:t>- ochrana </a:t>
            </a:r>
            <a:r>
              <a:rPr lang="cs-CZ" dirty="0"/>
              <a:t>přírodního bohatství a životního prostředí,</a:t>
            </a:r>
          </a:p>
          <a:p>
            <a:pPr lvl="1"/>
            <a:r>
              <a:rPr lang="cs-CZ" dirty="0" smtClean="0"/>
              <a:t>- dotace </a:t>
            </a:r>
            <a:r>
              <a:rPr lang="cs-CZ" dirty="0"/>
              <a:t>na veřejnou dopravu.</a:t>
            </a:r>
            <a:endParaRPr lang="cs-CZ" dirty="0">
              <a:effectLst/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DANĚ</a:t>
            </a:r>
          </a:p>
        </p:txBody>
      </p:sp>
    </p:spTree>
    <p:extLst>
      <p:ext uri="{BB962C8B-B14F-4D97-AF65-F5344CB8AC3E}">
        <p14:creationId xmlns:p14="http://schemas.microsoft.com/office/powerpoint/2010/main" val="399211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build="p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VYPLNIT DAŇOVÉ PŘIZNÁNÍ</a:t>
            </a:r>
            <a:endParaRPr lang="cs-CZ" sz="20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958850"/>
            <a:ext cx="6172200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19672" y="1251959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Ústí nad Labem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1628561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Ústí nad Labem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35696" y="198884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5  5  5  5 3  3 0 3 3 3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75656" y="2402543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5  5  5  5 3  3 0 3 3 3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102165" y="3798093"/>
            <a:ext cx="710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102165" y="4202743"/>
            <a:ext cx="710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343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97762"/>
            <a:ext cx="7186010" cy="495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907704" y="121485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Novák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020272" y="122325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Jan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161950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Česká republika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219557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Ústí nad Labem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04320" y="219557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Novákových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219557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111/11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259632" y="255561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40001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23728" y="256490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471234567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851920" y="2564904"/>
            <a:ext cx="2238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novak123@xx-mail.cz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37970" y="2564904"/>
            <a:ext cx="2238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ČR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710765" y="5103290"/>
            <a:ext cx="2238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X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38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78" y="935304"/>
            <a:ext cx="6660048" cy="501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944193"/>
            <a:ext cx="18383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663" y="2780928"/>
            <a:ext cx="226695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213" y="4511005"/>
            <a:ext cx="20574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549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6711044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17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78121"/>
            <a:ext cx="7366595" cy="4989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17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722" y="936212"/>
            <a:ext cx="6363567" cy="5049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17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41" y="1268760"/>
            <a:ext cx="8056939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17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946365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17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31" y="1340768"/>
            <a:ext cx="8465765" cy="2550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415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128" y="991112"/>
            <a:ext cx="6590232" cy="4958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415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66" y="1052736"/>
            <a:ext cx="711527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75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874" y="977899"/>
            <a:ext cx="6086976" cy="4988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75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DAŇOVÉ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ZNÁN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12" y="1012673"/>
            <a:ext cx="8091260" cy="4936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75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jsou to daně?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znáš daně?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uměl bys vyplnit daňové přiznání?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323528" y="1772816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http://finance.idnes.cz</a:t>
            </a:r>
            <a:r>
              <a:rPr lang="cs-CZ" dirty="0"/>
              <a:t> [online]. [cit. 9.2.2014]. Dostupný na WWW: http://finance.idnes.cz/dane-2013-interaktivni-danove-priznani-2013-fcd-/p_dane.aspx?c=A131227_114712_p_dane_zuk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5210</TotalTime>
  <Words>658</Words>
  <Application>Microsoft Office PowerPoint</Application>
  <PresentationFormat>Předvádění na obrazovce (4:3)</PresentationFormat>
  <Paragraphs>208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356</cp:revision>
  <dcterms:created xsi:type="dcterms:W3CDTF">2010-11-01T23:40:31Z</dcterms:created>
  <dcterms:modified xsi:type="dcterms:W3CDTF">2014-03-16T12:11:17Z</dcterms:modified>
</cp:coreProperties>
</file>