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88" r:id="rId4"/>
    <p:sldId id="289" r:id="rId5"/>
    <p:sldId id="290" r:id="rId6"/>
    <p:sldId id="291" r:id="rId7"/>
    <p:sldId id="293" r:id="rId8"/>
    <p:sldId id="292" r:id="rId9"/>
    <p:sldId id="281" r:id="rId10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Vlastní formát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29. 9.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soubor, formát, vlastní,  řada, symbol, ohraničení, vzorce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tvorbu vlastního formátu na data v tabulce a je připraven pro žáky formou prezentace jako zápis do sešitu. </a:t>
            </a:r>
          </a:p>
          <a:p>
            <a:pPr eaLnBrk="1" hangingPunct="1">
              <a:buFont typeface="Arial" charset="0"/>
              <a:buNone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Vlastní formát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467544" y="980728"/>
            <a:ext cx="8147050" cy="48529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 dirty="0"/>
              <a:t>Při zadávání číselných hodnot, které mají za číslem nějakou zkratku (např. 5 tun, 5 °C, 5 kg,…) </a:t>
            </a:r>
            <a:r>
              <a:rPr lang="cs-CZ" sz="2800" b="1" dirty="0">
                <a:solidFill>
                  <a:schemeClr val="accent1"/>
                </a:solidFill>
              </a:rPr>
              <a:t>se zásadně</a:t>
            </a:r>
            <a:r>
              <a:rPr lang="cs-CZ" sz="2800" dirty="0"/>
              <a:t> tyto </a:t>
            </a:r>
            <a:r>
              <a:rPr lang="cs-CZ" sz="2800" b="1" dirty="0">
                <a:solidFill>
                  <a:schemeClr val="accent1"/>
                </a:solidFill>
              </a:rPr>
              <a:t>zkratky nepíší</a:t>
            </a:r>
            <a:r>
              <a:rPr lang="cs-CZ" sz="2800" dirty="0"/>
              <a:t>.</a:t>
            </a:r>
          </a:p>
          <a:p>
            <a:pPr>
              <a:buFont typeface="Wingdings" pitchFamily="2" charset="2"/>
              <a:buNone/>
            </a:pPr>
            <a:endParaRPr lang="cs-CZ" sz="2800" dirty="0"/>
          </a:p>
          <a:p>
            <a:pPr>
              <a:buFont typeface="Wingdings" pitchFamily="2" charset="2"/>
              <a:buNone/>
            </a:pPr>
            <a:r>
              <a:rPr lang="cs-CZ" sz="2800" b="1" dirty="0">
                <a:solidFill>
                  <a:schemeClr val="accent1"/>
                </a:solidFill>
              </a:rPr>
              <a:t>Nastavují se až ve Formátu buněk</a:t>
            </a:r>
            <a:r>
              <a:rPr lang="cs-CZ" sz="2800" dirty="0"/>
              <a:t>.</a:t>
            </a:r>
          </a:p>
          <a:p>
            <a:pPr>
              <a:buFont typeface="Wingdings" pitchFamily="2" charset="2"/>
              <a:buNone/>
            </a:pPr>
            <a:endParaRPr lang="cs-CZ" sz="2800" dirty="0"/>
          </a:p>
          <a:p>
            <a:pPr>
              <a:buFont typeface="Wingdings" pitchFamily="2" charset="2"/>
              <a:buNone/>
            </a:pPr>
            <a:r>
              <a:rPr lang="cs-CZ" sz="2800" dirty="0"/>
              <a:t>Vkládá se pouze číselná proměnná. Pokud by se do buňky napsala i zkratka, Excel by buňku považoval za textovou proměnnou a výpočty by se </a:t>
            </a:r>
            <a:r>
              <a:rPr lang="cs-CZ" sz="2800" dirty="0" smtClean="0"/>
              <a:t>neprovedly, netvořil by se graf, …apod.!</a:t>
            </a:r>
            <a:endParaRPr lang="cs-CZ" sz="2800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792" y="597655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960601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25192"/>
            <a:ext cx="8229600" cy="78425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Příklad vlastního formátu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727333"/>
            <a:ext cx="8229600" cy="496887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cs-CZ" b="1" dirty="0"/>
              <a:t>		</a:t>
            </a:r>
            <a:r>
              <a:rPr lang="en-US" b="1" dirty="0" smtClean="0">
                <a:solidFill>
                  <a:schemeClr val="accent1"/>
                </a:solidFill>
              </a:rPr>
              <a:t>#</a:t>
            </a:r>
            <a:r>
              <a:rPr lang="cs-CZ" b="1" dirty="0" smtClean="0">
                <a:solidFill>
                  <a:schemeClr val="accent1"/>
                </a:solidFill>
              </a:rPr>
              <a:t>“˽°</a:t>
            </a:r>
            <a:r>
              <a:rPr lang="cs-CZ" b="1" dirty="0">
                <a:solidFill>
                  <a:schemeClr val="accent1"/>
                </a:solidFill>
              </a:rPr>
              <a:t>C“</a:t>
            </a:r>
          </a:p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chemeClr val="accent1"/>
                </a:solidFill>
              </a:rPr>
              <a:t>#</a:t>
            </a:r>
            <a:r>
              <a:rPr lang="en-US" dirty="0">
                <a:solidFill>
                  <a:schemeClr val="accent1"/>
                </a:solidFill>
              </a:rPr>
              <a:t>	</a:t>
            </a:r>
            <a:r>
              <a:rPr lang="en-US" dirty="0"/>
              <a:t>	</a:t>
            </a:r>
            <a:r>
              <a:rPr lang="cs-CZ" dirty="0"/>
              <a:t>	znamená číslo nebo skupinu </a:t>
            </a:r>
            <a:r>
              <a:rPr lang="cs-CZ" dirty="0" smtClean="0"/>
              <a:t>čísel</a:t>
            </a:r>
          </a:p>
          <a:p>
            <a:pPr>
              <a:buFont typeface="Wingdings" pitchFamily="2" charset="2"/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˽</a:t>
            </a:r>
            <a:r>
              <a:rPr lang="cs-CZ" b="1" dirty="0" smtClean="0">
                <a:solidFill>
                  <a:schemeClr val="tx2"/>
                </a:solidFill>
              </a:rPr>
              <a:t>		         </a:t>
            </a:r>
            <a:r>
              <a:rPr lang="cs-CZ" dirty="0" smtClean="0"/>
              <a:t> mezera ve výpočetní technice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chemeClr val="accent1"/>
                </a:solidFill>
              </a:rPr>
              <a:t>text v uvozovkách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/>
              <a:t>	</a:t>
            </a:r>
            <a:r>
              <a:rPr lang="cs-CZ" dirty="0" smtClean="0"/>
              <a:t>textový řetězec</a:t>
            </a:r>
            <a:r>
              <a:rPr lang="cs-CZ" dirty="0"/>
              <a:t>, který </a:t>
            </a:r>
            <a:r>
              <a:rPr lang="cs-CZ" dirty="0" smtClean="0"/>
              <a:t> 				následuje </a:t>
            </a:r>
            <a:r>
              <a:rPr lang="cs-CZ" dirty="0"/>
              <a:t>za číslem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Při definici vlastního formátu je nutné zadat znaky přesně, neboť jedna mezera navíc může způsobit pro Excel jiný logický význam </a:t>
            </a:r>
            <a:r>
              <a:rPr lang="cs-CZ" dirty="0" smtClean="0"/>
              <a:t>definice a tedy jiné zobrazení hodnoty. 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912" y="601345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284124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713928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Definice řady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196752"/>
            <a:ext cx="8229600" cy="485298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r>
              <a:rPr lang="cs-CZ" dirty="0"/>
              <a:t>Pro posloupnost názvů dní v týdnu, měsíců v roce,…atd. lze využít automatickou definici posloupné řady.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Po zadání 1.položky se tažením myši za pravý dolní roh </a:t>
            </a:r>
            <a:r>
              <a:rPr lang="cs-CZ" dirty="0" smtClean="0"/>
              <a:t>(černý vlasový kříž) </a:t>
            </a:r>
            <a:r>
              <a:rPr lang="cs-CZ" b="1" dirty="0" smtClean="0">
                <a:solidFill>
                  <a:schemeClr val="accent1"/>
                </a:solidFill>
              </a:rPr>
              <a:t>textová řada </a:t>
            </a:r>
            <a:r>
              <a:rPr lang="cs-CZ" dirty="0"/>
              <a:t>nadefinuje.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U </a:t>
            </a:r>
            <a:r>
              <a:rPr lang="cs-CZ" b="1" dirty="0">
                <a:solidFill>
                  <a:schemeClr val="accent1"/>
                </a:solidFill>
              </a:rPr>
              <a:t>číselné řady </a:t>
            </a:r>
            <a:r>
              <a:rPr lang="cs-CZ" dirty="0"/>
              <a:t>je nutno </a:t>
            </a:r>
            <a:r>
              <a:rPr lang="cs-CZ" dirty="0">
                <a:solidFill>
                  <a:srgbClr val="002060"/>
                </a:solidFill>
              </a:rPr>
              <a:t>zadat 2 položky</a:t>
            </a:r>
            <a:r>
              <a:rPr lang="cs-CZ" dirty="0"/>
              <a:t>, označit je blokem, a pak se automaticky vytvoří i posloupná řada číselná.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01345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83654450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75109" y="548680"/>
            <a:ext cx="8229600" cy="720080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Použití mapy znaků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41437" y="1772816"/>
            <a:ext cx="8496944" cy="39604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3000" b="1" dirty="0">
                <a:solidFill>
                  <a:schemeClr val="accent1"/>
                </a:solidFill>
              </a:rPr>
              <a:t>Vložení netradičních </a:t>
            </a:r>
            <a:r>
              <a:rPr lang="cs-CZ" sz="3000" b="1" dirty="0" smtClean="0">
                <a:solidFill>
                  <a:schemeClr val="accent1"/>
                </a:solidFill>
              </a:rPr>
              <a:t>znaků</a:t>
            </a:r>
          </a:p>
          <a:p>
            <a:pPr>
              <a:buFont typeface="Wingdings" pitchFamily="2" charset="2"/>
              <a:buNone/>
            </a:pPr>
            <a:r>
              <a:rPr lang="cs-CZ" sz="3000" dirty="0" smtClean="0"/>
              <a:t>(</a:t>
            </a:r>
            <a:r>
              <a:rPr lang="cs-CZ" sz="3000" dirty="0"/>
              <a:t>např. přehlasovaná písmena v </a:t>
            </a:r>
            <a:r>
              <a:rPr lang="cs-CZ" sz="3000" dirty="0" smtClean="0"/>
              <a:t>němčině nebo některé 			málo používané symboly) </a:t>
            </a:r>
          </a:p>
          <a:p>
            <a:pPr>
              <a:buFont typeface="Wingdings" pitchFamily="2" charset="2"/>
              <a:buNone/>
            </a:pPr>
            <a:r>
              <a:rPr lang="cs-CZ" sz="3000" dirty="0" smtClean="0"/>
              <a:t>provedeme  </a:t>
            </a:r>
            <a:r>
              <a:rPr lang="cs-CZ" sz="3000" dirty="0"/>
              <a:t>příkazem : </a:t>
            </a:r>
          </a:p>
          <a:p>
            <a:pPr>
              <a:buFont typeface="Wingdings" pitchFamily="2" charset="2"/>
              <a:buNone/>
            </a:pPr>
            <a:r>
              <a:rPr lang="cs-CZ" sz="3000" dirty="0"/>
              <a:t>	</a:t>
            </a:r>
            <a:endParaRPr lang="cs-CZ" sz="3000" dirty="0" smtClean="0"/>
          </a:p>
          <a:p>
            <a:pPr>
              <a:buFont typeface="Wingdings" pitchFamily="2" charset="2"/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Start </a:t>
            </a:r>
            <a:r>
              <a:rPr lang="cs-CZ" sz="3000" b="1" dirty="0">
                <a:solidFill>
                  <a:schemeClr val="accent1"/>
                </a:solidFill>
              </a:rPr>
              <a:t>– </a:t>
            </a:r>
            <a:r>
              <a:rPr lang="cs-CZ" sz="3000" b="1" dirty="0" smtClean="0">
                <a:solidFill>
                  <a:schemeClr val="accent1"/>
                </a:solidFill>
              </a:rPr>
              <a:t>Všechny programy </a:t>
            </a:r>
            <a:r>
              <a:rPr lang="cs-CZ" sz="3000" b="1" dirty="0">
                <a:solidFill>
                  <a:schemeClr val="accent1"/>
                </a:solidFill>
              </a:rPr>
              <a:t>– Příslušenství –</a:t>
            </a:r>
            <a:endParaRPr lang="cs-CZ" sz="3000" b="1" dirty="0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</a:t>
            </a:r>
            <a:r>
              <a:rPr lang="cs-CZ" sz="3000" b="1" dirty="0">
                <a:solidFill>
                  <a:schemeClr val="accent1"/>
                </a:solidFill>
              </a:rPr>
              <a:t> – </a:t>
            </a:r>
            <a:r>
              <a:rPr lang="cs-CZ" sz="3000" b="1" dirty="0" smtClean="0">
                <a:solidFill>
                  <a:schemeClr val="accent1"/>
                </a:solidFill>
              </a:rPr>
              <a:t>Systémové nástroje </a:t>
            </a:r>
            <a:r>
              <a:rPr lang="cs-CZ" sz="3000" b="1" dirty="0">
                <a:solidFill>
                  <a:schemeClr val="accent1"/>
                </a:solidFill>
              </a:rPr>
              <a:t>– Mapa znaků</a:t>
            </a:r>
          </a:p>
          <a:p>
            <a:pPr>
              <a:buFont typeface="Wingdings" pitchFamily="2" charset="2"/>
              <a:buNone/>
            </a:pPr>
            <a:endParaRPr lang="cs-CZ" sz="3000" b="1" dirty="0"/>
          </a:p>
          <a:p>
            <a:pPr>
              <a:buFont typeface="Wingdings" pitchFamily="2" charset="2"/>
              <a:buNone/>
            </a:pPr>
            <a:endParaRPr lang="cs-CZ" sz="3000" b="1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601345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7235611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1412776"/>
            <a:ext cx="74168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2800" dirty="0"/>
              <a:t>Existují 2 způsoby </a:t>
            </a:r>
            <a:r>
              <a:rPr lang="cs-CZ" sz="2800" dirty="0" smtClean="0"/>
              <a:t>:</a:t>
            </a:r>
          </a:p>
          <a:p>
            <a:pPr>
              <a:buFont typeface="Wingdings" pitchFamily="2" charset="2"/>
              <a:buNone/>
            </a:pPr>
            <a:endParaRPr lang="cs-CZ" sz="2800" dirty="0"/>
          </a:p>
          <a:p>
            <a:pPr>
              <a:buFont typeface="Wingdings" pitchFamily="2" charset="2"/>
              <a:buNone/>
            </a:pPr>
            <a:r>
              <a:rPr lang="cs-CZ" sz="2800" b="1" dirty="0" smtClean="0">
                <a:solidFill>
                  <a:schemeClr val="accent1"/>
                </a:solidFill>
              </a:rPr>
              <a:t>1</a:t>
            </a:r>
            <a:r>
              <a:rPr lang="cs-CZ" sz="2800" b="1" dirty="0">
                <a:solidFill>
                  <a:schemeClr val="accent1"/>
                </a:solidFill>
              </a:rPr>
              <a:t>.)	pomocí funkce schránky </a:t>
            </a:r>
            <a:r>
              <a:rPr lang="cs-CZ" sz="2800" dirty="0">
                <a:solidFill>
                  <a:srgbClr val="002060"/>
                </a:solidFill>
              </a:rPr>
              <a:t>– </a:t>
            </a:r>
            <a:endParaRPr lang="cs-CZ" sz="28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2800" dirty="0" smtClean="0"/>
              <a:t>vyhledat </a:t>
            </a:r>
            <a:r>
              <a:rPr lang="cs-CZ" sz="2800" dirty="0"/>
              <a:t>znak </a:t>
            </a:r>
            <a:r>
              <a:rPr lang="cs-CZ" sz="2800" dirty="0" smtClean="0"/>
              <a:t>– a zvolit :</a:t>
            </a:r>
            <a:endParaRPr lang="cs-CZ" sz="2800" dirty="0"/>
          </a:p>
          <a:p>
            <a:pPr>
              <a:buFont typeface="Wingdings" pitchFamily="2" charset="2"/>
              <a:buNone/>
            </a:pPr>
            <a:r>
              <a:rPr lang="cs-CZ" sz="2800" dirty="0">
                <a:solidFill>
                  <a:srgbClr val="002060"/>
                </a:solidFill>
              </a:rPr>
              <a:t>	</a:t>
            </a:r>
            <a:r>
              <a:rPr lang="cs-CZ" sz="2800" b="1" dirty="0" smtClean="0"/>
              <a:t>Vybrat</a:t>
            </a:r>
            <a:r>
              <a:rPr lang="cs-CZ" sz="2800" dirty="0" smtClean="0"/>
              <a:t> </a:t>
            </a:r>
            <a:r>
              <a:rPr lang="cs-CZ" sz="2800" dirty="0"/>
              <a:t>– </a:t>
            </a:r>
            <a:r>
              <a:rPr lang="cs-CZ" sz="2800" b="1" dirty="0"/>
              <a:t>Kopírovat</a:t>
            </a:r>
            <a:r>
              <a:rPr lang="cs-CZ" sz="2800" dirty="0"/>
              <a:t> –    </a:t>
            </a:r>
            <a:endParaRPr lang="cs-CZ" sz="2800" dirty="0" smtClean="0"/>
          </a:p>
          <a:p>
            <a:pPr>
              <a:buFont typeface="Wingdings" pitchFamily="2" charset="2"/>
              <a:buNone/>
            </a:pPr>
            <a:endParaRPr lang="cs-CZ" sz="2800" dirty="0" smtClean="0"/>
          </a:p>
          <a:p>
            <a:pPr>
              <a:buFont typeface="Wingdings" pitchFamily="2" charset="2"/>
              <a:buNone/>
            </a:pPr>
            <a:r>
              <a:rPr lang="cs-CZ" sz="2800" dirty="0" smtClean="0"/>
              <a:t>a </a:t>
            </a:r>
            <a:r>
              <a:rPr lang="cs-CZ" sz="2800" dirty="0"/>
              <a:t>pak </a:t>
            </a:r>
          </a:p>
          <a:p>
            <a:pPr>
              <a:buFont typeface="Wingdings" pitchFamily="2" charset="2"/>
              <a:buNone/>
            </a:pPr>
            <a:r>
              <a:rPr lang="cs-CZ" sz="2800" dirty="0" smtClean="0"/>
              <a:t>do </a:t>
            </a:r>
            <a:r>
              <a:rPr lang="cs-CZ" sz="2800" dirty="0"/>
              <a:t>pole typu vlastního formátu zadat      </a:t>
            </a:r>
          </a:p>
          <a:p>
            <a:pPr>
              <a:buFont typeface="Wingdings" pitchFamily="2" charset="2"/>
              <a:buNone/>
            </a:pPr>
            <a:r>
              <a:rPr lang="cs-CZ" sz="2800" dirty="0"/>
              <a:t>	</a:t>
            </a:r>
            <a:endParaRPr lang="cs-CZ" sz="2800" dirty="0" smtClean="0"/>
          </a:p>
          <a:p>
            <a:pPr>
              <a:buFont typeface="Wingdings" pitchFamily="2" charset="2"/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CTRL –V</a:t>
            </a:r>
          </a:p>
          <a:p>
            <a:pPr>
              <a:buFont typeface="Wingdings" pitchFamily="2" charset="2"/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2544432551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2.)	pomocí kódu tabulky ASCII </a:t>
            </a:r>
            <a:endParaRPr lang="cs-CZ" b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/>
              <a:t>vyhledat daný znak  a pak jeho zkrácenou klávesovou zkratkou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(v pravém dolním rohu Mapy znaků)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oté jej zadat </a:t>
            </a:r>
            <a:r>
              <a:rPr lang="cs-CZ" dirty="0"/>
              <a:t>do pole typu vlastního formátu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Např.   	</a:t>
            </a:r>
            <a:r>
              <a:rPr lang="cs-CZ" b="1" dirty="0" smtClean="0">
                <a:solidFill>
                  <a:schemeClr val="accent1"/>
                </a:solidFill>
              </a:rPr>
              <a:t>°    stupeň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		</a:t>
            </a:r>
            <a:r>
              <a:rPr lang="cs-CZ" b="1" dirty="0" smtClean="0">
                <a:solidFill>
                  <a:schemeClr val="accent1"/>
                </a:solidFill>
              </a:rPr>
              <a:t>levý ALT   a   0176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27964601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4046903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288</Words>
  <Application>Microsoft Office PowerPoint</Application>
  <PresentationFormat>Předvádění na obrazovce (4:3)</PresentationFormat>
  <Paragraphs>77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Průvodní list</vt:lpstr>
      <vt:lpstr>Snímek 2</vt:lpstr>
      <vt:lpstr>Vlastní formát</vt:lpstr>
      <vt:lpstr>Příklad vlastního formátu</vt:lpstr>
      <vt:lpstr>Definice řady</vt:lpstr>
      <vt:lpstr>Použití mapy znaků</vt:lpstr>
      <vt:lpstr>Snímek 7</vt:lpstr>
      <vt:lpstr>Snímek 8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37</cp:revision>
  <cp:lastPrinted>2012-10-09T07:02:21Z</cp:lastPrinted>
  <dcterms:created xsi:type="dcterms:W3CDTF">2012-09-30T10:53:30Z</dcterms:created>
  <dcterms:modified xsi:type="dcterms:W3CDTF">2013-06-20T07:36:50Z</dcterms:modified>
</cp:coreProperties>
</file>