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6" r:id="rId2"/>
    <p:sldId id="257" r:id="rId3"/>
    <p:sldId id="282" r:id="rId4"/>
    <p:sldId id="283" r:id="rId5"/>
    <p:sldId id="284" r:id="rId6"/>
    <p:sldId id="285" r:id="rId7"/>
    <p:sldId id="268" r:id="rId8"/>
  </p:sldIdLst>
  <p:sldSz cx="9144000" cy="6858000" type="screen4x3"/>
  <p:notesSz cx="6783388" cy="9915525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882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9468" cy="49577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42350" y="0"/>
            <a:ext cx="2939468" cy="49577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40FE34-E74A-4D4A-AFD9-29603F7C69F5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18028"/>
            <a:ext cx="2939468" cy="49577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42350" y="9418028"/>
            <a:ext cx="2939468" cy="49577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0AEEEF-5945-4CFB-AD78-FD465144BD1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601310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9468" cy="49577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2350" y="0"/>
            <a:ext cx="2939468" cy="49577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2479385-5519-48D9-AA0A-A743DB3C63FF}" type="datetimeFigureOut">
              <a:rPr lang="cs-CZ"/>
              <a:pPr>
                <a:defRPr/>
              </a:pPr>
              <a:t>8.6.2013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2813" y="742950"/>
            <a:ext cx="4957762" cy="37195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8339" y="4709875"/>
            <a:ext cx="5426710" cy="44619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18028"/>
            <a:ext cx="2939468" cy="49577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2350" y="9418028"/>
            <a:ext cx="2939468" cy="49577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97DFA6E-0352-4CEE-9BC7-131BE85BE20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596410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644B96-6AEF-437D-9F47-5A5BF62D4ACB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819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CB9AC16-0E48-4ABF-B9D8-85F265FA66BD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97DFA6E-0352-4CEE-9BC7-131BE85BE20A}" type="slidenum">
              <a:rPr lang="cs-CZ" smtClean="0"/>
              <a:pPr>
                <a:defRPr/>
              </a:pPr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97DFA6E-0352-4CEE-9BC7-131BE85BE20A}" type="slidenum">
              <a:rPr lang="cs-CZ" smtClean="0"/>
              <a:pPr>
                <a:defRPr/>
              </a:pPr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97DFA6E-0352-4CEE-9BC7-131BE85BE20A}" type="slidenum">
              <a:rPr lang="cs-CZ" smtClean="0"/>
              <a:pPr>
                <a:defRPr/>
              </a:pPr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97DFA6E-0352-4CEE-9BC7-131BE85BE20A}" type="slidenum">
              <a:rPr lang="cs-CZ" smtClean="0"/>
              <a:pPr>
                <a:defRPr/>
              </a:pPr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024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87A24DE-B030-4E01-B305-04F44F92ABF0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D30698-EE29-4FCD-9FC0-11D9D80DEE1B}" type="datetimeFigureOut">
              <a:rPr lang="cs-CZ"/>
              <a:pPr>
                <a:defRPr/>
              </a:pPr>
              <a:t>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4BFF36-AA01-4354-AF20-AD14F4811D8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89133217"/>
      </p:ext>
    </p:extLst>
  </p:cSld>
  <p:clrMapOvr>
    <a:masterClrMapping/>
  </p:clrMapOvr>
  <p:transition spd="med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68634-19EE-4866-988B-FE9AE3797ABA}" type="datetimeFigureOut">
              <a:rPr lang="cs-CZ"/>
              <a:pPr>
                <a:defRPr/>
              </a:pPr>
              <a:t>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E5F93A-9087-4447-A853-4FA9016BF3F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83327022"/>
      </p:ext>
    </p:extLst>
  </p:cSld>
  <p:clrMapOvr>
    <a:masterClrMapping/>
  </p:clrMapOvr>
  <p:transition spd="med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93E90B-4625-4173-AB32-F5500A579AAC}" type="datetimeFigureOut">
              <a:rPr lang="cs-CZ"/>
              <a:pPr>
                <a:defRPr/>
              </a:pPr>
              <a:t>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F96F08-36F1-4D82-90D1-D7C5DC1D5F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88221974"/>
      </p:ext>
    </p:extLst>
  </p:cSld>
  <p:clrMapOvr>
    <a:masterClrMapping/>
  </p:clrMapOvr>
  <p:transition spd="med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3D4678-ADBF-4F82-AC3C-4A1900EEBC30}" type="datetimeFigureOut">
              <a:rPr lang="cs-CZ"/>
              <a:pPr>
                <a:defRPr/>
              </a:pPr>
              <a:t>8.6.2013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77AE03-8CB9-44DB-AF51-39FB821B758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09266910"/>
      </p:ext>
    </p:extLst>
  </p:cSld>
  <p:clrMapOvr>
    <a:masterClrMapping/>
  </p:clrMapOvr>
  <p:transition spd="med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031507-299B-47C9-A8AA-083643FDA9CF}" type="datetimeFigureOut">
              <a:rPr lang="cs-CZ"/>
              <a:pPr>
                <a:defRPr/>
              </a:pPr>
              <a:t>8.6.2013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6B7D42-C5F5-4699-B2CF-56CE9F8613E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14639015"/>
      </p:ext>
    </p:extLst>
  </p:cSld>
  <p:clrMapOvr>
    <a:masterClrMapping/>
  </p:clrMapOvr>
  <p:transition spd="med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7ECC35-B6B2-490C-993E-5F5FA45CDF6B}" type="datetimeFigureOut">
              <a:rPr lang="cs-CZ"/>
              <a:pPr>
                <a:defRPr/>
              </a:pPr>
              <a:t>8.6.2013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F402B-304C-4D84-A226-2F5DEE0EF18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0109329"/>
      </p:ext>
    </p:extLst>
  </p:cSld>
  <p:clrMapOvr>
    <a:masterClrMapping/>
  </p:clrMapOvr>
  <p:transition spd="med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BBFEB-9954-4780-A2A1-8F009EE4F5F1}" type="datetimeFigureOut">
              <a:rPr lang="cs-CZ"/>
              <a:pPr>
                <a:defRPr/>
              </a:pPr>
              <a:t>8.6.2013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88186B-EBD2-4CC5-8CC0-200AB3E87CF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604304"/>
      </p:ext>
    </p:extLst>
  </p:cSld>
  <p:clrMapOvr>
    <a:masterClrMapping/>
  </p:clrMapOvr>
  <p:transition spd="med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534561-3565-41C9-9F1B-C1F945C4E394}" type="datetimeFigureOut">
              <a:rPr lang="cs-CZ"/>
              <a:pPr>
                <a:defRPr/>
              </a:pPr>
              <a:t>8.6.2013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6F47DC-C04C-481A-85E4-30E4A8B0ABF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88249648"/>
      </p:ext>
    </p:extLst>
  </p:cSld>
  <p:clrMapOvr>
    <a:masterClrMapping/>
  </p:clrMapOvr>
  <p:transition spd="med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D58FE0-E83E-408F-848D-13D66FD6DE9F}" type="datetimeFigureOut">
              <a:rPr lang="cs-CZ"/>
              <a:pPr>
                <a:defRPr/>
              </a:pPr>
              <a:t>8.6.2013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CF7D4F-F13B-4CBD-B2A9-B818FAB4C6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92689873"/>
      </p:ext>
    </p:extLst>
  </p:cSld>
  <p:clrMapOvr>
    <a:masterClrMapping/>
  </p:clrMapOvr>
  <p:transition spd="med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DBAC74-4A54-4962-8DE1-EE57001FCC06}" type="datetimeFigureOut">
              <a:rPr lang="cs-CZ"/>
              <a:pPr>
                <a:defRPr/>
              </a:pPr>
              <a:t>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CB9334-864B-49A9-8E4A-7CB2D339857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5509288"/>
      </p:ext>
    </p:extLst>
  </p:cSld>
  <p:clrMapOvr>
    <a:masterClrMapping/>
  </p:clrMapOvr>
  <p:transition spd="med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E39654-7260-42B9-8C4D-7BBCF2EA3638}" type="datetimeFigureOut">
              <a:rPr lang="cs-CZ"/>
              <a:pPr>
                <a:defRPr/>
              </a:pPr>
              <a:t>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692408-4B0B-4D99-A045-04BCF82E85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86857858"/>
      </p:ext>
    </p:extLst>
  </p:cSld>
  <p:clrMapOvr>
    <a:masterClrMapping/>
  </p:clrMapOvr>
  <p:transition spd="med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E5E440C-AC3B-43E9-92BC-4DE5A3A03260}" type="datetimeFigureOut">
              <a:rPr lang="cs-CZ"/>
              <a:pPr>
                <a:defRPr/>
              </a:pPr>
              <a:t>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C792571-FF00-4AD4-95ED-1DEB6A7497F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circl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84213" y="1052513"/>
            <a:ext cx="7483475" cy="966787"/>
          </a:xfrm>
        </p:spPr>
        <p:txBody>
          <a:bodyPr/>
          <a:lstStyle/>
          <a:p>
            <a:pPr eaLnBrk="1" hangingPunct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Průvodní list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750" y="2276475"/>
            <a:ext cx="8064500" cy="2857500"/>
          </a:xfrm>
        </p:spPr>
        <p:txBody>
          <a:bodyPr rtlCol="0">
            <a:normAutofit fontScale="55000" lnSpcReduction="20000"/>
          </a:bodyPr>
          <a:lstStyle/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Šablona: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III/2 Inovace a zkvalitnění výuky prostřednictvím ICT	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Vzdělávací materiál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 Prezentace – zápis pro žáky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Určen pro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4. ročník oboru technické lyceum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 eaLnBrk="1" fontAlgn="auto" hangingPunct="1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Vzdělávací oblast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nformační a komunikační technologie  –  Základy webových stránek v XHTML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Název učebního materiálu: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Odrážkový seznam - ZŽ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ovéPole 4"/>
          <p:cNvSpPr txBox="1">
            <a:spLocks noChangeArrowheads="1"/>
          </p:cNvSpPr>
          <p:nvPr/>
        </p:nvSpPr>
        <p:spPr bwMode="auto">
          <a:xfrm>
            <a:off x="4932363" y="5445125"/>
            <a:ext cx="4032250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b="1" dirty="0">
                <a:latin typeface="Times New Roman" pitchFamily="18" charset="0"/>
                <a:cs typeface="Times New Roman" pitchFamily="18" charset="0"/>
              </a:rPr>
              <a:t>Jméno autora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Ing. Martinková Šárka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cs-CZ" dirty="0">
                <a:latin typeface="Times New Roman" pitchFamily="18" charset="0"/>
                <a:cs typeface="Times New Roman" pitchFamily="18" charset="0"/>
              </a:rPr>
              <a:t>     </a:t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r>
              <a:rPr lang="cs-CZ" b="1" dirty="0">
                <a:latin typeface="Times New Roman" pitchFamily="18" charset="0"/>
                <a:cs typeface="Times New Roman" pitchFamily="18" charset="0"/>
              </a:rPr>
              <a:t>Datum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vytvoření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: 16.2.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2013   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cs-CZ" sz="1000" b="1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cs-CZ" sz="1000" b="1" dirty="0" err="1">
                <a:latin typeface="Times New Roman" pitchFamily="18" charset="0"/>
                <a:cs typeface="Times New Roman" pitchFamily="18" charset="0"/>
              </a:rPr>
              <a:t>Reg.č</a:t>
            </a:r>
            <a:r>
              <a:rPr lang="cs-CZ" sz="1000" b="1" dirty="0">
                <a:latin typeface="Times New Roman" pitchFamily="18" charset="0"/>
                <a:cs typeface="Times New Roman" pitchFamily="18" charset="0"/>
              </a:rPr>
              <a:t>. projektu: CZ.1.07/1.5.00/34.0627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556992"/>
          </a:xfrm>
        </p:spPr>
        <p:txBody>
          <a:bodyPr/>
          <a:lstStyle/>
          <a:p>
            <a:pPr eaLnBrk="1" hangingPunct="1">
              <a:buNone/>
            </a:pP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Klíčová slova: 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soubor, kód, </a:t>
            </a:r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tag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, příkaz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, seznam, varianta,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css</a:t>
            </a:r>
            <a:endParaRPr lang="cs-CZ" sz="180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Arial" charset="0"/>
              <a:buNone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Arial" charset="0"/>
              <a:buNone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None/>
            </a:pP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Anotace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Vzdělávací materiál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obsahuje 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základní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příkazy odrážkového seznamu a jeho variant a 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je připraven pro žáky formou prezentace jako zápis do sešitu.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1800" dirty="0" smtClean="0">
                <a:latin typeface="Times New Roman" pitchFamily="18" charset="0"/>
                <a:cs typeface="Times New Roman" pitchFamily="18" charset="0"/>
              </a:rPr>
            </a:b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eaLnBrk="1" hangingPunct="1">
              <a:buFont typeface="Arial" charset="0"/>
              <a:buNone/>
            </a:pP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Metodické pokyny: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Snímky prezentace najíždějí po kliknutí myši a žáci si přes promítací plátno a dataprojektor provedou zápis do sešitu.</a:t>
            </a:r>
          </a:p>
          <a:p>
            <a:pPr eaLnBrk="1" hangingPunct="1">
              <a:buFont typeface="Arial" charset="0"/>
              <a:buNone/>
            </a:pP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I když prezentované informace jsou obvykle snadno pochopitelné, přesto je vhodné je doplnit slovním komentářem a tím uvedenou problematiku rekapitulovat.</a:t>
            </a:r>
          </a:p>
          <a:p>
            <a:pPr eaLnBrk="1" hangingPunct="1">
              <a:buNone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Arial" charset="0"/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564904"/>
            <a:ext cx="7772400" cy="1470025"/>
          </a:xfrm>
        </p:spPr>
        <p:txBody>
          <a:bodyPr/>
          <a:lstStyle/>
          <a:p>
            <a:r>
              <a:rPr lang="cs-CZ" b="1" dirty="0" smtClean="0">
                <a:solidFill>
                  <a:schemeClr val="accent2"/>
                </a:solidFill>
              </a:rPr>
              <a:t>Seznamy ve </a:t>
            </a:r>
            <a:r>
              <a:rPr lang="cs-CZ" b="1" dirty="0" err="1" smtClean="0">
                <a:solidFill>
                  <a:schemeClr val="accent2"/>
                </a:solidFill>
              </a:rPr>
              <a:t>WEBu</a:t>
            </a:r>
            <a:endParaRPr lang="cs-CZ" b="1" dirty="0">
              <a:solidFill>
                <a:schemeClr val="accent2"/>
              </a:solidFill>
            </a:endParaRPr>
          </a:p>
        </p:txBody>
      </p:sp>
      <p:pic>
        <p:nvPicPr>
          <p:cNvPr id="3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1382" y="6021288"/>
            <a:ext cx="4248150" cy="72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622922152"/>
      </p:ext>
    </p:extLst>
  </p:cSld>
  <p:clrMapOvr>
    <a:masterClrMapping/>
  </p:clrMapOvr>
  <p:transition spd="med">
    <p:circl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251520" y="1268760"/>
            <a:ext cx="8713788" cy="5400675"/>
          </a:xfrm>
        </p:spPr>
        <p:txBody>
          <a:bodyPr/>
          <a:lstStyle/>
          <a:p>
            <a:pPr>
              <a:buFontTx/>
              <a:buNone/>
            </a:pPr>
            <a:r>
              <a:rPr lang="cs-CZ" dirty="0" smtClean="0"/>
              <a:t>	definován párovým </a:t>
            </a:r>
            <a:r>
              <a:rPr lang="cs-CZ" dirty="0" err="1" smtClean="0"/>
              <a:t>tagem</a:t>
            </a:r>
            <a:r>
              <a:rPr lang="cs-CZ" dirty="0" smtClean="0"/>
              <a:t> :	&lt;</a:t>
            </a:r>
            <a:r>
              <a:rPr lang="cs-CZ" dirty="0" err="1"/>
              <a:t>o</a:t>
            </a:r>
            <a:r>
              <a:rPr lang="cs-CZ" dirty="0" err="1" smtClean="0"/>
              <a:t>l</a:t>
            </a:r>
            <a:r>
              <a:rPr lang="cs-CZ" dirty="0" smtClean="0"/>
              <a:t>&gt;	&lt;/</a:t>
            </a:r>
            <a:r>
              <a:rPr lang="cs-CZ" dirty="0" err="1"/>
              <a:t>o</a:t>
            </a:r>
            <a:r>
              <a:rPr lang="cs-CZ" dirty="0" err="1" smtClean="0"/>
              <a:t>l</a:t>
            </a:r>
            <a:r>
              <a:rPr lang="cs-CZ" dirty="0" smtClean="0"/>
              <a:t>&gt;</a:t>
            </a:r>
          </a:p>
          <a:p>
            <a:pPr>
              <a:buFontTx/>
              <a:buNone/>
            </a:pPr>
            <a:r>
              <a:rPr lang="cs-CZ" dirty="0" smtClean="0"/>
              <a:t>	jednotlivé položky – párovým </a:t>
            </a:r>
            <a:r>
              <a:rPr lang="cs-CZ" dirty="0" err="1" smtClean="0"/>
              <a:t>tagem</a:t>
            </a:r>
            <a:r>
              <a:rPr lang="cs-CZ" dirty="0" smtClean="0"/>
              <a:t>: </a:t>
            </a:r>
            <a:r>
              <a:rPr lang="cs-CZ" dirty="0"/>
              <a:t> </a:t>
            </a:r>
            <a:r>
              <a:rPr lang="cs-CZ" dirty="0" smtClean="0"/>
              <a:t>  &lt;</a:t>
            </a:r>
            <a:r>
              <a:rPr lang="cs-CZ" dirty="0" err="1" smtClean="0"/>
              <a:t>li</a:t>
            </a:r>
            <a:r>
              <a:rPr lang="cs-CZ" dirty="0" smtClean="0"/>
              <a:t>&gt; &lt;/</a:t>
            </a:r>
            <a:r>
              <a:rPr lang="cs-CZ" dirty="0" err="1" smtClean="0"/>
              <a:t>li</a:t>
            </a:r>
            <a:r>
              <a:rPr lang="cs-CZ" dirty="0" smtClean="0"/>
              <a:t>&gt;</a:t>
            </a:r>
            <a:endParaRPr lang="cs-CZ" dirty="0"/>
          </a:p>
          <a:p>
            <a:pPr>
              <a:buFontTx/>
              <a:buNone/>
            </a:pPr>
            <a:endParaRPr lang="cs-CZ" dirty="0" smtClean="0"/>
          </a:p>
          <a:p>
            <a:pPr>
              <a:buFontTx/>
              <a:buNone/>
            </a:pPr>
            <a:r>
              <a:rPr lang="cs-CZ" dirty="0" smtClean="0"/>
              <a:t>Příklad :</a:t>
            </a:r>
          </a:p>
          <a:p>
            <a:pPr>
              <a:buFontTx/>
              <a:buNone/>
            </a:pPr>
            <a:r>
              <a:rPr lang="cs-CZ" b="1" dirty="0" smtClean="0">
                <a:solidFill>
                  <a:schemeClr val="accent2"/>
                </a:solidFill>
              </a:rPr>
              <a:t>&lt;</a:t>
            </a:r>
            <a:r>
              <a:rPr lang="cs-CZ" b="1" dirty="0" err="1">
                <a:solidFill>
                  <a:schemeClr val="accent2"/>
                </a:solidFill>
              </a:rPr>
              <a:t>o</a:t>
            </a:r>
            <a:r>
              <a:rPr lang="cs-CZ" b="1" dirty="0" err="1" smtClean="0">
                <a:solidFill>
                  <a:schemeClr val="accent2"/>
                </a:solidFill>
              </a:rPr>
              <a:t>l</a:t>
            </a:r>
            <a:r>
              <a:rPr lang="cs-CZ" b="1" dirty="0">
                <a:solidFill>
                  <a:schemeClr val="accent2"/>
                </a:solidFill>
              </a:rPr>
              <a:t>&gt;</a:t>
            </a:r>
          </a:p>
          <a:p>
            <a:pPr>
              <a:buFontTx/>
              <a:buNone/>
            </a:pPr>
            <a:r>
              <a:rPr lang="cs-CZ" dirty="0"/>
              <a:t>		 </a:t>
            </a:r>
            <a:r>
              <a:rPr lang="cs-CZ" b="1" dirty="0">
                <a:solidFill>
                  <a:schemeClr val="accent2"/>
                </a:solidFill>
              </a:rPr>
              <a:t>&lt;</a:t>
            </a:r>
            <a:r>
              <a:rPr lang="cs-CZ" b="1" dirty="0" err="1" smtClean="0">
                <a:solidFill>
                  <a:schemeClr val="accent2"/>
                </a:solidFill>
              </a:rPr>
              <a:t>li</a:t>
            </a:r>
            <a:r>
              <a:rPr lang="cs-CZ" b="1" dirty="0" smtClean="0">
                <a:solidFill>
                  <a:schemeClr val="accent2"/>
                </a:solidFill>
              </a:rPr>
              <a:t>&gt;</a:t>
            </a:r>
            <a:r>
              <a:rPr lang="cs-CZ" dirty="0" smtClean="0"/>
              <a:t>káva</a:t>
            </a:r>
            <a:r>
              <a:rPr lang="cs-CZ" b="1" dirty="0" smtClean="0">
                <a:solidFill>
                  <a:schemeClr val="accent2"/>
                </a:solidFill>
              </a:rPr>
              <a:t>&lt;/</a:t>
            </a:r>
            <a:r>
              <a:rPr lang="cs-CZ" b="1" dirty="0" err="1">
                <a:solidFill>
                  <a:schemeClr val="accent2"/>
                </a:solidFill>
              </a:rPr>
              <a:t>li</a:t>
            </a:r>
            <a:r>
              <a:rPr lang="cs-CZ" b="1" dirty="0" smtClean="0">
                <a:solidFill>
                  <a:schemeClr val="accent2"/>
                </a:solidFill>
              </a:rPr>
              <a:t>&gt;</a:t>
            </a:r>
            <a:r>
              <a:rPr lang="cs-CZ" dirty="0" smtClean="0"/>
              <a:t>		</a:t>
            </a:r>
            <a:endParaRPr lang="cs-CZ" dirty="0"/>
          </a:p>
          <a:p>
            <a:pPr>
              <a:buFontTx/>
              <a:buNone/>
            </a:pPr>
            <a:r>
              <a:rPr lang="cs-CZ" dirty="0"/>
              <a:t>		 </a:t>
            </a:r>
            <a:r>
              <a:rPr lang="cs-CZ" b="1" dirty="0">
                <a:solidFill>
                  <a:schemeClr val="accent2"/>
                </a:solidFill>
              </a:rPr>
              <a:t>&lt;</a:t>
            </a:r>
            <a:r>
              <a:rPr lang="cs-CZ" b="1" dirty="0" err="1" smtClean="0">
                <a:solidFill>
                  <a:schemeClr val="accent2"/>
                </a:solidFill>
              </a:rPr>
              <a:t>li</a:t>
            </a:r>
            <a:r>
              <a:rPr lang="cs-CZ" b="1" dirty="0" smtClean="0">
                <a:solidFill>
                  <a:schemeClr val="accent2"/>
                </a:solidFill>
              </a:rPr>
              <a:t>&gt;</a:t>
            </a:r>
            <a:r>
              <a:rPr lang="cs-CZ" dirty="0" smtClean="0"/>
              <a:t>mléko</a:t>
            </a:r>
            <a:r>
              <a:rPr lang="cs-CZ" b="1" dirty="0" smtClean="0">
                <a:solidFill>
                  <a:schemeClr val="accent2"/>
                </a:solidFill>
              </a:rPr>
              <a:t>&lt;/</a:t>
            </a:r>
            <a:r>
              <a:rPr lang="cs-CZ" b="1" dirty="0" err="1">
                <a:solidFill>
                  <a:schemeClr val="accent2"/>
                </a:solidFill>
              </a:rPr>
              <a:t>li</a:t>
            </a:r>
            <a:r>
              <a:rPr lang="cs-CZ" b="1" dirty="0">
                <a:solidFill>
                  <a:schemeClr val="accent2"/>
                </a:solidFill>
              </a:rPr>
              <a:t>&gt;</a:t>
            </a:r>
          </a:p>
          <a:p>
            <a:pPr>
              <a:buFontTx/>
              <a:buNone/>
            </a:pPr>
            <a:r>
              <a:rPr lang="cs-CZ" dirty="0"/>
              <a:t>		 </a:t>
            </a:r>
            <a:r>
              <a:rPr lang="cs-CZ" b="1" dirty="0">
                <a:solidFill>
                  <a:schemeClr val="accent2"/>
                </a:solidFill>
              </a:rPr>
              <a:t>&lt;</a:t>
            </a:r>
            <a:r>
              <a:rPr lang="cs-CZ" b="1" dirty="0" err="1">
                <a:solidFill>
                  <a:schemeClr val="accent2"/>
                </a:solidFill>
              </a:rPr>
              <a:t>li</a:t>
            </a:r>
            <a:r>
              <a:rPr lang="cs-CZ" b="1" dirty="0">
                <a:solidFill>
                  <a:schemeClr val="accent2"/>
                </a:solidFill>
              </a:rPr>
              <a:t>&gt;</a:t>
            </a:r>
            <a:r>
              <a:rPr lang="cs-CZ" dirty="0"/>
              <a:t>čaj</a:t>
            </a:r>
            <a:r>
              <a:rPr lang="cs-CZ" b="1" dirty="0">
                <a:solidFill>
                  <a:schemeClr val="accent2"/>
                </a:solidFill>
              </a:rPr>
              <a:t>&lt;/</a:t>
            </a:r>
            <a:r>
              <a:rPr lang="cs-CZ" b="1" dirty="0" err="1">
                <a:solidFill>
                  <a:schemeClr val="accent2"/>
                </a:solidFill>
              </a:rPr>
              <a:t>li</a:t>
            </a:r>
            <a:r>
              <a:rPr lang="cs-CZ" b="1" dirty="0">
                <a:solidFill>
                  <a:schemeClr val="accent2"/>
                </a:solidFill>
              </a:rPr>
              <a:t>&gt;</a:t>
            </a:r>
          </a:p>
          <a:p>
            <a:pPr>
              <a:buFontTx/>
              <a:buNone/>
            </a:pPr>
            <a:r>
              <a:rPr lang="cs-CZ" b="1" dirty="0" smtClean="0">
                <a:solidFill>
                  <a:schemeClr val="accent2"/>
                </a:solidFill>
              </a:rPr>
              <a:t>&lt;/</a:t>
            </a:r>
            <a:r>
              <a:rPr lang="cs-CZ" b="1" dirty="0" err="1">
                <a:solidFill>
                  <a:schemeClr val="accent2"/>
                </a:solidFill>
              </a:rPr>
              <a:t>o</a:t>
            </a:r>
            <a:r>
              <a:rPr lang="cs-CZ" b="1" dirty="0" err="1" smtClean="0">
                <a:solidFill>
                  <a:schemeClr val="accent2"/>
                </a:solidFill>
              </a:rPr>
              <a:t>l</a:t>
            </a:r>
            <a:r>
              <a:rPr lang="cs-CZ" b="1" dirty="0" smtClean="0">
                <a:solidFill>
                  <a:schemeClr val="accent2"/>
                </a:solidFill>
              </a:rPr>
              <a:t>&gt;</a:t>
            </a:r>
          </a:p>
        </p:txBody>
      </p:sp>
      <p:sp>
        <p:nvSpPr>
          <p:cNvPr id="2097" name="Rectangle 49"/>
          <p:cNvSpPr>
            <a:spLocks noChangeArrowheads="1"/>
          </p:cNvSpPr>
          <p:nvPr/>
        </p:nvSpPr>
        <p:spPr bwMode="auto">
          <a:xfrm>
            <a:off x="1835696" y="260350"/>
            <a:ext cx="669766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4400" b="1" dirty="0" smtClean="0">
                <a:solidFill>
                  <a:schemeClr val="accent2"/>
                </a:solidFill>
              </a:rPr>
              <a:t>Odrážkový seznam</a:t>
            </a:r>
            <a:endParaRPr lang="cs-CZ" sz="4400" b="1" dirty="0">
              <a:solidFill>
                <a:schemeClr val="accent2"/>
              </a:solidFill>
            </a:endParaRPr>
          </a:p>
        </p:txBody>
      </p:sp>
      <p:pic>
        <p:nvPicPr>
          <p:cNvPr id="4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1382" y="6021288"/>
            <a:ext cx="4248150" cy="72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650259047"/>
      </p:ext>
    </p:extLst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2"/>
                </a:solidFill>
              </a:rPr>
              <a:t>Varianty odrážkového seznamu</a:t>
            </a:r>
            <a:endParaRPr lang="cs-CZ" b="1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7817" y="1484784"/>
            <a:ext cx="8435280" cy="4176463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 &lt;</a:t>
            </a:r>
            <a:r>
              <a:rPr lang="cs-CZ" dirty="0" err="1"/>
              <a:t>ul</a:t>
            </a:r>
            <a:r>
              <a:rPr lang="cs-CZ" dirty="0"/>
              <a:t> type=“</a:t>
            </a:r>
            <a:r>
              <a:rPr lang="cs-CZ" b="1" dirty="0" err="1">
                <a:solidFill>
                  <a:schemeClr val="accent2"/>
                </a:solidFill>
              </a:rPr>
              <a:t>disc</a:t>
            </a:r>
            <a:r>
              <a:rPr lang="cs-CZ" dirty="0" smtClean="0"/>
              <a:t>“&gt;</a:t>
            </a:r>
            <a:r>
              <a:rPr lang="cs-CZ" dirty="0"/>
              <a:t>	 </a:t>
            </a:r>
            <a:r>
              <a:rPr lang="cs-CZ" dirty="0" smtClean="0"/>
              <a:t>     	plné tečky</a:t>
            </a:r>
          </a:p>
          <a:p>
            <a:pPr>
              <a:buFont typeface="Courier New" pitchFamily="49" charset="0"/>
              <a:buChar char="o"/>
            </a:pPr>
            <a:endParaRPr lang="cs-CZ" dirty="0" smtClean="0"/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  &lt;</a:t>
            </a:r>
            <a:r>
              <a:rPr lang="cs-CZ" dirty="0" err="1"/>
              <a:t>ul</a:t>
            </a:r>
            <a:r>
              <a:rPr lang="cs-CZ" dirty="0"/>
              <a:t> type=“</a:t>
            </a:r>
            <a:r>
              <a:rPr lang="cs-CZ" b="1" dirty="0" err="1">
                <a:solidFill>
                  <a:schemeClr val="accent2"/>
                </a:solidFill>
              </a:rPr>
              <a:t>circle</a:t>
            </a:r>
            <a:r>
              <a:rPr lang="cs-CZ" dirty="0"/>
              <a:t>“&gt;	</a:t>
            </a:r>
            <a:r>
              <a:rPr lang="cs-CZ" dirty="0" smtClean="0"/>
              <a:t>prázdná kolečka</a:t>
            </a:r>
          </a:p>
          <a:p>
            <a:pPr>
              <a:buFont typeface="Wingdings" pitchFamily="2" charset="2"/>
              <a:buChar char="q"/>
            </a:pPr>
            <a:endParaRPr lang="cs-CZ" dirty="0" smtClean="0"/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  &lt;</a:t>
            </a:r>
            <a:r>
              <a:rPr lang="cs-CZ" dirty="0" err="1"/>
              <a:t>ul</a:t>
            </a:r>
            <a:r>
              <a:rPr lang="cs-CZ" dirty="0"/>
              <a:t> type=“</a:t>
            </a:r>
            <a:r>
              <a:rPr lang="cs-CZ" b="1" dirty="0">
                <a:solidFill>
                  <a:schemeClr val="accent2"/>
                </a:solidFill>
              </a:rPr>
              <a:t>square</a:t>
            </a:r>
            <a:r>
              <a:rPr lang="cs-CZ" dirty="0" smtClean="0"/>
              <a:t>“&gt;	čtverečky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smtClean="0"/>
              <a:t>		implicitní = plné tečky</a:t>
            </a:r>
            <a:endParaRPr lang="cs-CZ" b="1" dirty="0"/>
          </a:p>
          <a:p>
            <a:endParaRPr lang="cs-CZ" dirty="0"/>
          </a:p>
        </p:txBody>
      </p:sp>
      <p:pic>
        <p:nvPicPr>
          <p:cNvPr id="4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1382" y="6021288"/>
            <a:ext cx="4248150" cy="72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097247900"/>
      </p:ext>
    </p:extLst>
  </p:cSld>
  <p:clrMapOvr>
    <a:masterClrMapping/>
  </p:clrMapOvr>
  <p:transition spd="med">
    <p:circl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0657" y="188640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chemeClr val="accent2"/>
                </a:solidFill>
              </a:rPr>
              <a:t>V </a:t>
            </a:r>
            <a:r>
              <a:rPr lang="cs-CZ" b="1" dirty="0" err="1" smtClean="0">
                <a:solidFill>
                  <a:schemeClr val="accent2"/>
                </a:solidFill>
              </a:rPr>
              <a:t>css</a:t>
            </a:r>
            <a:r>
              <a:rPr lang="cs-CZ" b="1" dirty="0" smtClean="0">
                <a:solidFill>
                  <a:schemeClr val="accent2"/>
                </a:solidFill>
              </a:rPr>
              <a:t> souboru :</a:t>
            </a:r>
            <a:endParaRPr lang="cs-CZ" b="1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340768"/>
            <a:ext cx="8229600" cy="4608512"/>
          </a:xfrm>
        </p:spPr>
        <p:txBody>
          <a:bodyPr/>
          <a:lstStyle/>
          <a:p>
            <a:r>
              <a:rPr lang="cs-CZ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Druh odrážky </a:t>
            </a:r>
            <a:r>
              <a:rPr lang="cs-CZ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určujeme vlastností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</a:t>
            </a:r>
            <a:r>
              <a:rPr lang="cs-CZ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list-style-type</a:t>
            </a:r>
            <a:r>
              <a:rPr lang="cs-CZ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</a:p>
          <a:p>
            <a:pPr>
              <a:buNone/>
            </a:pPr>
            <a:endParaRPr lang="cs-CZ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cs-CZ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Tuto </a:t>
            </a:r>
            <a:r>
              <a:rPr lang="cs-CZ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vlastnost můžeme přiřadit jak selektoru seznamu </a:t>
            </a:r>
            <a:r>
              <a:rPr lang="cs-CZ" b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ul</a:t>
            </a:r>
            <a:r>
              <a:rPr lang="cs-CZ" dirty="0" smtClean="0"/>
              <a:t>,</a:t>
            </a:r>
            <a:r>
              <a:rPr lang="cs-CZ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tak i položce seznamu </a:t>
            </a:r>
            <a:r>
              <a:rPr lang="cs-CZ" b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li</a:t>
            </a:r>
            <a:r>
              <a:rPr lang="cs-CZ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endParaRPr lang="cs-CZ" dirty="0" smtClean="0">
              <a:solidFill>
                <a:srgbClr val="0070C0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cs-CZ" dirty="0">
                <a:solidFill>
                  <a:srgbClr val="0070C0"/>
                </a:solidFill>
              </a:rPr>
              <a:t>	</a:t>
            </a:r>
            <a:r>
              <a:rPr lang="cs-CZ" b="1" dirty="0" err="1" smtClean="0">
                <a:solidFill>
                  <a:schemeClr val="accent2"/>
                </a:solidFill>
                <a:latin typeface="+mn-lt"/>
                <a:ea typeface="+mn-ea"/>
                <a:cs typeface="+mn-cs"/>
              </a:rPr>
              <a:t>ul</a:t>
            </a:r>
            <a:r>
              <a:rPr lang="cs-CZ" b="1" dirty="0" smtClean="0">
                <a:solidFill>
                  <a:schemeClr val="accent2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b="1" dirty="0">
                <a:solidFill>
                  <a:schemeClr val="accent2"/>
                </a:solidFill>
                <a:latin typeface="+mn-lt"/>
                <a:ea typeface="+mn-ea"/>
                <a:cs typeface="+mn-cs"/>
              </a:rPr>
              <a:t>{</a:t>
            </a:r>
            <a:r>
              <a:rPr lang="cs-CZ" b="1" dirty="0" err="1">
                <a:solidFill>
                  <a:schemeClr val="accent2"/>
                </a:solidFill>
                <a:latin typeface="+mn-lt"/>
                <a:ea typeface="+mn-ea"/>
                <a:cs typeface="+mn-cs"/>
              </a:rPr>
              <a:t>list-style-type:square</a:t>
            </a:r>
            <a:r>
              <a:rPr lang="cs-CZ" b="1" dirty="0" smtClean="0">
                <a:solidFill>
                  <a:schemeClr val="accent2"/>
                </a:solidFill>
                <a:latin typeface="+mn-lt"/>
                <a:ea typeface="+mn-ea"/>
                <a:cs typeface="+mn-cs"/>
              </a:rPr>
              <a:t>}</a:t>
            </a:r>
          </a:p>
          <a:p>
            <a:pPr>
              <a:buNone/>
            </a:pPr>
            <a:r>
              <a:rPr lang="cs-CZ" dirty="0" smtClean="0"/>
              <a:t>				nebo</a:t>
            </a:r>
            <a:r>
              <a:rPr lang="cs-CZ" b="1" dirty="0" smtClean="0">
                <a:solidFill>
                  <a:schemeClr val="accent2"/>
                </a:solidFill>
                <a:latin typeface="+mn-lt"/>
                <a:ea typeface="+mn-ea"/>
                <a:cs typeface="+mn-cs"/>
              </a:rPr>
              <a:t> </a:t>
            </a:r>
          </a:p>
          <a:p>
            <a:pPr>
              <a:buNone/>
            </a:pPr>
            <a:r>
              <a:rPr lang="cs-CZ" b="1" dirty="0">
                <a:solidFill>
                  <a:schemeClr val="accent2"/>
                </a:solidFill>
              </a:rPr>
              <a:t>	</a:t>
            </a:r>
            <a:r>
              <a:rPr lang="cs-CZ" b="1" dirty="0" smtClean="0">
                <a:solidFill>
                  <a:schemeClr val="accent2"/>
                </a:solidFill>
              </a:rPr>
              <a:t>				</a:t>
            </a:r>
            <a:r>
              <a:rPr lang="cs-CZ" b="1" dirty="0" err="1" smtClean="0">
                <a:solidFill>
                  <a:schemeClr val="accent2"/>
                </a:solidFill>
              </a:rPr>
              <a:t>li</a:t>
            </a:r>
            <a:r>
              <a:rPr lang="cs-CZ" b="1" dirty="0" smtClean="0">
                <a:solidFill>
                  <a:schemeClr val="accent2"/>
                </a:solidFill>
              </a:rPr>
              <a:t> </a:t>
            </a:r>
            <a:r>
              <a:rPr lang="cs-CZ" b="1" dirty="0">
                <a:solidFill>
                  <a:schemeClr val="accent2"/>
                </a:solidFill>
              </a:rPr>
              <a:t>{</a:t>
            </a:r>
            <a:r>
              <a:rPr lang="cs-CZ" b="1" dirty="0" err="1">
                <a:solidFill>
                  <a:schemeClr val="accent2"/>
                </a:solidFill>
              </a:rPr>
              <a:t>list-style-type:square</a:t>
            </a:r>
            <a:r>
              <a:rPr lang="cs-CZ" b="1" dirty="0">
                <a:solidFill>
                  <a:schemeClr val="accent2"/>
                </a:solidFill>
              </a:rPr>
              <a:t>}</a:t>
            </a:r>
            <a:endParaRPr lang="cs-CZ" b="1" dirty="0">
              <a:solidFill>
                <a:schemeClr val="accent2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endParaRPr lang="cs-CZ" dirty="0"/>
          </a:p>
        </p:txBody>
      </p:sp>
      <p:pic>
        <p:nvPicPr>
          <p:cNvPr id="4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1382" y="6021288"/>
            <a:ext cx="4248150" cy="72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364278081"/>
      </p:ext>
    </p:extLst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>
          <a:xfrm>
            <a:off x="490657" y="548680"/>
            <a:ext cx="8229600" cy="1143000"/>
          </a:xfrm>
        </p:spPr>
        <p:txBody>
          <a:bodyPr/>
          <a:lstStyle/>
          <a:p>
            <a:pPr eaLnBrk="1" hangingPunct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Použité zdroje</a:t>
            </a:r>
          </a:p>
        </p:txBody>
      </p:sp>
      <p:sp>
        <p:nvSpPr>
          <p:cNvPr id="5123" name="Zástupný symbol pro obsah 2"/>
          <p:cNvSpPr>
            <a:spLocks noGrp="1"/>
          </p:cNvSpPr>
          <p:nvPr>
            <p:ph idx="1"/>
          </p:nvPr>
        </p:nvSpPr>
        <p:spPr>
          <a:xfrm>
            <a:off x="899592" y="1556792"/>
            <a:ext cx="6624736" cy="3240360"/>
          </a:xfrm>
        </p:spPr>
        <p:txBody>
          <a:bodyPr/>
          <a:lstStyle/>
          <a:p>
            <a:pPr marL="0" indent="0">
              <a:buNone/>
            </a:pPr>
            <a:endParaRPr lang="cs-CZ" sz="1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1800" b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cs-CZ" sz="1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Kosek J.: HTML – tvorba dokonalých www stránek. Praha: </a:t>
            </a:r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Grada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Publishing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, spol. s.r.o., 1998.  ISBN 80-7169-608</a:t>
            </a:r>
          </a:p>
          <a:p>
            <a:pPr marL="0" indent="0">
              <a:buNone/>
            </a:pP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0" indent="0">
              <a:buNone/>
            </a:pPr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Hlavenka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J. a kol.: Vytváříme www stránky a spravujeme moderní web sítě. Brno: CP </a:t>
            </a:r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Books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, a.s., 2005. ISBN 80-251-0801-5                                                                                                                                                                                   </a:t>
            </a:r>
          </a:p>
          <a:p>
            <a:pPr marL="0" indent="0" eaLnBrk="1" hangingPunct="1">
              <a:buNone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None/>
            </a:pPr>
            <a:endParaRPr lang="cs-CZ" sz="1800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None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None/>
            </a:pPr>
            <a:endParaRPr lang="cs-CZ" sz="1800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None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4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1382" y="6021288"/>
            <a:ext cx="4248150" cy="72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099493303"/>
      </p:ext>
    </p:extLst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387</TotalTime>
  <Words>91</Words>
  <Application>Microsoft Office PowerPoint</Application>
  <PresentationFormat>Předvádění na obrazovce (4:3)</PresentationFormat>
  <Paragraphs>63</Paragraphs>
  <Slides>7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Průvodní list</vt:lpstr>
      <vt:lpstr>Snímek 2</vt:lpstr>
      <vt:lpstr>Seznamy ve WEBu</vt:lpstr>
      <vt:lpstr>Snímek 4</vt:lpstr>
      <vt:lpstr>Varianty odrážkového seznamu</vt:lpstr>
      <vt:lpstr>V css souboru :</vt:lpstr>
      <vt:lpstr>Použité zdroje</vt:lpstr>
    </vt:vector>
  </TitlesOfParts>
  <Company>dtto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Průvodní list</dc:title>
  <dc:creator>stepan.bartos</dc:creator>
  <cp:lastModifiedBy>stepan.bartos</cp:lastModifiedBy>
  <cp:revision>44</cp:revision>
  <cp:lastPrinted>2012-10-09T07:02:21Z</cp:lastPrinted>
  <dcterms:created xsi:type="dcterms:W3CDTF">2012-09-30T10:53:30Z</dcterms:created>
  <dcterms:modified xsi:type="dcterms:W3CDTF">2013-06-08T21:34:04Z</dcterms:modified>
</cp:coreProperties>
</file>