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57" r:id="rId3"/>
    <p:sldId id="278" r:id="rId4"/>
    <p:sldId id="282" r:id="rId5"/>
    <p:sldId id="279" r:id="rId6"/>
    <p:sldId id="280" r:id="rId7"/>
    <p:sldId id="281" r:id="rId8"/>
    <p:sldId id="283" r:id="rId9"/>
  </p:sldIdLst>
  <p:sldSz cx="9144000" cy="6858000" type="screen4x3"/>
  <p:notesSz cx="6783388" cy="99155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235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40FE34-E74A-4D4A-AFD9-29603F7C69F5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235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AEEEF-5945-4CFB-AD78-FD465144BD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01310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235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2479385-5519-48D9-AA0A-A743DB3C63FF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2813" y="742950"/>
            <a:ext cx="4957762" cy="37195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8339" y="4709875"/>
            <a:ext cx="5426710" cy="44619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235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97DFA6E-0352-4CEE-9BC7-131BE85BE2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964104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644B96-6AEF-437D-9F47-5A5BF62D4AC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CB9AC16-0E48-4ABF-B9D8-85F265FA66B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87A24DE-B030-4E01-B305-04F44F92ABF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30698-EE29-4FCD-9FC0-11D9D80DEE1B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4BFF36-AA01-4354-AF20-AD14F4811D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9133217"/>
      </p:ext>
    </p:extLst>
  </p:cSld>
  <p:clrMapOvr>
    <a:masterClrMapping/>
  </p:clrMapOvr>
  <p:transition spd="med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168634-19EE-4866-988B-FE9AE3797ABA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5F93A-9087-4447-A853-4FA9016BF3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3327022"/>
      </p:ext>
    </p:extLst>
  </p:cSld>
  <p:clrMapOvr>
    <a:masterClrMapping/>
  </p:clrMapOvr>
  <p:transition spd="med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93E90B-4625-4173-AB32-F5500A579AAC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F96F08-36F1-4D82-90D1-D7C5DC1D5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8221974"/>
      </p:ext>
    </p:extLst>
  </p:cSld>
  <p:clrMapOvr>
    <a:masterClrMapping/>
  </p:clrMapOvr>
  <p:transition spd="med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3D4678-ADBF-4F82-AC3C-4A1900EEBC30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77AE03-8CB9-44DB-AF51-39FB821B75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9266910"/>
      </p:ext>
    </p:extLst>
  </p:cSld>
  <p:clrMapOvr>
    <a:masterClrMapping/>
  </p:clrMapOvr>
  <p:transition spd="med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31507-299B-47C9-A8AA-083643FDA9CF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6B7D42-C5F5-4699-B2CF-56CE9F8613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4639015"/>
      </p:ext>
    </p:extLst>
  </p:cSld>
  <p:clrMapOvr>
    <a:masterClrMapping/>
  </p:clrMapOvr>
  <p:transition spd="med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ECC35-B6B2-490C-993E-5F5FA45CDF6B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DF402B-304C-4D84-A226-2F5DEE0EF1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109329"/>
      </p:ext>
    </p:extLst>
  </p:cSld>
  <p:clrMapOvr>
    <a:masterClrMapping/>
  </p:clrMapOvr>
  <p:transition spd="med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BBFEB-9954-4780-A2A1-8F009EE4F5F1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88186B-EBD2-4CC5-8CC0-200AB3E87C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04304"/>
      </p:ext>
    </p:extLst>
  </p:cSld>
  <p:clrMapOvr>
    <a:masterClrMapping/>
  </p:clrMapOvr>
  <p:transition spd="med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534561-3565-41C9-9F1B-C1F945C4E394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F47DC-C04C-481A-85E4-30E4A8B0A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8249648"/>
      </p:ext>
    </p:extLst>
  </p:cSld>
  <p:clrMapOvr>
    <a:masterClrMapping/>
  </p:clrMapOvr>
  <p:transition spd="med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D58FE0-E83E-408F-848D-13D66FD6DE9F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F7D4F-F13B-4CBD-B2A9-B818FAB4C6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2689873"/>
      </p:ext>
    </p:extLst>
  </p:cSld>
  <p:clrMapOvr>
    <a:masterClrMapping/>
  </p:clrMapOvr>
  <p:transition spd="med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DBAC74-4A54-4962-8DE1-EE57001FCC06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B9334-864B-49A9-8E4A-7CB2D33985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509288"/>
      </p:ext>
    </p:extLst>
  </p:cSld>
  <p:clrMapOvr>
    <a:masterClrMapping/>
  </p:clrMapOvr>
  <p:transition spd="med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39654-7260-42B9-8C4D-7BBCF2EA3638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692408-4B0B-4D99-A045-04BCF82E85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6857858"/>
      </p:ext>
    </p:extLst>
  </p:cSld>
  <p:clrMapOvr>
    <a:masterClrMapping/>
  </p:clrMapOvr>
  <p:transition spd="med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E5E440C-AC3B-43E9-92BC-4DE5A3A03260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C792571-FF00-4AD4-95ED-1DEB6A7497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circl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1052513"/>
            <a:ext cx="7483475" cy="966787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Průvodní list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2276475"/>
            <a:ext cx="8064500" cy="2857500"/>
          </a:xfrm>
        </p:spPr>
        <p:txBody>
          <a:bodyPr rtlCol="0">
            <a:normAutofit fontScale="55000" lnSpcReduction="2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	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materiál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 Prezentace – zápis pro žáky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Určen pro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4. ročník oboru technické lyceum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nformační a komunikační technologie  –  Základy webových stránek v XHTML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učebního materiálu: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Definiční seznam - ZŽ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ovéPole 4"/>
          <p:cNvSpPr txBox="1">
            <a:spLocks noChangeArrowheads="1"/>
          </p:cNvSpPr>
          <p:nvPr/>
        </p:nvSpPr>
        <p:spPr bwMode="auto">
          <a:xfrm>
            <a:off x="4932363" y="5445125"/>
            <a:ext cx="403225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latin typeface="Times New Roman" pitchFamily="18" charset="0"/>
                <a:cs typeface="Times New Roman" pitchFamily="18" charset="0"/>
              </a:rPr>
              <a:t>Jméno autora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Ing. Martinková Šárka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dirty="0">
                <a:latin typeface="Times New Roman" pitchFamily="18" charset="0"/>
                <a:cs typeface="Times New Roman" pitchFamily="18" charset="0"/>
              </a:rPr>
              <a:t>     </a:t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vytvoření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16.2.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2013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1000" b="1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1000" b="1" dirty="0" err="1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1000" b="1" dirty="0">
                <a:latin typeface="Times New Roman" pitchFamily="18" charset="0"/>
                <a:cs typeface="Times New Roman" pitchFamily="18" charset="0"/>
              </a:rPr>
              <a:t>. projektu: CZ.1.07/1.5.00/34.0627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556992"/>
          </a:xfrm>
        </p:spPr>
        <p:txBody>
          <a:bodyPr/>
          <a:lstStyle/>
          <a:p>
            <a:pPr eaLnBrk="1" hangingPunct="1"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soubor, kód,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tag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příkaz, seznam, termín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, definice, odsazení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Vzdělávací materiál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obsahuje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základní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příkazy definičního seznamu a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je připraven pro žáky formou prezentace jako zápis do sešitu.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Metodické pokyny: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Snímky prezentace najíždějí po kliknutí myši a žáci si přes promítací plátno a dataprojektor provedou zápis do sešitu.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 když prezentované informace jsou obvykle snadno pochopitelné, přesto je vhodné je doplnit slovním komentářem a tím uvedenou problematiku rekapitulovat.</a:t>
            </a:r>
          </a:p>
          <a:p>
            <a:pPr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564904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Seznamy ve </a:t>
            </a:r>
            <a:r>
              <a:rPr lang="cs-CZ" b="1" dirty="0" err="1" smtClean="0">
                <a:solidFill>
                  <a:schemeClr val="accent2"/>
                </a:solidFill>
              </a:rPr>
              <a:t>WEBu</a:t>
            </a:r>
            <a:endParaRPr lang="cs-CZ" b="1" dirty="0">
              <a:solidFill>
                <a:schemeClr val="accent2"/>
              </a:solidFill>
            </a:endParaRPr>
          </a:p>
        </p:txBody>
      </p:sp>
      <p:pic>
        <p:nvPicPr>
          <p:cNvPr id="3" name="Obrázek 2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20246" y="5949280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87037541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980728"/>
            <a:ext cx="8229600" cy="1143000"/>
          </a:xfrm>
        </p:spPr>
        <p:txBody>
          <a:bodyPr/>
          <a:lstStyle/>
          <a:p>
            <a:r>
              <a:rPr lang="cs-CZ" b="1" dirty="0">
                <a:solidFill>
                  <a:schemeClr val="accent2"/>
                </a:solidFill>
              </a:rPr>
              <a:t>Definiční seznam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3713" y="2780928"/>
            <a:ext cx="8229600" cy="2620888"/>
          </a:xfrm>
        </p:spPr>
        <p:txBody>
          <a:bodyPr/>
          <a:lstStyle/>
          <a:p>
            <a:pPr>
              <a:buFontTx/>
              <a:buNone/>
            </a:pPr>
            <a:r>
              <a:rPr lang="cs-CZ" dirty="0"/>
              <a:t>Použijeme, chceme-li napsat </a:t>
            </a:r>
            <a:r>
              <a:rPr lang="cs-CZ" dirty="0" smtClean="0"/>
              <a:t>seznam </a:t>
            </a:r>
            <a:r>
              <a:rPr lang="cs-CZ" dirty="0"/>
              <a:t>pojmů </a:t>
            </a:r>
            <a:r>
              <a:rPr lang="cs-CZ" dirty="0" smtClean="0"/>
              <a:t>- termínů</a:t>
            </a:r>
            <a:endParaRPr lang="cs-CZ" dirty="0"/>
          </a:p>
          <a:p>
            <a:pPr>
              <a:buFontTx/>
              <a:buNone/>
            </a:pPr>
            <a:r>
              <a:rPr lang="cs-CZ" dirty="0"/>
              <a:t>a </a:t>
            </a:r>
            <a:r>
              <a:rPr lang="cs-CZ" dirty="0" smtClean="0"/>
              <a:t>podat </a:t>
            </a:r>
            <a:r>
              <a:rPr lang="cs-CZ" dirty="0"/>
              <a:t>jejich vysvětlení - popis.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021288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48642720"/>
      </p:ext>
    </p:extLst>
  </p:cSld>
  <p:clrMapOvr>
    <a:masterClrMapping/>
  </p:clrMapOvr>
  <p:transition spd="med">
    <p:circl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Struktura definičního seznamu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80920" cy="3240360"/>
          </a:xfrm>
        </p:spPr>
        <p:txBody>
          <a:bodyPr/>
          <a:lstStyle/>
          <a:p>
            <a:pPr>
              <a:buFontTx/>
              <a:buNone/>
            </a:pPr>
            <a:endParaRPr lang="cs-CZ" dirty="0" smtClean="0"/>
          </a:p>
          <a:p>
            <a:pPr>
              <a:buFontTx/>
              <a:buNone/>
            </a:pPr>
            <a:r>
              <a:rPr lang="cs-CZ" dirty="0" smtClean="0"/>
              <a:t>Definiční seznam obsahuje </a:t>
            </a:r>
          </a:p>
          <a:p>
            <a:pPr>
              <a:buFontTx/>
              <a:buNone/>
            </a:pPr>
            <a:r>
              <a:rPr lang="cs-CZ" dirty="0" smtClean="0"/>
              <a:t>3 párové </a:t>
            </a:r>
            <a:r>
              <a:rPr lang="cs-CZ" dirty="0" err="1" smtClean="0"/>
              <a:t>tagy</a:t>
            </a:r>
            <a:r>
              <a:rPr lang="cs-CZ" dirty="0" smtClean="0"/>
              <a:t> :	</a:t>
            </a:r>
            <a:r>
              <a:rPr lang="cs-CZ" b="1" dirty="0" smtClean="0">
                <a:solidFill>
                  <a:schemeClr val="accent2"/>
                </a:solidFill>
              </a:rPr>
              <a:t>definiční list</a:t>
            </a:r>
            <a:r>
              <a:rPr lang="cs-CZ" dirty="0" smtClean="0"/>
              <a:t>	&lt;dl&gt;	   &lt;/dl&gt;</a:t>
            </a:r>
          </a:p>
          <a:p>
            <a:pPr>
              <a:buFontTx/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  <a:r>
              <a:rPr lang="cs-CZ" b="1" dirty="0" smtClean="0">
                <a:solidFill>
                  <a:schemeClr val="accent2"/>
                </a:solidFill>
              </a:rPr>
              <a:t>termín</a:t>
            </a:r>
            <a:r>
              <a:rPr lang="cs-CZ" dirty="0" smtClean="0"/>
              <a:t>		&lt;</a:t>
            </a:r>
            <a:r>
              <a:rPr lang="cs-CZ" dirty="0" err="1" smtClean="0"/>
              <a:t>dt</a:t>
            </a:r>
            <a:r>
              <a:rPr lang="cs-CZ" dirty="0" smtClean="0"/>
              <a:t>&gt;	   &lt;/</a:t>
            </a:r>
            <a:r>
              <a:rPr lang="cs-CZ" dirty="0" err="1" smtClean="0"/>
              <a:t>dt</a:t>
            </a:r>
            <a:r>
              <a:rPr lang="cs-CZ" dirty="0" smtClean="0"/>
              <a:t>&gt;</a:t>
            </a:r>
          </a:p>
          <a:p>
            <a:pPr>
              <a:buFontTx/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  <a:r>
              <a:rPr lang="cs-CZ" b="1" dirty="0" smtClean="0">
                <a:solidFill>
                  <a:schemeClr val="accent2"/>
                </a:solidFill>
              </a:rPr>
              <a:t>definice</a:t>
            </a:r>
            <a:r>
              <a:rPr lang="cs-CZ" dirty="0" smtClean="0"/>
              <a:t>		&lt;</a:t>
            </a:r>
            <a:r>
              <a:rPr lang="cs-CZ" dirty="0" err="1" smtClean="0"/>
              <a:t>dd</a:t>
            </a:r>
            <a:r>
              <a:rPr lang="cs-CZ" dirty="0" smtClean="0"/>
              <a:t>&gt;    &lt;/</a:t>
            </a:r>
            <a:r>
              <a:rPr lang="cs-CZ" dirty="0" err="1" smtClean="0"/>
              <a:t>dd</a:t>
            </a:r>
            <a:r>
              <a:rPr lang="cs-CZ" dirty="0" smtClean="0"/>
              <a:t>&gt;</a:t>
            </a:r>
            <a:endParaRPr lang="cs-CZ" dirty="0"/>
          </a:p>
          <a:p>
            <a:pPr>
              <a:buFontTx/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77830" y="6021288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73275860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50825" y="1268413"/>
            <a:ext cx="8713788" cy="5400675"/>
          </a:xfrm>
        </p:spPr>
        <p:txBody>
          <a:bodyPr/>
          <a:lstStyle/>
          <a:p>
            <a:pPr>
              <a:buFontTx/>
              <a:buNone/>
            </a:pPr>
            <a:endParaRPr lang="cs-CZ" dirty="0" smtClean="0"/>
          </a:p>
          <a:p>
            <a:pPr>
              <a:buFontTx/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&lt;</a:t>
            </a:r>
            <a:r>
              <a:rPr lang="cs-CZ" b="1" dirty="0">
                <a:solidFill>
                  <a:schemeClr val="accent2"/>
                </a:solidFill>
              </a:rPr>
              <a:t>dl&gt;</a:t>
            </a:r>
            <a:r>
              <a:rPr lang="cs-CZ" dirty="0"/>
              <a:t>						        </a:t>
            </a:r>
            <a:r>
              <a:rPr lang="cs-CZ" i="1" dirty="0"/>
              <a:t>definiční list</a:t>
            </a:r>
          </a:p>
          <a:p>
            <a:pPr>
              <a:buFontTx/>
              <a:buNone/>
            </a:pPr>
            <a:r>
              <a:rPr lang="cs-CZ" dirty="0"/>
              <a:t>		</a:t>
            </a:r>
            <a:r>
              <a:rPr lang="cs-CZ" b="1" dirty="0" smtClean="0">
                <a:solidFill>
                  <a:schemeClr val="accent2"/>
                </a:solidFill>
              </a:rPr>
              <a:t>&lt;</a:t>
            </a:r>
            <a:r>
              <a:rPr lang="cs-CZ" b="1" dirty="0" err="1" smtClean="0">
                <a:solidFill>
                  <a:schemeClr val="accent2"/>
                </a:solidFill>
              </a:rPr>
              <a:t>dt</a:t>
            </a:r>
            <a:r>
              <a:rPr lang="cs-CZ" b="1" dirty="0" smtClean="0">
                <a:solidFill>
                  <a:schemeClr val="accent2"/>
                </a:solidFill>
              </a:rPr>
              <a:t>&gt;</a:t>
            </a:r>
            <a:r>
              <a:rPr lang="cs-CZ" dirty="0" smtClean="0"/>
              <a:t>káva</a:t>
            </a:r>
            <a:r>
              <a:rPr lang="cs-CZ" b="1" dirty="0" smtClean="0">
                <a:solidFill>
                  <a:schemeClr val="accent2"/>
                </a:solidFill>
              </a:rPr>
              <a:t>&lt;/</a:t>
            </a:r>
            <a:r>
              <a:rPr lang="cs-CZ" b="1" dirty="0" err="1">
                <a:solidFill>
                  <a:schemeClr val="accent2"/>
                </a:solidFill>
              </a:rPr>
              <a:t>dt</a:t>
            </a:r>
            <a:r>
              <a:rPr lang="cs-CZ" b="1" dirty="0" smtClean="0">
                <a:solidFill>
                  <a:schemeClr val="accent2"/>
                </a:solidFill>
              </a:rPr>
              <a:t>&gt;</a:t>
            </a:r>
            <a:r>
              <a:rPr lang="cs-CZ" dirty="0"/>
              <a:t>		              </a:t>
            </a:r>
            <a:r>
              <a:rPr lang="cs-CZ" dirty="0" smtClean="0"/>
              <a:t>	</a:t>
            </a:r>
            <a:r>
              <a:rPr lang="cs-CZ" i="1" dirty="0" smtClean="0"/>
              <a:t>termín</a:t>
            </a:r>
            <a:r>
              <a:rPr lang="cs-CZ" dirty="0"/>
              <a:t>	</a:t>
            </a:r>
          </a:p>
          <a:p>
            <a:pPr>
              <a:buFontTx/>
              <a:buNone/>
            </a:pPr>
            <a:r>
              <a:rPr lang="cs-CZ" dirty="0"/>
              <a:t>		</a:t>
            </a:r>
            <a:r>
              <a:rPr lang="cs-CZ" b="1" dirty="0" smtClean="0">
                <a:solidFill>
                  <a:schemeClr val="accent2"/>
                </a:solidFill>
              </a:rPr>
              <a:t>&lt;</a:t>
            </a:r>
            <a:r>
              <a:rPr lang="cs-CZ" b="1" dirty="0" err="1">
                <a:solidFill>
                  <a:schemeClr val="accent2"/>
                </a:solidFill>
              </a:rPr>
              <a:t>dd</a:t>
            </a:r>
            <a:r>
              <a:rPr lang="cs-CZ" b="1" dirty="0">
                <a:solidFill>
                  <a:schemeClr val="accent2"/>
                </a:solidFill>
              </a:rPr>
              <a:t>&gt;</a:t>
            </a:r>
            <a:r>
              <a:rPr lang="cs-CZ" dirty="0"/>
              <a:t>černý horký nápoj</a:t>
            </a:r>
            <a:r>
              <a:rPr lang="cs-CZ" b="1" dirty="0">
                <a:solidFill>
                  <a:schemeClr val="accent2"/>
                </a:solidFill>
              </a:rPr>
              <a:t>&lt;/</a:t>
            </a:r>
            <a:r>
              <a:rPr lang="cs-CZ" b="1" dirty="0" err="1">
                <a:solidFill>
                  <a:schemeClr val="accent2"/>
                </a:solidFill>
              </a:rPr>
              <a:t>dd</a:t>
            </a:r>
            <a:r>
              <a:rPr lang="cs-CZ" b="1" dirty="0">
                <a:solidFill>
                  <a:schemeClr val="accent2"/>
                </a:solidFill>
              </a:rPr>
              <a:t>&gt;</a:t>
            </a:r>
            <a:r>
              <a:rPr lang="cs-CZ" dirty="0"/>
              <a:t>  </a:t>
            </a:r>
            <a:r>
              <a:rPr lang="cs-CZ" dirty="0" smtClean="0"/>
              <a:t>	</a:t>
            </a:r>
            <a:r>
              <a:rPr lang="cs-CZ" i="1" dirty="0" smtClean="0"/>
              <a:t>definice</a:t>
            </a:r>
            <a:endParaRPr lang="cs-CZ" i="1" dirty="0"/>
          </a:p>
          <a:p>
            <a:pPr>
              <a:buFontTx/>
              <a:buNone/>
            </a:pPr>
            <a:r>
              <a:rPr lang="cs-CZ" dirty="0" smtClean="0"/>
              <a:t>		 </a:t>
            </a:r>
          </a:p>
          <a:p>
            <a:pPr>
              <a:buFontTx/>
              <a:buNone/>
            </a:pPr>
            <a:r>
              <a:rPr lang="cs-CZ" dirty="0" smtClean="0"/>
              <a:t>		&lt;</a:t>
            </a:r>
            <a:r>
              <a:rPr lang="cs-CZ" dirty="0" err="1" smtClean="0"/>
              <a:t>dt</a:t>
            </a:r>
            <a:r>
              <a:rPr lang="cs-CZ" dirty="0" smtClean="0"/>
              <a:t>&gt;mléko&lt;/</a:t>
            </a:r>
            <a:r>
              <a:rPr lang="cs-CZ" dirty="0" err="1" smtClean="0"/>
              <a:t>dt</a:t>
            </a:r>
            <a:r>
              <a:rPr lang="cs-CZ" dirty="0" smtClean="0"/>
              <a:t>&gt;</a:t>
            </a:r>
          </a:p>
          <a:p>
            <a:pPr>
              <a:buFontTx/>
              <a:buNone/>
            </a:pPr>
            <a:r>
              <a:rPr lang="cs-CZ" dirty="0"/>
              <a:t>		</a:t>
            </a:r>
            <a:r>
              <a:rPr lang="cs-CZ" dirty="0" smtClean="0"/>
              <a:t>&lt;</a:t>
            </a:r>
            <a:r>
              <a:rPr lang="cs-CZ" dirty="0" err="1"/>
              <a:t>dd</a:t>
            </a:r>
            <a:r>
              <a:rPr lang="cs-CZ" dirty="0"/>
              <a:t>&gt;bílý studený nápoj&lt;/</a:t>
            </a:r>
            <a:r>
              <a:rPr lang="cs-CZ" dirty="0" err="1"/>
              <a:t>dd</a:t>
            </a:r>
            <a:r>
              <a:rPr lang="cs-CZ" dirty="0"/>
              <a:t>&gt;</a:t>
            </a:r>
          </a:p>
          <a:p>
            <a:pPr>
              <a:buFontTx/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&lt;/</a:t>
            </a:r>
            <a:r>
              <a:rPr lang="cs-CZ" b="1" dirty="0">
                <a:solidFill>
                  <a:schemeClr val="accent2"/>
                </a:solidFill>
              </a:rPr>
              <a:t>dl&gt;</a:t>
            </a:r>
          </a:p>
        </p:txBody>
      </p:sp>
      <p:sp>
        <p:nvSpPr>
          <p:cNvPr id="44035" name="Rectangle 3"/>
          <p:cNvSpPr>
            <a:spLocks noChangeArrowheads="1"/>
          </p:cNvSpPr>
          <p:nvPr/>
        </p:nvSpPr>
        <p:spPr bwMode="auto">
          <a:xfrm>
            <a:off x="2051720" y="548679"/>
            <a:ext cx="428447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4400" b="1" dirty="0" smtClean="0">
                <a:solidFill>
                  <a:schemeClr val="accent2"/>
                </a:solidFill>
              </a:rPr>
              <a:t>Příklad :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021288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48300804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Odsazení definice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 seznamu definic je automaticky provedeno odsazení doprava u vysvětlovaného pojmu.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káva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černý horký nápoj</a:t>
            </a:r>
          </a:p>
          <a:p>
            <a:pPr marL="0" indent="0">
              <a:buNone/>
            </a:pPr>
            <a:r>
              <a:rPr lang="cs-CZ" dirty="0" smtClean="0"/>
              <a:t>    mléko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bílý studený nápoj</a:t>
            </a: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021288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34529991"/>
      </p:ext>
    </p:extLst>
  </p:cSld>
  <p:clrMapOvr>
    <a:masterClrMapping/>
  </p:clrMapOvr>
  <p:transition spd="med">
    <p:circl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90657" y="548680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899592" y="1556792"/>
            <a:ext cx="6624736" cy="3240360"/>
          </a:xfrm>
        </p:spPr>
        <p:txBody>
          <a:bodyPr/>
          <a:lstStyle/>
          <a:p>
            <a:pPr marL="0" indent="0"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Kosek J.: HTML – tvorba dokonalých www stránek. Praha: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Grada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Publishing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, spol. s.r.o., 1998.  ISBN 80-7169-608</a:t>
            </a:r>
          </a:p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0" indent="0">
              <a:buNone/>
            </a:pP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Hlavenka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J. a kol.: Vytváříme www stránky a spravujeme moderní web sítě. Brno: CP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Books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, a.s., 2005. ISBN 80-251-0801-5                                                                                                                                                                                   </a:t>
            </a: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1382" y="6021288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92394565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</TotalTime>
  <Words>120</Words>
  <Application>Microsoft Office PowerPoint</Application>
  <PresentationFormat>Předvádění na obrazovce (4:3)</PresentationFormat>
  <Paragraphs>62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Průvodní list</vt:lpstr>
      <vt:lpstr>Snímek 2</vt:lpstr>
      <vt:lpstr>Seznamy ve WEBu</vt:lpstr>
      <vt:lpstr>Definiční seznam</vt:lpstr>
      <vt:lpstr>Struktura definičního seznamu</vt:lpstr>
      <vt:lpstr>Snímek 6</vt:lpstr>
      <vt:lpstr>Odsazení definice</vt:lpstr>
      <vt:lpstr>Použité zdroje</vt:lpstr>
    </vt:vector>
  </TitlesOfParts>
  <Company>dtto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Průvodní list</dc:title>
  <dc:creator>stepan.bartos</dc:creator>
  <cp:lastModifiedBy>stepan.bartos</cp:lastModifiedBy>
  <cp:revision>36</cp:revision>
  <cp:lastPrinted>2012-10-09T07:02:21Z</cp:lastPrinted>
  <dcterms:created xsi:type="dcterms:W3CDTF">2012-09-30T10:53:30Z</dcterms:created>
  <dcterms:modified xsi:type="dcterms:W3CDTF">2013-06-08T21:35:16Z</dcterms:modified>
</cp:coreProperties>
</file>