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69" r:id="rId4"/>
    <p:sldId id="275" r:id="rId5"/>
    <p:sldId id="276" r:id="rId6"/>
    <p:sldId id="277" r:id="rId7"/>
    <p:sldId id="278" r:id="rId8"/>
    <p:sldId id="279" r:id="rId9"/>
  </p:sldIdLst>
  <p:sldSz cx="9144000" cy="6858000" type="screen4x3"/>
  <p:notesSz cx="6783388" cy="99155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40FE34-E74A-4D4A-AFD9-29603F7C69F5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AEEEF-5945-4CFB-AD78-FD465144BD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01310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2479385-5519-48D9-AA0A-A743DB3C63FF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2813" y="742950"/>
            <a:ext cx="4957762" cy="37195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8339" y="4709875"/>
            <a:ext cx="5426710" cy="44619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97DFA6E-0352-4CEE-9BC7-131BE85BE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964104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644B96-6AEF-437D-9F47-5A5BF62D4AC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CB9AC16-0E48-4ABF-B9D8-85F265FA66B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87A24DE-B030-4E01-B305-04F44F92ABF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30698-EE29-4FCD-9FC0-11D9D80DEE1B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BFF36-AA01-4354-AF20-AD14F4811D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9133217"/>
      </p:ext>
    </p:extLst>
  </p:cSld>
  <p:clrMapOvr>
    <a:masterClrMapping/>
  </p:clrMapOvr>
  <p:transition spd="med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168634-19EE-4866-988B-FE9AE3797ABA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5F93A-9087-4447-A853-4FA9016BF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3327022"/>
      </p:ext>
    </p:extLst>
  </p:cSld>
  <p:clrMapOvr>
    <a:masterClrMapping/>
  </p:clrMapOvr>
  <p:transition spd="med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3E90B-4625-4173-AB32-F5500A579AAC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96F08-36F1-4D82-90D1-D7C5DC1D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8221974"/>
      </p:ext>
    </p:extLst>
  </p:cSld>
  <p:clrMapOvr>
    <a:masterClrMapping/>
  </p:clrMapOvr>
  <p:transition spd="med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3D4678-ADBF-4F82-AC3C-4A1900EEBC30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7AE03-8CB9-44DB-AF51-39FB821B75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9266910"/>
      </p:ext>
    </p:extLst>
  </p:cSld>
  <p:clrMapOvr>
    <a:masterClrMapping/>
  </p:clrMapOvr>
  <p:transition spd="med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31507-299B-47C9-A8AA-083643FDA9CF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B7D42-C5F5-4699-B2CF-56CE9F8613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4639015"/>
      </p:ext>
    </p:extLst>
  </p:cSld>
  <p:clrMapOvr>
    <a:masterClrMapping/>
  </p:clrMapOvr>
  <p:transition spd="med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CC35-B6B2-490C-993E-5F5FA45CDF6B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F402B-304C-4D84-A226-2F5DEE0EF1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109329"/>
      </p:ext>
    </p:extLst>
  </p:cSld>
  <p:clrMapOvr>
    <a:masterClrMapping/>
  </p:clrMapOvr>
  <p:transition spd="med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BBFEB-9954-4780-A2A1-8F009EE4F5F1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8186B-EBD2-4CC5-8CC0-200AB3E87C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04304"/>
      </p:ext>
    </p:extLst>
  </p:cSld>
  <p:clrMapOvr>
    <a:masterClrMapping/>
  </p:clrMapOvr>
  <p:transition spd="med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534561-3565-41C9-9F1B-C1F945C4E394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F47DC-C04C-481A-85E4-30E4A8B0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8249648"/>
      </p:ext>
    </p:extLst>
  </p:cSld>
  <p:clrMapOvr>
    <a:masterClrMapping/>
  </p:clrMapOvr>
  <p:transition spd="med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58FE0-E83E-408F-848D-13D66FD6DE9F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F7D4F-F13B-4CBD-B2A9-B818FAB4C6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2689873"/>
      </p:ext>
    </p:extLst>
  </p:cSld>
  <p:clrMapOvr>
    <a:masterClrMapping/>
  </p:clrMapOvr>
  <p:transition spd="med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BAC74-4A54-4962-8DE1-EE57001FCC06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B9334-864B-49A9-8E4A-7CB2D33985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509288"/>
      </p:ext>
    </p:extLst>
  </p:cSld>
  <p:clrMapOvr>
    <a:masterClrMapping/>
  </p:clrMapOvr>
  <p:transition spd="med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39654-7260-42B9-8C4D-7BBCF2EA3638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92408-4B0B-4D99-A045-04BCF82E85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6857858"/>
      </p:ext>
    </p:extLst>
  </p:cSld>
  <p:clrMapOvr>
    <a:masterClrMapping/>
  </p:clrMapOvr>
  <p:transition spd="med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E5E440C-AC3B-43E9-92BC-4DE5A3A03260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C792571-FF00-4AD4-95ED-1DEB6A7497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ircl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1052513"/>
            <a:ext cx="7483475" cy="966787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Průvodní list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2276475"/>
            <a:ext cx="8064500" cy="2857500"/>
          </a:xfrm>
        </p:spPr>
        <p:txBody>
          <a:bodyPr rtlCol="0">
            <a:normAutofit fontScale="5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 Prezentace – zápis pro žáky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4. ročník oboru technické lyceum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nformační a komunikační technologie  –  Základy webových stránek v XHTML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učebního materiálu: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Přerušený seznam - ZŽ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932363" y="5445125"/>
            <a:ext cx="403225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Ing. Martinková Šárka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dirty="0">
                <a:latin typeface="Times New Roman" pitchFamily="18" charset="0"/>
                <a:cs typeface="Times New Roman" pitchFamily="18" charset="0"/>
              </a:rPr>
              <a:t>     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vytvoření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16.2.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2013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1000" b="1" dirty="0" err="1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2"/>
          </a:xfrm>
        </p:spPr>
        <p:txBody>
          <a:bodyPr/>
          <a:lstStyle/>
          <a:p>
            <a:pPr eaLnBrk="1" hangingPunct="1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soubor, kód,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tag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, příkaz, seznam,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přerušení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, odstavec, číslo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Vzdělávací materiál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obsahuje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základní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příkazy přerušeného seznamu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je připraven pro žáky formou prezentace jako zápis do sešitu.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Snímky prezentace najíždějí po kliknutí myši a žáci si přes promítací plátno a dataprojektor provedou zápis do sešitu.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 když prezentované informace jsou obvykle snadno pochopitelné, přesto je vhodné je doplnit slovním komentářem a tím uvedenou problematiku rekapitulovat.</a:t>
            </a:r>
          </a:p>
          <a:p>
            <a:pPr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Seznamy ve </a:t>
            </a:r>
            <a:r>
              <a:rPr lang="cs-CZ" b="1" dirty="0" err="1" smtClean="0">
                <a:solidFill>
                  <a:schemeClr val="accent2"/>
                </a:solidFill>
              </a:rPr>
              <a:t>WEBu</a:t>
            </a:r>
            <a:endParaRPr lang="cs-CZ" b="1" dirty="0">
              <a:solidFill>
                <a:schemeClr val="accent2"/>
              </a:solidFill>
            </a:endParaRPr>
          </a:p>
        </p:txBody>
      </p:sp>
      <p:pic>
        <p:nvPicPr>
          <p:cNvPr id="3" name="Obrázek 2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1062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34306081"/>
      </p:ext>
    </p:extLst>
  </p:cSld>
  <p:clrMapOvr>
    <a:masterClrMapping/>
  </p:clrMapOvr>
  <p:transition spd="med">
    <p:circl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23528" y="1988840"/>
            <a:ext cx="8713788" cy="4464496"/>
          </a:xfrm>
        </p:spPr>
        <p:txBody>
          <a:bodyPr/>
          <a:lstStyle/>
          <a:p>
            <a:pPr>
              <a:buFontTx/>
              <a:buNone/>
            </a:pPr>
            <a:r>
              <a:rPr lang="cs-CZ" dirty="0" smtClean="0"/>
              <a:t>Je to sekvence </a:t>
            </a:r>
            <a:r>
              <a:rPr lang="cs-CZ" dirty="0" err="1" smtClean="0"/>
              <a:t>tagů</a:t>
            </a:r>
            <a:r>
              <a:rPr lang="cs-CZ" dirty="0" smtClean="0"/>
              <a:t> číselného seznamu, která </a:t>
            </a:r>
          </a:p>
          <a:p>
            <a:pPr>
              <a:buFontTx/>
              <a:buNone/>
            </a:pPr>
            <a:r>
              <a:rPr lang="cs-CZ" dirty="0" smtClean="0"/>
              <a:t>	 je přerušena textem – párovým </a:t>
            </a:r>
            <a:r>
              <a:rPr lang="cs-CZ" dirty="0" err="1" smtClean="0"/>
              <a:t>tagem</a:t>
            </a:r>
            <a:r>
              <a:rPr lang="cs-CZ" dirty="0" smtClean="0"/>
              <a:t>  &lt;p&gt; </a:t>
            </a:r>
          </a:p>
          <a:p>
            <a:pPr>
              <a:buFontTx/>
              <a:buNone/>
            </a:pPr>
            <a:r>
              <a:rPr lang="cs-CZ" dirty="0" smtClean="0"/>
              <a:t>	</a:t>
            </a:r>
          </a:p>
          <a:p>
            <a:pPr>
              <a:buFontTx/>
              <a:buNone/>
            </a:pPr>
            <a:r>
              <a:rPr lang="cs-CZ" dirty="0" smtClean="0"/>
              <a:t>Pokračuje číselným seznamem, ale již od určitého čísla :</a:t>
            </a:r>
          </a:p>
          <a:p>
            <a:pPr>
              <a:buFontTx/>
              <a:buNone/>
            </a:pPr>
            <a:r>
              <a:rPr lang="cs-CZ" dirty="0"/>
              <a:t>	</a:t>
            </a:r>
            <a:r>
              <a:rPr lang="cs-CZ" dirty="0" smtClean="0"/>
              <a:t>to je definováno parametrem </a:t>
            </a:r>
            <a:r>
              <a:rPr lang="cs-CZ" b="1" dirty="0" smtClean="0">
                <a:solidFill>
                  <a:schemeClr val="accent2"/>
                </a:solidFill>
              </a:rPr>
              <a:t>start</a:t>
            </a:r>
            <a:r>
              <a:rPr lang="cs-CZ" dirty="0" smtClean="0"/>
              <a:t> s daným argumentem uvedeným v </a:t>
            </a:r>
            <a:r>
              <a:rPr lang="cs-CZ" dirty="0" err="1" smtClean="0"/>
              <a:t>tagu</a:t>
            </a:r>
            <a:r>
              <a:rPr lang="cs-CZ" dirty="0" smtClean="0"/>
              <a:t> &lt;</a:t>
            </a:r>
            <a:r>
              <a:rPr lang="cs-CZ" dirty="0" err="1" smtClean="0"/>
              <a:t>ol</a:t>
            </a:r>
            <a:r>
              <a:rPr lang="cs-CZ" dirty="0"/>
              <a:t>&gt;</a:t>
            </a:r>
            <a:endParaRPr lang="cs-CZ" dirty="0" smtClean="0"/>
          </a:p>
          <a:p>
            <a:pPr>
              <a:buFontTx/>
              <a:buNone/>
            </a:pPr>
            <a:endParaRPr lang="cs-CZ" dirty="0" smtClean="0"/>
          </a:p>
          <a:p>
            <a:pPr>
              <a:buFontTx/>
              <a:buNone/>
            </a:pPr>
            <a:endParaRPr lang="cs-CZ" dirty="0" smtClean="0"/>
          </a:p>
          <a:p>
            <a:pPr>
              <a:buFontTx/>
              <a:buNone/>
            </a:pPr>
            <a:endParaRPr lang="cs-CZ" b="1" dirty="0" smtClean="0">
              <a:solidFill>
                <a:schemeClr val="accent2"/>
              </a:solidFill>
            </a:endParaRPr>
          </a:p>
        </p:txBody>
      </p:sp>
      <p:sp>
        <p:nvSpPr>
          <p:cNvPr id="2097" name="Rectangle 49"/>
          <p:cNvSpPr>
            <a:spLocks noChangeArrowheads="1"/>
          </p:cNvSpPr>
          <p:nvPr/>
        </p:nvSpPr>
        <p:spPr bwMode="auto">
          <a:xfrm>
            <a:off x="1547664" y="651329"/>
            <a:ext cx="6697662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4400" b="1" dirty="0" smtClean="0">
                <a:solidFill>
                  <a:schemeClr val="accent2"/>
                </a:solidFill>
              </a:rPr>
              <a:t>Přerušený seznam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80529316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8229600" cy="6552728"/>
          </a:xfrm>
        </p:spPr>
        <p:txBody>
          <a:bodyPr/>
          <a:lstStyle/>
          <a:p>
            <a:pPr>
              <a:buFontTx/>
              <a:buNone/>
            </a:pPr>
            <a:r>
              <a:rPr lang="cs-CZ" b="1" dirty="0" smtClean="0"/>
              <a:t>Standardní číselný seznam </a:t>
            </a:r>
            <a:r>
              <a:rPr lang="cs-CZ" b="1" dirty="0"/>
              <a:t>:</a:t>
            </a:r>
          </a:p>
          <a:p>
            <a:pPr>
              <a:buFontTx/>
              <a:buNone/>
            </a:pPr>
            <a:r>
              <a:rPr lang="cs-CZ" b="1" dirty="0">
                <a:solidFill>
                  <a:schemeClr val="accent2"/>
                </a:solidFill>
              </a:rPr>
              <a:t>&lt;</a:t>
            </a:r>
            <a:r>
              <a:rPr lang="cs-CZ" b="1" dirty="0" err="1">
                <a:solidFill>
                  <a:schemeClr val="accent2"/>
                </a:solidFill>
              </a:rPr>
              <a:t>ol</a:t>
            </a:r>
            <a:r>
              <a:rPr lang="cs-CZ" b="1" dirty="0">
                <a:solidFill>
                  <a:schemeClr val="accent2"/>
                </a:solidFill>
              </a:rPr>
              <a:t>&gt;</a:t>
            </a:r>
          </a:p>
          <a:p>
            <a:pPr>
              <a:buFontTx/>
              <a:buNone/>
            </a:pPr>
            <a:r>
              <a:rPr lang="cs-CZ" dirty="0"/>
              <a:t>		 </a:t>
            </a:r>
            <a:r>
              <a:rPr lang="cs-CZ" b="1" dirty="0">
                <a:solidFill>
                  <a:schemeClr val="accent2"/>
                </a:solidFill>
              </a:rPr>
              <a:t>&lt;</a:t>
            </a:r>
            <a:r>
              <a:rPr lang="cs-CZ" b="1" dirty="0" err="1" smtClean="0">
                <a:solidFill>
                  <a:schemeClr val="accent2"/>
                </a:solidFill>
              </a:rPr>
              <a:t>li</a:t>
            </a:r>
            <a:r>
              <a:rPr lang="cs-CZ" b="1" dirty="0" smtClean="0">
                <a:solidFill>
                  <a:schemeClr val="accent2"/>
                </a:solidFill>
              </a:rPr>
              <a:t>&gt;Text&lt;/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</a:t>
            </a:r>
            <a:r>
              <a:rPr lang="cs-CZ" dirty="0"/>
              <a:t>		</a:t>
            </a:r>
          </a:p>
          <a:p>
            <a:pPr>
              <a:buFontTx/>
              <a:buNone/>
            </a:pPr>
            <a:r>
              <a:rPr lang="cs-CZ" dirty="0"/>
              <a:t>		 </a:t>
            </a:r>
            <a:r>
              <a:rPr lang="cs-CZ" b="1" dirty="0">
                <a:solidFill>
                  <a:schemeClr val="accent2"/>
                </a:solidFill>
              </a:rPr>
              <a:t>&lt;</a:t>
            </a:r>
            <a:r>
              <a:rPr lang="cs-CZ" b="1" dirty="0" err="1" smtClean="0">
                <a:solidFill>
                  <a:schemeClr val="accent2"/>
                </a:solidFill>
              </a:rPr>
              <a:t>li</a:t>
            </a:r>
            <a:r>
              <a:rPr lang="cs-CZ" b="1" dirty="0" smtClean="0">
                <a:solidFill>
                  <a:schemeClr val="accent2"/>
                </a:solidFill>
              </a:rPr>
              <a:t>&gt;Seznamy&lt;/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</a:t>
            </a:r>
          </a:p>
          <a:p>
            <a:pPr>
              <a:buFontTx/>
              <a:buNone/>
            </a:pPr>
            <a:r>
              <a:rPr lang="cs-CZ" dirty="0"/>
              <a:t>		 </a:t>
            </a:r>
            <a:r>
              <a:rPr lang="cs-CZ" b="1" dirty="0">
                <a:solidFill>
                  <a:schemeClr val="accent2"/>
                </a:solidFill>
              </a:rPr>
              <a:t>&lt;</a:t>
            </a:r>
            <a:r>
              <a:rPr lang="cs-CZ" b="1" dirty="0" err="1" smtClean="0">
                <a:solidFill>
                  <a:schemeClr val="accent2"/>
                </a:solidFill>
              </a:rPr>
              <a:t>li</a:t>
            </a:r>
            <a:r>
              <a:rPr lang="cs-CZ" b="1" dirty="0" smtClean="0">
                <a:solidFill>
                  <a:schemeClr val="accent2"/>
                </a:solidFill>
              </a:rPr>
              <a:t>&gt;Odkazy&lt;/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 smtClean="0">
                <a:solidFill>
                  <a:schemeClr val="accent2"/>
                </a:solidFill>
              </a:rPr>
              <a:t>&gt;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		 &lt;</a:t>
            </a:r>
            <a:r>
              <a:rPr lang="cs-CZ" b="1" dirty="0" err="1" smtClean="0">
                <a:solidFill>
                  <a:schemeClr val="accent2"/>
                </a:solidFill>
              </a:rPr>
              <a:t>li</a:t>
            </a:r>
            <a:r>
              <a:rPr lang="cs-CZ" b="1" dirty="0" smtClean="0">
                <a:solidFill>
                  <a:schemeClr val="accent2"/>
                </a:solidFill>
              </a:rPr>
              <a:t>&gt;&lt;/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		 &lt;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&gt;&lt;/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		 &lt;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&gt;&lt;/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		 &lt;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&gt;&lt;/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		 &lt;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&gt;&lt;/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</a:t>
            </a:r>
          </a:p>
          <a:p>
            <a:pPr>
              <a:buFontTx/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&lt;/</a:t>
            </a:r>
            <a:r>
              <a:rPr lang="cs-CZ" b="1" dirty="0" err="1">
                <a:solidFill>
                  <a:schemeClr val="accent2"/>
                </a:solidFill>
              </a:rPr>
              <a:t>ol</a:t>
            </a:r>
            <a:r>
              <a:rPr lang="cs-CZ" b="1" dirty="0">
                <a:solidFill>
                  <a:schemeClr val="accent2"/>
                </a:solidFill>
              </a:rPr>
              <a:t>&gt;</a:t>
            </a:r>
          </a:p>
          <a:p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19886164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17646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Přerušený číselník textem = použití </a:t>
            </a:r>
            <a:r>
              <a:rPr lang="cs-CZ" b="1" dirty="0" err="1" smtClean="0"/>
              <a:t>tagu</a:t>
            </a:r>
            <a:r>
              <a:rPr lang="cs-CZ" b="1" dirty="0" smtClean="0"/>
              <a:t> pro odstavec :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&lt;</a:t>
            </a:r>
            <a:r>
              <a:rPr lang="cs-CZ" b="1" dirty="0">
                <a:solidFill>
                  <a:schemeClr val="accent2"/>
                </a:solidFill>
              </a:rPr>
              <a:t>p</a:t>
            </a:r>
            <a:r>
              <a:rPr lang="cs-CZ" b="1" dirty="0" smtClean="0">
                <a:solidFill>
                  <a:schemeClr val="accent2"/>
                </a:solidFill>
              </a:rPr>
              <a:t>&gt;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Závěrečná </a:t>
            </a:r>
            <a:r>
              <a:rPr lang="cs-CZ" b="1" dirty="0">
                <a:solidFill>
                  <a:schemeClr val="accent2"/>
                </a:solidFill>
              </a:rPr>
              <a:t>trojice kapitol</a:t>
            </a:r>
            <a:r>
              <a:rPr lang="cs-CZ" b="1" dirty="0" smtClean="0">
                <a:solidFill>
                  <a:schemeClr val="accent2"/>
                </a:solidFill>
              </a:rPr>
              <a:t>.......................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&lt;/p&gt;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2"/>
              </a:solidFill>
            </a:endParaRP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0566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060208996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147248" cy="536145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p</a:t>
            </a:r>
            <a:r>
              <a:rPr lang="cs-CZ" b="1" dirty="0" smtClean="0"/>
              <a:t>okračování seznamu, ale již od určitého čísla :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&lt;</a:t>
            </a:r>
            <a:r>
              <a:rPr lang="cs-CZ" b="1" dirty="0" err="1">
                <a:solidFill>
                  <a:schemeClr val="accent2"/>
                </a:solidFill>
              </a:rPr>
              <a:t>ol</a:t>
            </a:r>
            <a:r>
              <a:rPr lang="cs-CZ" b="1" dirty="0">
                <a:solidFill>
                  <a:schemeClr val="accent2"/>
                </a:solidFill>
              </a:rPr>
              <a:t> start="9"&gt;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2"/>
                </a:solidFill>
              </a:rPr>
              <a:t>   	</a:t>
            </a:r>
            <a:r>
              <a:rPr lang="cs-CZ" b="1" dirty="0" smtClean="0">
                <a:solidFill>
                  <a:schemeClr val="accent2"/>
                </a:solidFill>
              </a:rPr>
              <a:t>&lt;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&gt;Rámce&lt;/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2"/>
                </a:solidFill>
              </a:rPr>
              <a:t>   </a:t>
            </a:r>
            <a:r>
              <a:rPr lang="cs-CZ" b="1" dirty="0" smtClean="0">
                <a:solidFill>
                  <a:schemeClr val="accent2"/>
                </a:solidFill>
              </a:rPr>
              <a:t>	&lt;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&gt;Formuláře&lt;/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2"/>
                </a:solidFill>
              </a:rPr>
              <a:t>   </a:t>
            </a:r>
            <a:r>
              <a:rPr lang="cs-CZ" b="1" dirty="0" smtClean="0">
                <a:solidFill>
                  <a:schemeClr val="accent2"/>
                </a:solidFill>
              </a:rPr>
              <a:t>	&lt;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&gt;Kaskádové definice stylu&lt;/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2"/>
                </a:solidFill>
              </a:rPr>
              <a:t> </a:t>
            </a:r>
            <a:r>
              <a:rPr lang="cs-CZ" b="1" dirty="0" smtClean="0">
                <a:solidFill>
                  <a:schemeClr val="accent2"/>
                </a:solidFill>
              </a:rPr>
              <a:t>&lt;/</a:t>
            </a:r>
            <a:r>
              <a:rPr lang="cs-CZ" b="1" dirty="0" err="1">
                <a:solidFill>
                  <a:schemeClr val="accent2"/>
                </a:solidFill>
              </a:rPr>
              <a:t>ol</a:t>
            </a:r>
            <a:r>
              <a:rPr lang="cs-CZ" b="1" dirty="0">
                <a:solidFill>
                  <a:schemeClr val="accent2"/>
                </a:solidFill>
              </a:rPr>
              <a:t>&gt;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0566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32598022"/>
      </p:ext>
    </p:extLst>
  </p:cSld>
  <p:clrMapOvr>
    <a:masterClrMapping/>
  </p:clrMapOvr>
  <p:transition spd="med">
    <p:circl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90657" y="54868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899592" y="1556792"/>
            <a:ext cx="6624736" cy="3240360"/>
          </a:xfrm>
        </p:spPr>
        <p:txBody>
          <a:bodyPr/>
          <a:lstStyle/>
          <a:p>
            <a:pPr marL="0" indent="0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Kosek J.: HTML – tvorba dokonalých www stránek. Praha: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Grada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Publishing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, spol. s.r.o., 1998.  ISBN 80-7169-608</a:t>
            </a: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0" indent="0">
              <a:buNone/>
            </a:pP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Hlavenka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J. a kol.: Vytváříme www stránky a spravujeme moderní web sítě. Brno: CP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, a.s., 2005. ISBN 80-251-0801-5                                                                                                                                                                                   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1382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92394565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124</Words>
  <Application>Microsoft Office PowerPoint</Application>
  <PresentationFormat>Předvádění na obrazovce (4:3)</PresentationFormat>
  <Paragraphs>67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Průvodní list</vt:lpstr>
      <vt:lpstr>Snímek 2</vt:lpstr>
      <vt:lpstr>Seznamy ve WEBu</vt:lpstr>
      <vt:lpstr>Snímek 4</vt:lpstr>
      <vt:lpstr>Snímek 5</vt:lpstr>
      <vt:lpstr>Snímek 6</vt:lpstr>
      <vt:lpstr>Snímek 7</vt:lpstr>
      <vt:lpstr>Použité zdroje</vt:lpstr>
    </vt:vector>
  </TitlesOfParts>
  <Company>dtto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Průvodní list</dc:title>
  <dc:creator>stepan.bartos</dc:creator>
  <cp:lastModifiedBy>stepan.bartos</cp:lastModifiedBy>
  <cp:revision>34</cp:revision>
  <cp:lastPrinted>2012-10-09T07:02:21Z</cp:lastPrinted>
  <dcterms:created xsi:type="dcterms:W3CDTF">2012-09-30T10:53:30Z</dcterms:created>
  <dcterms:modified xsi:type="dcterms:W3CDTF">2013-06-08T21:35:52Z</dcterms:modified>
</cp:coreProperties>
</file>