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74" r:id="rId4"/>
    <p:sldId id="275" r:id="rId5"/>
    <p:sldId id="276" r:id="rId6"/>
    <p:sldId id="277" r:id="rId7"/>
    <p:sldId id="278" r:id="rId8"/>
    <p:sldId id="280" r:id="rId9"/>
    <p:sldId id="279" r:id="rId10"/>
    <p:sldId id="281" r:id="rId11"/>
  </p:sldIdLst>
  <p:sldSz cx="9144000" cy="6858000" type="screen4x3"/>
  <p:notesSz cx="6783388" cy="99155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0FE34-E74A-4D4A-AFD9-29603F7C69F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AEEEF-5945-4CFB-AD78-FD465144BD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01310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2479385-5519-48D9-AA0A-A743DB3C63F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2813" y="742950"/>
            <a:ext cx="4957762" cy="37195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8339" y="4709875"/>
            <a:ext cx="5426710" cy="44619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97DFA6E-0352-4CEE-9BC7-131BE85BE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96410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30698-EE29-4FCD-9FC0-11D9D80DEE1B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BFF36-AA01-4354-AF20-AD14F4811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133217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68634-19EE-4866-988B-FE9AE3797ABA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5F93A-9087-4447-A853-4FA9016BF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3327022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3E90B-4625-4173-AB32-F5500A579AAC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96F08-36F1-4D82-90D1-D7C5DC1D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8221974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D4678-ADBF-4F82-AC3C-4A1900EEBC30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7AE03-8CB9-44DB-AF51-39FB821B7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9266910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31507-299B-47C9-A8AA-083643FDA9C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B7D42-C5F5-4699-B2CF-56CE9F861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4639015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CC35-B6B2-490C-993E-5F5FA45CDF6B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F402B-304C-4D84-A226-2F5DEE0EF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109329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BFEB-9954-4780-A2A1-8F009EE4F5F1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8186B-EBD2-4CC5-8CC0-200AB3E87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04304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34561-3565-41C9-9F1B-C1F945C4E394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F47DC-C04C-481A-85E4-30E4A8B0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8249648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58FE0-E83E-408F-848D-13D66FD6DE9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F7D4F-F13B-4CBD-B2A9-B818FAB4C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2689873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BAC74-4A54-4962-8DE1-EE57001FCC06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9334-864B-49A9-8E4A-7CB2D3398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509288"/>
      </p:ext>
    </p:extLst>
  </p:cSld>
  <p:clrMapOvr>
    <a:masterClrMapping/>
  </p:clrMapOvr>
  <p:transition spd="med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39654-7260-42B9-8C4D-7BBCF2EA3638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92408-4B0B-4D99-A045-04BCF82E8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6857858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5E440C-AC3B-43E9-92BC-4DE5A3A03260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792571-FF00-4AD4-95ED-1DEB6A749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ircl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tavista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4.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Základy webových stránek v XHTML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Odkazy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 2.3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2013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soubor, kód,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tag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příkaz,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odkazy, absolutní, relativní, e-mail, návěští, 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css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, styl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příkazy odkazů ve webu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 je připraven pro žáky formou prezentace jako zápis do sešitu.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 a tím uvedenou problematiku rekapitulovat.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C00000"/>
                </a:solidFill>
              </a:rPr>
              <a:t>ODKAZY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základem webu = </a:t>
            </a:r>
            <a:r>
              <a:rPr lang="cs-CZ" dirty="0" err="1" smtClean="0"/>
              <a:t>hypertextovost</a:t>
            </a:r>
            <a:r>
              <a:rPr lang="cs-CZ" dirty="0" smtClean="0"/>
              <a:t> internetu</a:t>
            </a:r>
          </a:p>
          <a:p>
            <a:pPr eaLnBrk="1" hangingPunct="1"/>
            <a:r>
              <a:rPr lang="cs-CZ" dirty="0" smtClean="0"/>
              <a:t>v textu </a:t>
            </a:r>
            <a:r>
              <a:rPr lang="cs-CZ" dirty="0" smtClean="0">
                <a:solidFill>
                  <a:schemeClr val="accent2"/>
                </a:solidFill>
              </a:rPr>
              <a:t>vizuálně odlišeny</a:t>
            </a:r>
          </a:p>
          <a:p>
            <a:pPr eaLnBrk="1" hangingPunct="1"/>
            <a:r>
              <a:rPr lang="cs-CZ" dirty="0" smtClean="0"/>
              <a:t>pro odkaz – element </a:t>
            </a:r>
            <a:r>
              <a:rPr lang="cs-CZ" b="1" dirty="0" smtClean="0">
                <a:solidFill>
                  <a:schemeClr val="accent2"/>
                </a:solidFill>
              </a:rPr>
              <a:t>a</a:t>
            </a:r>
          </a:p>
          <a:p>
            <a:pPr eaLnBrk="1" hangingPunct="1"/>
            <a:r>
              <a:rPr lang="cs-CZ" dirty="0" smtClean="0"/>
              <a:t>jeho atributem je </a:t>
            </a:r>
            <a:r>
              <a:rPr lang="cs-CZ" b="1" dirty="0" err="1" smtClean="0">
                <a:solidFill>
                  <a:schemeClr val="accent2"/>
                </a:solidFill>
              </a:rPr>
              <a:t>href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=udává, kam odkaz směřuje - podle toho :</a:t>
            </a: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chemeClr val="accent2"/>
                </a:solidFill>
              </a:rPr>
              <a:t>					Absolutní</a:t>
            </a:r>
          </a:p>
          <a:p>
            <a:pPr eaLnBrk="1" hangingPunct="1">
              <a:buFontTx/>
              <a:buNone/>
            </a:pPr>
            <a:r>
              <a:rPr lang="cs-CZ" dirty="0" smtClean="0">
                <a:solidFill>
                  <a:schemeClr val="accent2"/>
                </a:solidFill>
              </a:rPr>
              <a:t>					Relativní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38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03275150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C00000"/>
                </a:solidFill>
              </a:rPr>
              <a:t>ABSOLUTNÍ ODKAZ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964612" cy="4852988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chemeClr val="accent2"/>
                </a:solidFill>
              </a:rPr>
              <a:t>odkaz do dokumentu na jiném serveru</a:t>
            </a:r>
          </a:p>
          <a:p>
            <a:pPr eaLnBrk="1" hangingPunct="1"/>
            <a:r>
              <a:rPr lang="cs-CZ" dirty="0" smtClean="0"/>
              <a:t>vypsat celou adresu včetně http a koncového lomítka</a:t>
            </a:r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chemeClr val="accent2"/>
                </a:solidFill>
              </a:rPr>
              <a:t>&lt;a </a:t>
            </a:r>
            <a:r>
              <a:rPr lang="cs-CZ" sz="2800" dirty="0" err="1" smtClean="0">
                <a:solidFill>
                  <a:schemeClr val="accent2"/>
                </a:solidFill>
              </a:rPr>
              <a:t>href</a:t>
            </a:r>
            <a:r>
              <a:rPr lang="cs-CZ" sz="2800" dirty="0" smtClean="0">
                <a:solidFill>
                  <a:schemeClr val="accent2"/>
                </a:solidFill>
              </a:rPr>
              <a:t>=“</a:t>
            </a:r>
            <a:r>
              <a:rPr lang="cs-CZ" sz="2800" dirty="0" smtClean="0">
                <a:solidFill>
                  <a:schemeClr val="accent2"/>
                </a:solidFill>
                <a:hlinkClick r:id="rId3"/>
              </a:rPr>
              <a:t>http://www.altavista.com/</a:t>
            </a:r>
            <a:r>
              <a:rPr lang="cs-CZ" sz="2800" dirty="0" smtClean="0">
                <a:solidFill>
                  <a:schemeClr val="accent2"/>
                </a:solidFill>
              </a:rPr>
              <a:t>“&gt;altavista.com&lt;/a&gt;</a:t>
            </a:r>
          </a:p>
          <a:p>
            <a:pPr eaLnBrk="1" hangingPunct="1">
              <a:buFontTx/>
              <a:buNone/>
            </a:pPr>
            <a:endParaRPr lang="cs-CZ" sz="2800" dirty="0" smtClean="0"/>
          </a:p>
          <a:p>
            <a:pPr eaLnBrk="1" hangingPunct="1">
              <a:buFontTx/>
              <a:buNone/>
            </a:pPr>
            <a:endParaRPr lang="cs-CZ" sz="2800" dirty="0" smtClean="0"/>
          </a:p>
          <a:p>
            <a:pPr eaLnBrk="1" hangingPunct="1">
              <a:buFontTx/>
              <a:buNone/>
            </a:pPr>
            <a:r>
              <a:rPr lang="cs-CZ" sz="2800" dirty="0" smtClean="0"/>
              <a:t>cílový dokument			text, na který klikneme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3076" name="Line 35"/>
          <p:cNvSpPr>
            <a:spLocks noChangeShapeType="1"/>
          </p:cNvSpPr>
          <p:nvPr/>
        </p:nvSpPr>
        <p:spPr bwMode="auto">
          <a:xfrm flipV="1">
            <a:off x="2268538" y="4508500"/>
            <a:ext cx="936625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77" name="Line 36"/>
          <p:cNvSpPr>
            <a:spLocks noChangeShapeType="1"/>
          </p:cNvSpPr>
          <p:nvPr/>
        </p:nvSpPr>
        <p:spPr bwMode="auto">
          <a:xfrm flipV="1">
            <a:off x="6300788" y="4508500"/>
            <a:ext cx="86360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38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60604887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C00000"/>
                </a:solidFill>
              </a:rPr>
              <a:t>RELATIVNÍ ODKAZ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accent2"/>
                </a:solidFill>
              </a:rPr>
              <a:t>odkaz v rámci stránky</a:t>
            </a:r>
            <a:r>
              <a:rPr lang="cs-CZ" smtClean="0"/>
              <a:t> = na moje stránky</a:t>
            </a:r>
          </a:p>
          <a:p>
            <a:pPr eaLnBrk="1" hangingPunct="1"/>
            <a:r>
              <a:rPr lang="cs-CZ" smtClean="0"/>
              <a:t>pokud je soubor ve stejném adresáři, stačí uvést pouze jméno souboru</a:t>
            </a:r>
          </a:p>
          <a:p>
            <a:pPr eaLnBrk="1" hangingPunct="1">
              <a:buFontTx/>
              <a:buNone/>
            </a:pPr>
            <a:r>
              <a:rPr lang="cs-CZ" smtClean="0"/>
              <a:t>	</a:t>
            </a:r>
          </a:p>
          <a:p>
            <a:pPr eaLnBrk="1" hangingPunct="1">
              <a:buFontTx/>
              <a:buNone/>
            </a:pPr>
            <a:r>
              <a:rPr lang="cs-CZ" smtClean="0"/>
              <a:t>	</a:t>
            </a:r>
            <a:r>
              <a:rPr lang="cs-CZ" smtClean="0">
                <a:solidFill>
                  <a:schemeClr val="accent2"/>
                </a:solidFill>
              </a:rPr>
              <a:t>&lt;a href=“pokusna.html“&gt;pokus&lt;/a&gt;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pouze název stránky	   text</a:t>
            </a:r>
          </a:p>
        </p:txBody>
      </p:sp>
      <p:sp>
        <p:nvSpPr>
          <p:cNvPr id="4100" name="Line 4"/>
          <p:cNvSpPr>
            <a:spLocks noChangeShapeType="1"/>
          </p:cNvSpPr>
          <p:nvPr/>
        </p:nvSpPr>
        <p:spPr bwMode="auto">
          <a:xfrm flipV="1">
            <a:off x="2484438" y="4437063"/>
            <a:ext cx="719137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Line 5"/>
          <p:cNvSpPr>
            <a:spLocks noChangeShapeType="1"/>
          </p:cNvSpPr>
          <p:nvPr/>
        </p:nvSpPr>
        <p:spPr bwMode="auto">
          <a:xfrm flipV="1">
            <a:off x="5651500" y="4437063"/>
            <a:ext cx="576263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38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98007359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C00000"/>
                </a:solidFill>
              </a:rPr>
              <a:t>ODKAZ na e-mail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73238"/>
            <a:ext cx="8785225" cy="4525962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Spustí se poštovní klient, např.přes text Napište nám a je tam zadaná adresa webmastera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z="2800" smtClean="0">
                <a:solidFill>
                  <a:schemeClr val="accent2"/>
                </a:solidFill>
              </a:rPr>
              <a:t>&lt;a href=“mailto:webmaster@spsmost.cz“&gt;Napište nám&lt;/a&gt;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38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8842492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C00000"/>
                </a:solidFill>
              </a:rPr>
              <a:t>ODKAZ na část textu-NÁVĚŠTÍ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12875"/>
            <a:ext cx="8713788" cy="51117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dirty="0" smtClean="0"/>
              <a:t>používá se, pokud je stránka delší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>
                <a:solidFill>
                  <a:schemeClr val="accent2"/>
                </a:solidFill>
              </a:rPr>
              <a:t>odkaz</a:t>
            </a:r>
            <a:r>
              <a:rPr lang="cs-CZ" dirty="0" smtClean="0"/>
              <a:t> obsahuje </a:t>
            </a:r>
            <a:r>
              <a:rPr lang="cs-CZ" dirty="0" smtClean="0">
                <a:solidFill>
                  <a:schemeClr val="accent2"/>
                </a:solidFill>
              </a:rPr>
              <a:t>a </a:t>
            </a:r>
            <a:r>
              <a:rPr lang="cs-CZ" dirty="0" err="1" smtClean="0">
                <a:solidFill>
                  <a:schemeClr val="accent2"/>
                </a:solidFill>
              </a:rPr>
              <a:t>href</a:t>
            </a:r>
            <a:r>
              <a:rPr lang="cs-CZ" dirty="0" smtClean="0"/>
              <a:t> a znak </a:t>
            </a:r>
            <a:r>
              <a:rPr lang="en-US" dirty="0" smtClean="0">
                <a:solidFill>
                  <a:schemeClr val="accent2"/>
                </a:solidFill>
              </a:rPr>
              <a:t>#</a:t>
            </a:r>
            <a:r>
              <a:rPr lang="cs-CZ" dirty="0" smtClean="0"/>
              <a:t> s </a:t>
            </a:r>
            <a:r>
              <a:rPr lang="cs-CZ" dirty="0" smtClean="0">
                <a:solidFill>
                  <a:schemeClr val="accent2"/>
                </a:solidFill>
              </a:rPr>
              <a:t>návěštím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>
                <a:solidFill>
                  <a:schemeClr val="accent2"/>
                </a:solidFill>
              </a:rPr>
              <a:t>Část textu</a:t>
            </a:r>
            <a:r>
              <a:rPr lang="cs-CZ" dirty="0" smtClean="0"/>
              <a:t> je pod jménem </a:t>
            </a:r>
            <a:r>
              <a:rPr lang="cs-CZ" dirty="0" err="1" smtClean="0">
                <a:solidFill>
                  <a:schemeClr val="accent2"/>
                </a:solidFill>
              </a:rPr>
              <a:t>name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accent2"/>
                </a:solidFill>
              </a:rPr>
              <a:t>návěští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bez</a:t>
            </a:r>
            <a:r>
              <a:rPr lang="cs-CZ" dirty="0" smtClean="0"/>
              <a:t> znaku</a:t>
            </a:r>
            <a:r>
              <a:rPr lang="en-US" dirty="0" smtClean="0"/>
              <a:t> </a:t>
            </a:r>
            <a:r>
              <a:rPr lang="en-US" dirty="0" smtClean="0">
                <a:solidFill>
                  <a:schemeClr val="accent2"/>
                </a:solidFill>
              </a:rPr>
              <a:t>#</a:t>
            </a:r>
            <a:endParaRPr lang="cs-CZ" dirty="0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&lt;a </a:t>
            </a:r>
            <a:r>
              <a:rPr lang="cs-CZ" dirty="0" err="1" smtClean="0">
                <a:solidFill>
                  <a:schemeClr val="accent2"/>
                </a:solidFill>
              </a:rPr>
              <a:t>href</a:t>
            </a:r>
            <a:r>
              <a:rPr lang="cs-CZ" dirty="0" smtClean="0">
                <a:solidFill>
                  <a:schemeClr val="accent2"/>
                </a:solidFill>
              </a:rPr>
              <a:t>=“</a:t>
            </a:r>
            <a:r>
              <a:rPr lang="en-US" dirty="0" smtClean="0">
                <a:solidFill>
                  <a:schemeClr val="accent2"/>
                </a:solidFill>
              </a:rPr>
              <a:t>#d</a:t>
            </a:r>
            <a:r>
              <a:rPr lang="cs-CZ" dirty="0" smtClean="0">
                <a:solidFill>
                  <a:schemeClr val="accent2"/>
                </a:solidFill>
              </a:rPr>
              <a:t>1“</a:t>
            </a:r>
            <a:r>
              <a:rPr lang="cs-CZ" dirty="0" smtClean="0"/>
              <a:t>&gt;Web není WYSIWYG&lt;/a&gt;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odkaz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&lt;a </a:t>
            </a:r>
            <a:r>
              <a:rPr lang="cs-CZ" dirty="0" err="1" smtClean="0">
                <a:solidFill>
                  <a:schemeClr val="accent2"/>
                </a:solidFill>
              </a:rPr>
              <a:t>name</a:t>
            </a:r>
            <a:r>
              <a:rPr lang="cs-CZ" dirty="0" smtClean="0">
                <a:solidFill>
                  <a:schemeClr val="accent2"/>
                </a:solidFill>
              </a:rPr>
              <a:t>=“</a:t>
            </a:r>
            <a:r>
              <a:rPr lang="en-US" dirty="0" smtClean="0">
                <a:solidFill>
                  <a:schemeClr val="accent2"/>
                </a:solidFill>
              </a:rPr>
              <a:t>d</a:t>
            </a:r>
            <a:r>
              <a:rPr lang="cs-CZ" dirty="0" smtClean="0">
                <a:solidFill>
                  <a:schemeClr val="accent2"/>
                </a:solidFill>
              </a:rPr>
              <a:t>1“</a:t>
            </a:r>
            <a:r>
              <a:rPr lang="cs-CZ" dirty="0" smtClean="0"/>
              <a:t>&gt;Web není WYSIWYG&lt;/a&gt;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část textu</a:t>
            </a:r>
          </a:p>
        </p:txBody>
      </p:sp>
      <p:sp>
        <p:nvSpPr>
          <p:cNvPr id="6148" name="Line 4"/>
          <p:cNvSpPr>
            <a:spLocks noChangeShapeType="1"/>
          </p:cNvSpPr>
          <p:nvPr/>
        </p:nvSpPr>
        <p:spPr bwMode="auto">
          <a:xfrm flipV="1">
            <a:off x="1692275" y="4508500"/>
            <a:ext cx="503238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9" name="Line 5"/>
          <p:cNvSpPr>
            <a:spLocks noChangeShapeType="1"/>
          </p:cNvSpPr>
          <p:nvPr/>
        </p:nvSpPr>
        <p:spPr bwMode="auto">
          <a:xfrm flipV="1">
            <a:off x="2268538" y="5589588"/>
            <a:ext cx="287337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38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71165342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0657" y="1196752"/>
            <a:ext cx="8229600" cy="2007096"/>
          </a:xfrm>
        </p:spPr>
        <p:txBody>
          <a:bodyPr/>
          <a:lstStyle/>
          <a:p>
            <a:r>
              <a:rPr lang="cs-CZ" b="1" u="sng" dirty="0">
                <a:solidFill>
                  <a:srgbClr val="C00000"/>
                </a:solidFill>
              </a:rPr>
              <a:t>Odkaz na </a:t>
            </a:r>
            <a:r>
              <a:rPr lang="cs-CZ" b="1" u="sng" dirty="0" err="1">
                <a:solidFill>
                  <a:srgbClr val="C00000"/>
                </a:solidFill>
              </a:rPr>
              <a:t>css</a:t>
            </a:r>
            <a:r>
              <a:rPr lang="cs-CZ" b="1" u="sng" dirty="0">
                <a:solidFill>
                  <a:srgbClr val="C00000"/>
                </a:solidFill>
              </a:rPr>
              <a:t> styl v hlavičce programu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sz="5400" dirty="0">
                <a:solidFill>
                  <a:srgbClr val="C00000"/>
                </a:solidFill>
              </a:rPr>
              <a:t>:</a:t>
            </a:r>
            <a:r>
              <a:rPr lang="cs-CZ" sz="5400" dirty="0"/>
              <a:t/>
            </a:r>
            <a:br>
              <a:rPr lang="cs-CZ" sz="5400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573016"/>
            <a:ext cx="8301056" cy="1008112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>
                <a:solidFill>
                  <a:schemeClr val="accent2"/>
                </a:solidFill>
              </a:rPr>
              <a:t>&lt;link </a:t>
            </a:r>
            <a:r>
              <a:rPr lang="cs-CZ" sz="2800" b="1" dirty="0" err="1">
                <a:solidFill>
                  <a:schemeClr val="accent2"/>
                </a:solidFill>
              </a:rPr>
              <a:t>rel</a:t>
            </a:r>
            <a:r>
              <a:rPr lang="cs-CZ" sz="2800" b="1" dirty="0">
                <a:solidFill>
                  <a:schemeClr val="accent2"/>
                </a:solidFill>
              </a:rPr>
              <a:t>=“</a:t>
            </a:r>
            <a:r>
              <a:rPr lang="cs-CZ" sz="2800" b="1" dirty="0" err="1">
                <a:solidFill>
                  <a:schemeClr val="accent2"/>
                </a:solidFill>
              </a:rPr>
              <a:t>stylesheet</a:t>
            </a:r>
            <a:r>
              <a:rPr lang="cs-CZ" sz="2800" b="1" dirty="0">
                <a:solidFill>
                  <a:schemeClr val="accent2"/>
                </a:solidFill>
              </a:rPr>
              <a:t>“ </a:t>
            </a:r>
            <a:r>
              <a:rPr lang="cs-CZ" sz="2800" b="1" dirty="0" err="1">
                <a:solidFill>
                  <a:schemeClr val="accent2"/>
                </a:solidFill>
              </a:rPr>
              <a:t>href</a:t>
            </a:r>
            <a:r>
              <a:rPr lang="cs-CZ" sz="2800" b="1" dirty="0">
                <a:solidFill>
                  <a:schemeClr val="accent2"/>
                </a:solidFill>
              </a:rPr>
              <a:t>=</a:t>
            </a:r>
            <a:r>
              <a:rPr lang="cs-CZ" sz="2800" b="1" dirty="0"/>
              <a:t>“</a:t>
            </a:r>
            <a:r>
              <a:rPr lang="cs-CZ" sz="2800" b="1" dirty="0">
                <a:solidFill>
                  <a:schemeClr val="accent2"/>
                </a:solidFill>
              </a:rPr>
              <a:t>pozv.css“ type=</a:t>
            </a:r>
            <a:r>
              <a:rPr lang="cs-CZ" sz="2800" b="1" dirty="0"/>
              <a:t>“</a:t>
            </a:r>
            <a:r>
              <a:rPr lang="cs-CZ" sz="2800" b="1" dirty="0">
                <a:solidFill>
                  <a:schemeClr val="accent2"/>
                </a:solidFill>
              </a:rPr>
              <a:t>text/</a:t>
            </a:r>
            <a:r>
              <a:rPr lang="cs-CZ" sz="2800" b="1" dirty="0" err="1">
                <a:solidFill>
                  <a:schemeClr val="accent2"/>
                </a:solidFill>
              </a:rPr>
              <a:t>css</a:t>
            </a:r>
            <a:r>
              <a:rPr lang="cs-CZ" sz="2800" b="1" dirty="0">
                <a:solidFill>
                  <a:schemeClr val="accent2"/>
                </a:solidFill>
              </a:rPr>
              <a:t>“&gt;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38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91762808"/>
      </p:ext>
    </p:extLst>
  </p:cSld>
  <p:clrMapOvr>
    <a:masterClrMapping/>
  </p:clrMapOvr>
  <p:transition spd="med">
    <p:circl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07899" y="620688"/>
            <a:ext cx="8595116" cy="5256584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b="1" u="sng" dirty="0" smtClean="0">
                <a:solidFill>
                  <a:srgbClr val="C00000"/>
                </a:solidFill>
              </a:rPr>
              <a:t>Definování vlastností  v </a:t>
            </a:r>
            <a:r>
              <a:rPr lang="cs-CZ" b="1" u="sng" dirty="0" err="1" smtClean="0">
                <a:solidFill>
                  <a:srgbClr val="C00000"/>
                </a:solidFill>
              </a:rPr>
              <a:t>css</a:t>
            </a:r>
            <a:r>
              <a:rPr lang="cs-CZ" b="1" u="sng" dirty="0" smtClean="0">
                <a:solidFill>
                  <a:srgbClr val="C00000"/>
                </a:solidFill>
              </a:rPr>
              <a:t> stylu 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b="1" u="sng" dirty="0" smtClean="0">
              <a:solidFill>
                <a:srgbClr val="C00000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a:</a:t>
            </a:r>
            <a:r>
              <a:rPr lang="cs-CZ" b="1" dirty="0" smtClean="0">
                <a:solidFill>
                  <a:schemeClr val="accent2"/>
                </a:solidFill>
              </a:rPr>
              <a:t>link</a:t>
            </a:r>
            <a:r>
              <a:rPr lang="en-US" dirty="0" smtClean="0"/>
              <a:t> { color</a:t>
            </a:r>
            <a:r>
              <a:rPr lang="cs-CZ" dirty="0" smtClean="0"/>
              <a:t>:</a:t>
            </a:r>
            <a:r>
              <a:rPr lang="en-US" dirty="0" smtClean="0"/>
              <a:t> #ff0000}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chemeClr val="accent2"/>
                </a:solidFill>
              </a:rPr>
              <a:t>běžný</a:t>
            </a:r>
            <a:r>
              <a:rPr lang="cs-CZ" dirty="0" smtClean="0"/>
              <a:t> odkaz, co se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					      objevuje na stránce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a:</a:t>
            </a:r>
            <a:r>
              <a:rPr lang="cs-CZ" b="1" dirty="0" smtClean="0">
                <a:solidFill>
                  <a:schemeClr val="accent2"/>
                </a:solidFill>
              </a:rPr>
              <a:t>visited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en-US" dirty="0" smtClean="0"/>
              <a:t>{ color</a:t>
            </a:r>
            <a:r>
              <a:rPr lang="cs-CZ" dirty="0" smtClean="0"/>
              <a:t>:</a:t>
            </a:r>
            <a:r>
              <a:rPr lang="en-US" dirty="0" smtClean="0"/>
              <a:t> #</a:t>
            </a:r>
            <a:r>
              <a:rPr lang="cs-CZ" dirty="0" smtClean="0"/>
              <a:t>99</a:t>
            </a:r>
            <a:r>
              <a:rPr lang="en-US" dirty="0" smtClean="0"/>
              <a:t>0000}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chemeClr val="accent2"/>
                </a:solidFill>
              </a:rPr>
              <a:t>navštívený</a:t>
            </a:r>
            <a:r>
              <a:rPr lang="cs-CZ" dirty="0" smtClean="0"/>
              <a:t> odkaz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a:</a:t>
            </a:r>
            <a:r>
              <a:rPr lang="cs-CZ" b="1" dirty="0" smtClean="0">
                <a:solidFill>
                  <a:schemeClr val="accent2"/>
                </a:solidFill>
              </a:rPr>
              <a:t>active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en-US" dirty="0" smtClean="0"/>
              <a:t>{ color</a:t>
            </a:r>
            <a:r>
              <a:rPr lang="cs-CZ" dirty="0" smtClean="0"/>
              <a:t>:</a:t>
            </a:r>
            <a:r>
              <a:rPr lang="en-US" dirty="0" smtClean="0"/>
              <a:t> #</a:t>
            </a:r>
            <a:r>
              <a:rPr lang="cs-CZ" dirty="0" smtClean="0"/>
              <a:t>00ff</a:t>
            </a:r>
            <a:r>
              <a:rPr lang="en-US" dirty="0" smtClean="0"/>
              <a:t>00}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aktivní</a:t>
            </a:r>
            <a:r>
              <a:rPr lang="cs-CZ" dirty="0" smtClean="0"/>
              <a:t> odkaz-kliknutím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dirty="0" smtClean="0"/>
              <a:t>a:</a:t>
            </a:r>
            <a:r>
              <a:rPr lang="cs-CZ" b="1" dirty="0" smtClean="0">
                <a:solidFill>
                  <a:schemeClr val="accent2"/>
                </a:solidFill>
              </a:rPr>
              <a:t>hover</a:t>
            </a:r>
            <a:r>
              <a:rPr lang="cs-CZ" dirty="0" smtClean="0">
                <a:solidFill>
                  <a:schemeClr val="accent2"/>
                </a:solidFill>
              </a:rPr>
              <a:t>   při najetí myší </a:t>
            </a:r>
            <a:r>
              <a:rPr lang="cs-CZ" dirty="0" smtClean="0"/>
              <a:t>na odkaz = ještě jsme</a:t>
            </a:r>
            <a:r>
              <a:rPr lang="cs-CZ" dirty="0" smtClean="0">
                <a:solidFill>
                  <a:schemeClr val="accent2"/>
                </a:solidFill>
              </a:rPr>
              <a:t> 					</a:t>
            </a:r>
            <a:r>
              <a:rPr lang="cs-CZ" dirty="0" smtClean="0"/>
              <a:t>neklikli, tak se změní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38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9480998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90657" y="54868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/>
          <a:lstStyle/>
          <a:p>
            <a:pPr marL="0" indent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Kosek J.: HTML – tvorba dokonalých www stránek. Praha: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Grada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Publishing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spol. s.r.o., 1998.  ISBN 80-7169-608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0" indent="0">
              <a:buNone/>
            </a:pP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Hlavenka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J. a kol.: Vytváříme www stránky a spravujeme moderní web sítě. Brno: CP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a.s., 2005. ISBN 80-251-0801-5                                                                                                                                                                                   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38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92394565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288</Words>
  <Application>Microsoft Office PowerPoint</Application>
  <PresentationFormat>Předvádění na obrazovce (4:3)</PresentationFormat>
  <Paragraphs>85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Průvodní list</vt:lpstr>
      <vt:lpstr>Snímek 2</vt:lpstr>
      <vt:lpstr>ODKAZY</vt:lpstr>
      <vt:lpstr>ABSOLUTNÍ ODKAZ</vt:lpstr>
      <vt:lpstr>RELATIVNÍ ODKAZ</vt:lpstr>
      <vt:lpstr>ODKAZ na e-mail</vt:lpstr>
      <vt:lpstr>ODKAZ na část textu-NÁVĚŠTÍ</vt:lpstr>
      <vt:lpstr>Odkaz na css styl v hlavičce programu : </vt:lpstr>
      <vt:lpstr>Snímek 9</vt:lpstr>
      <vt:lpstr>Použité zdroje</vt:lpstr>
    </vt:vector>
  </TitlesOfParts>
  <Company>dtto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Průvodní list</dc:title>
  <dc:creator>stepan.bartos</dc:creator>
  <cp:lastModifiedBy>stepan.bartos</cp:lastModifiedBy>
  <cp:revision>34</cp:revision>
  <cp:lastPrinted>2012-10-09T07:02:21Z</cp:lastPrinted>
  <dcterms:created xsi:type="dcterms:W3CDTF">2012-09-30T10:53:30Z</dcterms:created>
  <dcterms:modified xsi:type="dcterms:W3CDTF">2013-06-08T21:41:24Z</dcterms:modified>
</cp:coreProperties>
</file>