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handoutMasterIdLst>
    <p:handoutMasterId r:id="rId13"/>
  </p:handoutMasterIdLst>
  <p:sldIdLst>
    <p:sldId id="256" r:id="rId2"/>
    <p:sldId id="257" r:id="rId3"/>
    <p:sldId id="279" r:id="rId4"/>
    <p:sldId id="274" r:id="rId5"/>
    <p:sldId id="275" r:id="rId6"/>
    <p:sldId id="276" r:id="rId7"/>
    <p:sldId id="277" r:id="rId8"/>
    <p:sldId id="281" r:id="rId9"/>
    <p:sldId id="280" r:id="rId10"/>
    <p:sldId id="282" r:id="rId11"/>
  </p:sldIdLst>
  <p:sldSz cx="9144000" cy="6858000" type="screen4x3"/>
  <p:notesSz cx="6783388" cy="9915525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4" d="100"/>
          <a:sy n="94" d="100"/>
        </p:scale>
        <p:origin x="-882" y="-21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39468" cy="49577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42350" y="0"/>
            <a:ext cx="2939468" cy="49577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640FE34-E74A-4D4A-AFD9-29603F7C69F5}" type="datetimeFigureOut">
              <a:rPr lang="cs-CZ" smtClean="0"/>
              <a:pPr/>
              <a:t>8.6.2013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9418028"/>
            <a:ext cx="2939468" cy="495776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42350" y="9418028"/>
            <a:ext cx="2939468" cy="495776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60AEEEF-5945-4CFB-AD78-FD465144BD1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60131045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39468" cy="49577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42350" y="0"/>
            <a:ext cx="2939468" cy="49577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02479385-5519-48D9-AA0A-A743DB3C63FF}" type="datetimeFigureOut">
              <a:rPr lang="cs-CZ"/>
              <a:pPr>
                <a:defRPr/>
              </a:pPr>
              <a:t>8.6.2013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912813" y="742950"/>
            <a:ext cx="4957762" cy="3719513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78339" y="4709875"/>
            <a:ext cx="5426710" cy="446198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9418028"/>
            <a:ext cx="2939468" cy="495776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42350" y="9418028"/>
            <a:ext cx="2939468" cy="495776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797DFA6E-0352-4CEE-9BC7-131BE85BE20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59641042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sp>
      <p:sp>
        <p:nvSpPr>
          <p:cNvPr id="717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717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0C644B96-6AEF-437D-9F47-5A5BF62D4ACB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</a:t>
            </a:fld>
            <a:endParaRPr 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sp>
      <p:sp>
        <p:nvSpPr>
          <p:cNvPr id="819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8196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3CB9AC16-0E48-4ABF-B9D8-85F265FA66BD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2</a:t>
            </a:fld>
            <a:endParaRPr lang="cs-CZ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797DFA6E-0352-4CEE-9BC7-131BE85BE20A}" type="slidenum">
              <a:rPr lang="cs-CZ" smtClean="0"/>
              <a:pPr>
                <a:defRPr/>
              </a:pPr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797DFA6E-0352-4CEE-9BC7-131BE85BE20A}" type="slidenum">
              <a:rPr lang="cs-CZ" smtClean="0"/>
              <a:pPr>
                <a:defRPr/>
              </a:pPr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797DFA6E-0352-4CEE-9BC7-131BE85BE20A}" type="slidenum">
              <a:rPr lang="cs-CZ" smtClean="0"/>
              <a:pPr>
                <a:defRPr/>
              </a:pPr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797DFA6E-0352-4CEE-9BC7-131BE85BE20A}" type="slidenum">
              <a:rPr lang="cs-CZ" smtClean="0"/>
              <a:pPr>
                <a:defRPr/>
              </a:pPr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797DFA6E-0352-4CEE-9BC7-131BE85BE20A}" type="slidenum">
              <a:rPr lang="cs-CZ" smtClean="0"/>
              <a:pPr>
                <a:defRPr/>
              </a:pPr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797DFA6E-0352-4CEE-9BC7-131BE85BE20A}" type="slidenum">
              <a:rPr lang="cs-CZ" smtClean="0"/>
              <a:pPr>
                <a:defRPr/>
              </a:pPr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797DFA6E-0352-4CEE-9BC7-131BE85BE20A}" type="slidenum">
              <a:rPr lang="cs-CZ" smtClean="0"/>
              <a:pPr>
                <a:defRPr/>
              </a:pPr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sp>
      <p:sp>
        <p:nvSpPr>
          <p:cNvPr id="1024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0244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987A24DE-B030-4E01-B305-04F44F92ABF0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10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0D30698-EE29-4FCD-9FC0-11D9D80DEE1B}" type="datetimeFigureOut">
              <a:rPr lang="cs-CZ"/>
              <a:pPr>
                <a:defRPr/>
              </a:pPr>
              <a:t>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94BFF36-AA01-4354-AF20-AD14F4811D8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89133217"/>
      </p:ext>
    </p:extLst>
  </p:cSld>
  <p:clrMapOvr>
    <a:masterClrMapping/>
  </p:clrMapOvr>
  <p:transition spd="med">
    <p:circl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168634-19EE-4866-988B-FE9AE3797ABA}" type="datetimeFigureOut">
              <a:rPr lang="cs-CZ"/>
              <a:pPr>
                <a:defRPr/>
              </a:pPr>
              <a:t>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6E5F93A-9087-4447-A853-4FA9016BF3F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83327022"/>
      </p:ext>
    </p:extLst>
  </p:cSld>
  <p:clrMapOvr>
    <a:masterClrMapping/>
  </p:clrMapOvr>
  <p:transition spd="med">
    <p:circl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B93E90B-4625-4173-AB32-F5500A579AAC}" type="datetimeFigureOut">
              <a:rPr lang="cs-CZ"/>
              <a:pPr>
                <a:defRPr/>
              </a:pPr>
              <a:t>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FF96F08-36F1-4D82-90D1-D7C5DC1D5F0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88221974"/>
      </p:ext>
    </p:extLst>
  </p:cSld>
  <p:clrMapOvr>
    <a:masterClrMapping/>
  </p:clrMapOvr>
  <p:transition spd="med">
    <p:circl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F3D4678-ADBF-4F82-AC3C-4A1900EEBC30}" type="datetimeFigureOut">
              <a:rPr lang="cs-CZ"/>
              <a:pPr>
                <a:defRPr/>
              </a:pPr>
              <a:t>8.6.2013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D77AE03-8CB9-44DB-AF51-39FB821B758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09266910"/>
      </p:ext>
    </p:extLst>
  </p:cSld>
  <p:clrMapOvr>
    <a:masterClrMapping/>
  </p:clrMapOvr>
  <p:transition spd="med">
    <p:circl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C031507-299B-47C9-A8AA-083643FDA9CF}" type="datetimeFigureOut">
              <a:rPr lang="cs-CZ"/>
              <a:pPr>
                <a:defRPr/>
              </a:pPr>
              <a:t>8.6.2013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76B7D42-C5F5-4699-B2CF-56CE9F8613E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14639015"/>
      </p:ext>
    </p:extLst>
  </p:cSld>
  <p:clrMapOvr>
    <a:masterClrMapping/>
  </p:clrMapOvr>
  <p:transition spd="med">
    <p:circl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E7ECC35-B6B2-490C-993E-5F5FA45CDF6B}" type="datetimeFigureOut">
              <a:rPr lang="cs-CZ"/>
              <a:pPr>
                <a:defRPr/>
              </a:pPr>
              <a:t>8.6.2013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7DF402B-304C-4D84-A226-2F5DEE0EF18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0109329"/>
      </p:ext>
    </p:extLst>
  </p:cSld>
  <p:clrMapOvr>
    <a:masterClrMapping/>
  </p:clrMapOvr>
  <p:transition spd="med">
    <p:circl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F7BBFEB-9954-4780-A2A1-8F009EE4F5F1}" type="datetimeFigureOut">
              <a:rPr lang="cs-CZ"/>
              <a:pPr>
                <a:defRPr/>
              </a:pPr>
              <a:t>8.6.2013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88186B-EBD2-4CC5-8CC0-200AB3E87CF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604304"/>
      </p:ext>
    </p:extLst>
  </p:cSld>
  <p:clrMapOvr>
    <a:masterClrMapping/>
  </p:clrMapOvr>
  <p:transition spd="med">
    <p:circl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5534561-3565-41C9-9F1B-C1F945C4E394}" type="datetimeFigureOut">
              <a:rPr lang="cs-CZ"/>
              <a:pPr>
                <a:defRPr/>
              </a:pPr>
              <a:t>8.6.2013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C6F47DC-C04C-481A-85E4-30E4A8B0ABF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88249648"/>
      </p:ext>
    </p:extLst>
  </p:cSld>
  <p:clrMapOvr>
    <a:masterClrMapping/>
  </p:clrMapOvr>
  <p:transition spd="med">
    <p:circl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7D58FE0-E83E-408F-848D-13D66FD6DE9F}" type="datetimeFigureOut">
              <a:rPr lang="cs-CZ"/>
              <a:pPr>
                <a:defRPr/>
              </a:pPr>
              <a:t>8.6.2013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1CF7D4F-F13B-4CBD-B2A9-B818FAB4C67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92689873"/>
      </p:ext>
    </p:extLst>
  </p:cSld>
  <p:clrMapOvr>
    <a:masterClrMapping/>
  </p:clrMapOvr>
  <p:transition spd="med">
    <p:circl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0DBAC74-4A54-4962-8DE1-EE57001FCC06}" type="datetimeFigureOut">
              <a:rPr lang="cs-CZ"/>
              <a:pPr>
                <a:defRPr/>
              </a:pPr>
              <a:t>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CB9334-864B-49A9-8E4A-7CB2D339857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5509288"/>
      </p:ext>
    </p:extLst>
  </p:cSld>
  <p:clrMapOvr>
    <a:masterClrMapping/>
  </p:clrMapOvr>
  <p:transition spd="med">
    <p:circl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3E39654-7260-42B9-8C4D-7BBCF2EA3638}" type="datetimeFigureOut">
              <a:rPr lang="cs-CZ"/>
              <a:pPr>
                <a:defRPr/>
              </a:pPr>
              <a:t>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7692408-4B0B-4D99-A045-04BCF82E859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86857858"/>
      </p:ext>
    </p:extLst>
  </p:cSld>
  <p:clrMapOvr>
    <a:masterClrMapping/>
  </p:clrMapOvr>
  <p:transition spd="med">
    <p:circl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AE5E440C-AC3B-43E9-92BC-4DE5A3A03260}" type="datetimeFigureOut">
              <a:rPr lang="cs-CZ"/>
              <a:pPr>
                <a:defRPr/>
              </a:pPr>
              <a:t>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4C792571-FF00-4AD4-95ED-1DEB6A7497F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med">
    <p:circle/>
  </p:transition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684213" y="1052513"/>
            <a:ext cx="7483475" cy="966787"/>
          </a:xfrm>
        </p:spPr>
        <p:txBody>
          <a:bodyPr/>
          <a:lstStyle/>
          <a:p>
            <a:pPr eaLnBrk="1" hangingPunct="1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Průvodní list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39750" y="2276475"/>
            <a:ext cx="8064500" cy="2857500"/>
          </a:xfrm>
        </p:spPr>
        <p:txBody>
          <a:bodyPr rtlCol="0">
            <a:normAutofit fontScale="55000" lnSpcReduction="20000"/>
          </a:bodyPr>
          <a:lstStyle/>
          <a:p>
            <a:pPr algn="l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Šablona: 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III/2 Inovace a zkvalitnění výuky prostřednictvím ICT	</a:t>
            </a:r>
          </a:p>
          <a:p>
            <a:pPr algn="l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 </a:t>
            </a:r>
            <a:endParaRPr lang="cs-CZ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algn="l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Vzdělávací materiál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:  Prezentace – zápis pro žáky</a:t>
            </a:r>
          </a:p>
          <a:p>
            <a:pPr algn="l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Určen pro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: 4. ročník oboru technické lyceum</a:t>
            </a: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endParaRPr lang="cs-CZ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algn="l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 </a:t>
            </a:r>
            <a:endParaRPr lang="cs-CZ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algn="l" eaLnBrk="1" fontAlgn="auto" hangingPunct="1">
              <a:spcAft>
                <a:spcPts val="0"/>
              </a:spcAft>
              <a:defRPr/>
            </a:pP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Vzdělávací oblast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I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nformační a komunikační technologie  –  Základy webových stránek v XHTML</a:t>
            </a:r>
          </a:p>
          <a:p>
            <a:pPr algn="l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 </a:t>
            </a:r>
          </a:p>
          <a:p>
            <a:pPr algn="l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Název učebního materiálu: 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Tabulka - ZŽ</a:t>
            </a:r>
          </a:p>
          <a:p>
            <a:pPr algn="l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2" name="Obrázek 3" descr="Logo EU penize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95513" y="0"/>
            <a:ext cx="4932362" cy="84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53" name="TextovéPole 4"/>
          <p:cNvSpPr txBox="1">
            <a:spLocks noChangeArrowheads="1"/>
          </p:cNvSpPr>
          <p:nvPr/>
        </p:nvSpPr>
        <p:spPr bwMode="auto">
          <a:xfrm>
            <a:off x="4932363" y="5445125"/>
            <a:ext cx="4032250" cy="123110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b="1" dirty="0">
                <a:latin typeface="Times New Roman" pitchFamily="18" charset="0"/>
                <a:cs typeface="Times New Roman" pitchFamily="18" charset="0"/>
              </a:rPr>
              <a:t>Jméno autora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Ing. Martinková Šárka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pPr eaLnBrk="1" hangingPunct="1"/>
            <a:r>
              <a:rPr lang="cs-CZ" dirty="0">
                <a:latin typeface="Times New Roman" pitchFamily="18" charset="0"/>
                <a:cs typeface="Times New Roman" pitchFamily="18" charset="0"/>
              </a:rPr>
              <a:t>     </a:t>
            </a:r>
            <a:br>
              <a:rPr lang="cs-CZ" dirty="0">
                <a:latin typeface="Times New Roman" pitchFamily="18" charset="0"/>
                <a:cs typeface="Times New Roman" pitchFamily="18" charset="0"/>
              </a:rPr>
            </a:br>
            <a:r>
              <a:rPr lang="cs-CZ" b="1" dirty="0">
                <a:latin typeface="Times New Roman" pitchFamily="18" charset="0"/>
                <a:cs typeface="Times New Roman" pitchFamily="18" charset="0"/>
              </a:rPr>
              <a:t>Datum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vytvoření: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15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 3.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2013    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pPr eaLnBrk="1" hangingPunct="1"/>
            <a:endParaRPr lang="cs-CZ" sz="1000" b="1" dirty="0">
              <a:latin typeface="Times New Roman" pitchFamily="18" charset="0"/>
              <a:cs typeface="Times New Roman" pitchFamily="18" charset="0"/>
            </a:endParaRPr>
          </a:p>
          <a:p>
            <a:pPr eaLnBrk="1" hangingPunct="1"/>
            <a:r>
              <a:rPr lang="cs-CZ" sz="1000" b="1" dirty="0" err="1">
                <a:latin typeface="Times New Roman" pitchFamily="18" charset="0"/>
                <a:cs typeface="Times New Roman" pitchFamily="18" charset="0"/>
              </a:rPr>
              <a:t>Reg.č</a:t>
            </a:r>
            <a:r>
              <a:rPr lang="cs-CZ" sz="1000" b="1" dirty="0">
                <a:latin typeface="Times New Roman" pitchFamily="18" charset="0"/>
                <a:cs typeface="Times New Roman" pitchFamily="18" charset="0"/>
              </a:rPr>
              <a:t>. projektu: CZ.1.07/1.5.00/34.0627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 spd="med">
    <p:circl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556992"/>
          </a:xfrm>
        </p:spPr>
        <p:txBody>
          <a:bodyPr/>
          <a:lstStyle/>
          <a:p>
            <a:pPr eaLnBrk="1" hangingPunct="1">
              <a:buNone/>
            </a:pPr>
            <a:r>
              <a:rPr lang="cs-CZ" sz="1800" b="1" dirty="0" smtClean="0">
                <a:latin typeface="Times New Roman" pitchFamily="18" charset="0"/>
                <a:cs typeface="Times New Roman" pitchFamily="18" charset="0"/>
              </a:rPr>
              <a:t>Klíčová slova: </a:t>
            </a: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soubor, kód, </a:t>
            </a:r>
            <a:r>
              <a:rPr lang="cs-CZ" sz="1800" dirty="0" err="1">
                <a:latin typeface="Times New Roman" pitchFamily="18" charset="0"/>
                <a:cs typeface="Times New Roman" pitchFamily="18" charset="0"/>
              </a:rPr>
              <a:t>tag</a:t>
            </a: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, příkaz, 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tabulka, struktura</a:t>
            </a:r>
            <a:r>
              <a:rPr lang="cs-CZ" sz="1800" smtClean="0">
                <a:latin typeface="Times New Roman" pitchFamily="18" charset="0"/>
                <a:cs typeface="Times New Roman" pitchFamily="18" charset="0"/>
              </a:rPr>
              <a:t>, řádek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, buňka, parametry,  pozadí</a:t>
            </a:r>
            <a:r>
              <a:rPr lang="cs-CZ" sz="1800" smtClean="0">
                <a:latin typeface="Times New Roman" pitchFamily="18" charset="0"/>
                <a:cs typeface="Times New Roman" pitchFamily="18" charset="0"/>
              </a:rPr>
              <a:t>, slučování</a:t>
            </a:r>
            <a:endParaRPr lang="cs-CZ" sz="1800" dirty="0">
              <a:latin typeface="Times New Roman" pitchFamily="18" charset="0"/>
              <a:cs typeface="Times New Roman" pitchFamily="18" charset="0"/>
            </a:endParaRPr>
          </a:p>
          <a:p>
            <a:pPr eaLnBrk="1" hangingPunct="1">
              <a:buFont typeface="Arial" charset="0"/>
              <a:buNone/>
            </a:pPr>
            <a:endParaRPr 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pPr eaLnBrk="1" hangingPunct="1">
              <a:buFont typeface="Arial" charset="0"/>
              <a:buNone/>
            </a:pPr>
            <a:endParaRPr 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pPr eaLnBrk="1" hangingPunct="1">
              <a:buNone/>
            </a:pPr>
            <a:r>
              <a:rPr lang="cs-CZ" sz="1800" b="1" dirty="0" smtClean="0">
                <a:latin typeface="Times New Roman" pitchFamily="18" charset="0"/>
                <a:cs typeface="Times New Roman" pitchFamily="18" charset="0"/>
              </a:rPr>
              <a:t>Anotace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Vzdělávací materiál 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obsahuje </a:t>
            </a: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základní 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příkazy tabulky a slučování buněk ve sloupci a v řádku </a:t>
            </a: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a je připraven pro žáky formou prezentace jako zápis do sešitu. 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18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 </a:t>
            </a:r>
          </a:p>
          <a:p>
            <a:pPr eaLnBrk="1" hangingPunct="1">
              <a:buFont typeface="Arial" charset="0"/>
              <a:buNone/>
            </a:pPr>
            <a:r>
              <a:rPr lang="cs-CZ" sz="1800" b="1" dirty="0" smtClean="0">
                <a:latin typeface="Times New Roman" pitchFamily="18" charset="0"/>
                <a:cs typeface="Times New Roman" pitchFamily="18" charset="0"/>
              </a:rPr>
              <a:t>Metodické pokyny: 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Snímky prezentace najíždějí po kliknutí myši a žáci si přes promítací plátno a dataprojektor provedou zápis do sešitu.</a:t>
            </a:r>
          </a:p>
          <a:p>
            <a:pPr eaLnBrk="1" hangingPunct="1">
              <a:buFont typeface="Arial" charset="0"/>
              <a:buNone/>
            </a:pP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I když prezentované informace jsou obvykle snadno pochopitelné, přesto je vhodné je doplnit slovním komentářem a tím uvedenou problematiku rekapitulovat.</a:t>
            </a:r>
          </a:p>
          <a:p>
            <a:pPr eaLnBrk="1" hangingPunct="1">
              <a:buNone/>
            </a:pPr>
            <a:endParaRPr 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pPr eaLnBrk="1" hangingPunct="1">
              <a:buFont typeface="Arial" charset="0"/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075" name="Obrázek 3" descr="Logo EU penize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95513" y="0"/>
            <a:ext cx="4932362" cy="84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med">
    <p:circl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2564904"/>
            <a:ext cx="7772400" cy="1470025"/>
          </a:xfrm>
        </p:spPr>
        <p:txBody>
          <a:bodyPr/>
          <a:lstStyle/>
          <a:p>
            <a:r>
              <a:rPr lang="cs-CZ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Tabulky ve </a:t>
            </a:r>
            <a:r>
              <a:rPr lang="cs-CZ" b="1" dirty="0" err="1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WEBu</a:t>
            </a:r>
            <a:endParaRPr lang="cs-CZ" b="1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3" name="Obrázek 2" descr="Logo EU penize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90654" y="6021288"/>
            <a:ext cx="4248150" cy="727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3462733163"/>
      </p:ext>
    </p:extLst>
  </p:cSld>
  <p:clrMapOvr>
    <a:masterClrMapping/>
  </p:clrMapOvr>
  <p:transition spd="med">
    <p:circle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5"/>
          <p:cNvSpPr>
            <a:spLocks noGrp="1" noChangeArrowheads="1"/>
          </p:cNvSpPr>
          <p:nvPr>
            <p:ph type="body" idx="1"/>
          </p:nvPr>
        </p:nvSpPr>
        <p:spPr>
          <a:xfrm>
            <a:off x="251619" y="1378382"/>
            <a:ext cx="8713788" cy="4608859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cs-CZ" dirty="0" smtClean="0"/>
              <a:t> </a:t>
            </a:r>
            <a:r>
              <a:rPr lang="cs-CZ" b="1" dirty="0" smtClean="0">
                <a:solidFill>
                  <a:schemeClr val="accent2"/>
                </a:solidFill>
              </a:rPr>
              <a:t>&lt;table&gt;</a:t>
            </a:r>
            <a:r>
              <a:rPr lang="cs-CZ" dirty="0" smtClean="0"/>
              <a:t>					začátek tabulky</a:t>
            </a:r>
          </a:p>
          <a:p>
            <a:pPr eaLnBrk="1" hangingPunct="1">
              <a:buFontTx/>
              <a:buNone/>
            </a:pPr>
            <a:r>
              <a:rPr lang="cs-CZ" dirty="0" smtClean="0"/>
              <a:t>		 </a:t>
            </a:r>
            <a:r>
              <a:rPr lang="cs-CZ" b="1" dirty="0" smtClean="0">
                <a:solidFill>
                  <a:schemeClr val="accent2"/>
                </a:solidFill>
              </a:rPr>
              <a:t>&lt;</a:t>
            </a:r>
            <a:r>
              <a:rPr lang="cs-CZ" b="1" dirty="0" err="1" smtClean="0">
                <a:solidFill>
                  <a:schemeClr val="accent2"/>
                </a:solidFill>
              </a:rPr>
              <a:t>tr</a:t>
            </a:r>
            <a:r>
              <a:rPr lang="cs-CZ" b="1" dirty="0" smtClean="0">
                <a:solidFill>
                  <a:schemeClr val="accent2"/>
                </a:solidFill>
              </a:rPr>
              <a:t>&gt;</a:t>
            </a:r>
            <a:r>
              <a:rPr lang="cs-CZ" dirty="0" smtClean="0"/>
              <a:t>					řádek</a:t>
            </a:r>
          </a:p>
          <a:p>
            <a:pPr eaLnBrk="1" hangingPunct="1">
              <a:buFontTx/>
              <a:buNone/>
            </a:pPr>
            <a:r>
              <a:rPr lang="cs-CZ" dirty="0" smtClean="0"/>
              <a:t>		 </a:t>
            </a:r>
            <a:r>
              <a:rPr lang="cs-CZ" dirty="0" smtClean="0">
                <a:solidFill>
                  <a:schemeClr val="accent2"/>
                </a:solidFill>
              </a:rPr>
              <a:t>&lt;</a:t>
            </a:r>
            <a:r>
              <a:rPr lang="cs-CZ" dirty="0" err="1" smtClean="0">
                <a:solidFill>
                  <a:schemeClr val="accent2"/>
                </a:solidFill>
              </a:rPr>
              <a:t>th</a:t>
            </a:r>
            <a:r>
              <a:rPr lang="cs-CZ" dirty="0" smtClean="0">
                <a:solidFill>
                  <a:schemeClr val="accent2"/>
                </a:solidFill>
              </a:rPr>
              <a:t>&gt;</a:t>
            </a:r>
            <a:r>
              <a:rPr lang="cs-CZ" dirty="0" smtClean="0"/>
              <a:t>1.čtvrtletí</a:t>
            </a:r>
            <a:r>
              <a:rPr lang="cs-CZ" dirty="0" smtClean="0">
                <a:solidFill>
                  <a:schemeClr val="accent2"/>
                </a:solidFill>
              </a:rPr>
              <a:t>&lt;/</a:t>
            </a:r>
            <a:r>
              <a:rPr lang="cs-CZ" dirty="0" err="1" smtClean="0">
                <a:solidFill>
                  <a:schemeClr val="accent2"/>
                </a:solidFill>
              </a:rPr>
              <a:t>th</a:t>
            </a:r>
            <a:r>
              <a:rPr lang="cs-CZ" dirty="0" smtClean="0">
                <a:solidFill>
                  <a:schemeClr val="accent2"/>
                </a:solidFill>
              </a:rPr>
              <a:t>&gt;	</a:t>
            </a:r>
            <a:r>
              <a:rPr lang="cs-CZ" dirty="0" smtClean="0"/>
              <a:t>buňka pro záhlaví	</a:t>
            </a:r>
          </a:p>
          <a:p>
            <a:pPr eaLnBrk="1" hangingPunct="1">
              <a:buFontTx/>
              <a:buNone/>
            </a:pPr>
            <a:r>
              <a:rPr lang="cs-CZ" dirty="0" smtClean="0"/>
              <a:t>		 </a:t>
            </a:r>
            <a:r>
              <a:rPr lang="cs-CZ" b="1" dirty="0" smtClean="0">
                <a:solidFill>
                  <a:schemeClr val="accent2"/>
                </a:solidFill>
              </a:rPr>
              <a:t>&lt;</a:t>
            </a:r>
            <a:r>
              <a:rPr lang="cs-CZ" b="1" dirty="0" err="1" smtClean="0">
                <a:solidFill>
                  <a:schemeClr val="accent2"/>
                </a:solidFill>
              </a:rPr>
              <a:t>td</a:t>
            </a:r>
            <a:r>
              <a:rPr lang="cs-CZ" b="1" dirty="0" smtClean="0">
                <a:solidFill>
                  <a:schemeClr val="accent2"/>
                </a:solidFill>
              </a:rPr>
              <a:t>&gt;</a:t>
            </a:r>
            <a:r>
              <a:rPr lang="cs-CZ" dirty="0" smtClean="0"/>
              <a:t>200 000</a:t>
            </a:r>
            <a:r>
              <a:rPr lang="cs-CZ" b="1" dirty="0" smtClean="0">
                <a:solidFill>
                  <a:schemeClr val="accent2"/>
                </a:solidFill>
              </a:rPr>
              <a:t>&lt;/</a:t>
            </a:r>
            <a:r>
              <a:rPr lang="cs-CZ" b="1" dirty="0" err="1" smtClean="0">
                <a:solidFill>
                  <a:schemeClr val="accent2"/>
                </a:solidFill>
              </a:rPr>
              <a:t>td</a:t>
            </a:r>
            <a:r>
              <a:rPr lang="cs-CZ" b="1" dirty="0" smtClean="0">
                <a:solidFill>
                  <a:schemeClr val="accent2"/>
                </a:solidFill>
              </a:rPr>
              <a:t>&gt;</a:t>
            </a:r>
            <a:r>
              <a:rPr lang="cs-CZ" dirty="0" smtClean="0"/>
              <a:t>	buňka pro běžná data</a:t>
            </a:r>
          </a:p>
          <a:p>
            <a:pPr eaLnBrk="1" hangingPunct="1">
              <a:buFontTx/>
              <a:buNone/>
            </a:pPr>
            <a:r>
              <a:rPr lang="cs-CZ" dirty="0" smtClean="0"/>
              <a:t>		 </a:t>
            </a:r>
            <a:r>
              <a:rPr lang="cs-CZ" b="1" dirty="0" smtClean="0">
                <a:solidFill>
                  <a:schemeClr val="accent2"/>
                </a:solidFill>
              </a:rPr>
              <a:t>&lt;</a:t>
            </a:r>
            <a:r>
              <a:rPr lang="cs-CZ" b="1" dirty="0" err="1" smtClean="0">
                <a:solidFill>
                  <a:schemeClr val="accent2"/>
                </a:solidFill>
              </a:rPr>
              <a:t>td</a:t>
            </a:r>
            <a:r>
              <a:rPr lang="cs-CZ" b="1" dirty="0" smtClean="0">
                <a:solidFill>
                  <a:schemeClr val="accent2"/>
                </a:solidFill>
              </a:rPr>
              <a:t>&gt;</a:t>
            </a:r>
            <a:r>
              <a:rPr lang="cs-CZ" dirty="0" smtClean="0"/>
              <a:t>300</a:t>
            </a:r>
            <a:r>
              <a:rPr lang="cs-CZ" dirty="0" smtClean="0">
                <a:solidFill>
                  <a:schemeClr val="accent2"/>
                </a:solidFill>
              </a:rPr>
              <a:t> </a:t>
            </a:r>
            <a:r>
              <a:rPr lang="cs-CZ" dirty="0" smtClean="0"/>
              <a:t>000</a:t>
            </a:r>
            <a:r>
              <a:rPr lang="cs-CZ" b="1" dirty="0" smtClean="0">
                <a:solidFill>
                  <a:schemeClr val="accent2"/>
                </a:solidFill>
              </a:rPr>
              <a:t>&lt;/</a:t>
            </a:r>
            <a:r>
              <a:rPr lang="cs-CZ" b="1" dirty="0" err="1" smtClean="0">
                <a:solidFill>
                  <a:schemeClr val="accent2"/>
                </a:solidFill>
              </a:rPr>
              <a:t>td</a:t>
            </a:r>
            <a:r>
              <a:rPr lang="cs-CZ" b="1" dirty="0" smtClean="0">
                <a:solidFill>
                  <a:schemeClr val="accent2"/>
                </a:solidFill>
              </a:rPr>
              <a:t>&gt;</a:t>
            </a:r>
            <a:r>
              <a:rPr lang="cs-CZ" dirty="0" smtClean="0"/>
              <a:t>		   - „ -</a:t>
            </a:r>
          </a:p>
          <a:p>
            <a:pPr eaLnBrk="1" hangingPunct="1">
              <a:buFontTx/>
              <a:buNone/>
            </a:pPr>
            <a:r>
              <a:rPr lang="cs-CZ" dirty="0" smtClean="0"/>
              <a:t>		 </a:t>
            </a:r>
            <a:r>
              <a:rPr lang="cs-CZ" dirty="0" smtClean="0">
                <a:solidFill>
                  <a:schemeClr val="accent2"/>
                </a:solidFill>
              </a:rPr>
              <a:t>&lt;</a:t>
            </a:r>
            <a:r>
              <a:rPr lang="cs-CZ" dirty="0" err="1" smtClean="0">
                <a:solidFill>
                  <a:schemeClr val="accent2"/>
                </a:solidFill>
              </a:rPr>
              <a:t>td</a:t>
            </a:r>
            <a:r>
              <a:rPr lang="cs-CZ" dirty="0" smtClean="0">
                <a:solidFill>
                  <a:schemeClr val="accent2"/>
                </a:solidFill>
              </a:rPr>
              <a:t>&gt;&lt;/</a:t>
            </a:r>
            <a:r>
              <a:rPr lang="cs-CZ" dirty="0" err="1" smtClean="0">
                <a:solidFill>
                  <a:schemeClr val="accent2"/>
                </a:solidFill>
              </a:rPr>
              <a:t>td</a:t>
            </a:r>
            <a:r>
              <a:rPr lang="cs-CZ" dirty="0" smtClean="0">
                <a:solidFill>
                  <a:schemeClr val="accent2"/>
                </a:solidFill>
              </a:rPr>
              <a:t>&gt;</a:t>
            </a:r>
            <a:r>
              <a:rPr lang="cs-CZ" dirty="0" smtClean="0"/>
              <a:t>		prázdná buňka</a:t>
            </a:r>
          </a:p>
          <a:p>
            <a:pPr eaLnBrk="1" hangingPunct="1">
              <a:buFontTx/>
              <a:buNone/>
            </a:pPr>
            <a:r>
              <a:rPr lang="cs-CZ" dirty="0" smtClean="0"/>
              <a:t>		</a:t>
            </a:r>
            <a:r>
              <a:rPr lang="cs-CZ" b="1" dirty="0" smtClean="0">
                <a:solidFill>
                  <a:schemeClr val="accent2"/>
                </a:solidFill>
              </a:rPr>
              <a:t>&lt;/</a:t>
            </a:r>
            <a:r>
              <a:rPr lang="cs-CZ" b="1" dirty="0" err="1" smtClean="0">
                <a:solidFill>
                  <a:schemeClr val="accent2"/>
                </a:solidFill>
              </a:rPr>
              <a:t>tr</a:t>
            </a:r>
            <a:r>
              <a:rPr lang="cs-CZ" b="1" dirty="0" smtClean="0">
                <a:solidFill>
                  <a:schemeClr val="accent2"/>
                </a:solidFill>
              </a:rPr>
              <a:t>&gt;</a:t>
            </a:r>
            <a:r>
              <a:rPr lang="cs-CZ" dirty="0" smtClean="0"/>
              <a:t>					konec řádku</a:t>
            </a:r>
          </a:p>
          <a:p>
            <a:pPr eaLnBrk="1" hangingPunct="1">
              <a:buFontTx/>
              <a:buNone/>
            </a:pPr>
            <a:r>
              <a:rPr lang="cs-CZ" b="1" dirty="0" smtClean="0">
                <a:solidFill>
                  <a:schemeClr val="accent2"/>
                </a:solidFill>
              </a:rPr>
              <a:t>&lt;/table&gt;</a:t>
            </a:r>
            <a:r>
              <a:rPr lang="cs-CZ" dirty="0" smtClean="0"/>
              <a:t>					konec tabulky</a:t>
            </a:r>
          </a:p>
          <a:p>
            <a:pPr eaLnBrk="1" hangingPunct="1">
              <a:buFontTx/>
              <a:buNone/>
            </a:pPr>
            <a:endParaRPr lang="cs-CZ" dirty="0" smtClean="0"/>
          </a:p>
        </p:txBody>
      </p:sp>
      <p:sp>
        <p:nvSpPr>
          <p:cNvPr id="2097" name="Rectangle 49"/>
          <p:cNvSpPr>
            <a:spLocks noChangeArrowheads="1"/>
          </p:cNvSpPr>
          <p:nvPr/>
        </p:nvSpPr>
        <p:spPr bwMode="auto">
          <a:xfrm>
            <a:off x="1044117" y="476672"/>
            <a:ext cx="7128792" cy="76944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defRPr/>
            </a:pPr>
            <a:r>
              <a:rPr lang="cs-CZ" sz="44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 </a:t>
            </a:r>
            <a:r>
              <a:rPr lang="cs-CZ" sz="4000" b="1" dirty="0" smtClean="0">
                <a:solidFill>
                  <a:srgbClr val="C00000"/>
                </a:solidFill>
              </a:rPr>
              <a:t>Základní struktura tabulky </a:t>
            </a:r>
            <a:endParaRPr lang="cs-CZ" sz="4000" b="1" dirty="0">
              <a:solidFill>
                <a:srgbClr val="C00000"/>
              </a:solidFill>
            </a:endParaRPr>
          </a:p>
        </p:txBody>
      </p:sp>
      <p:pic>
        <p:nvPicPr>
          <p:cNvPr id="4" name="Obrázek 3" descr="Logo EU penize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84438" y="6021288"/>
            <a:ext cx="4248150" cy="727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2077346566"/>
      </p:ext>
    </p:extLst>
  </p:cSld>
  <p:clrMapOvr>
    <a:masterClrMapping/>
  </p:clrMapOvr>
  <p:transition spd="med">
    <p:circl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179512" y="620688"/>
            <a:ext cx="8713787" cy="5184998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cs-CZ" dirty="0" smtClean="0"/>
              <a:t> Tabulky definujeme </a:t>
            </a:r>
            <a:r>
              <a:rPr lang="cs-CZ" dirty="0" smtClean="0">
                <a:solidFill>
                  <a:schemeClr val="accent2"/>
                </a:solidFill>
              </a:rPr>
              <a:t>na řádky</a:t>
            </a:r>
            <a:r>
              <a:rPr lang="cs-CZ" dirty="0" smtClean="0"/>
              <a:t> a v řádku pak na políčka, </a:t>
            </a:r>
            <a:r>
              <a:rPr lang="cs-CZ" dirty="0" smtClean="0">
                <a:solidFill>
                  <a:schemeClr val="accent2"/>
                </a:solidFill>
              </a:rPr>
              <a:t>na buňky</a:t>
            </a:r>
            <a:r>
              <a:rPr lang="cs-CZ" dirty="0" smtClean="0"/>
              <a:t>.</a:t>
            </a:r>
          </a:p>
          <a:p>
            <a:pPr eaLnBrk="1" hangingPunct="1">
              <a:buFontTx/>
              <a:buNone/>
            </a:pPr>
            <a:r>
              <a:rPr lang="cs-CZ" b="1" dirty="0" smtClean="0">
                <a:solidFill>
                  <a:schemeClr val="accent2"/>
                </a:solidFill>
              </a:rPr>
              <a:t>				&lt;</a:t>
            </a:r>
            <a:r>
              <a:rPr lang="cs-CZ" b="1" dirty="0" err="1" smtClean="0">
                <a:solidFill>
                  <a:schemeClr val="accent2"/>
                </a:solidFill>
              </a:rPr>
              <a:t>th</a:t>
            </a:r>
            <a:r>
              <a:rPr lang="cs-CZ" b="1" dirty="0" smtClean="0">
                <a:solidFill>
                  <a:schemeClr val="accent2"/>
                </a:solidFill>
              </a:rPr>
              <a:t>&gt; </a:t>
            </a:r>
            <a:r>
              <a:rPr lang="cs-CZ" dirty="0" smtClean="0">
                <a:solidFill>
                  <a:schemeClr val="accent2"/>
                </a:solidFill>
              </a:rPr>
              <a:t>tučný</a:t>
            </a:r>
            <a:r>
              <a:rPr lang="cs-CZ" dirty="0" smtClean="0"/>
              <a:t> nápis</a:t>
            </a:r>
          </a:p>
          <a:p>
            <a:pPr eaLnBrk="1" hangingPunct="1">
              <a:buFontTx/>
              <a:buNone/>
            </a:pPr>
            <a:r>
              <a:rPr lang="cs-CZ" b="1" dirty="0" smtClean="0">
                <a:solidFill>
                  <a:schemeClr val="accent2"/>
                </a:solidFill>
              </a:rPr>
              <a:t>				&lt;</a:t>
            </a:r>
            <a:r>
              <a:rPr lang="cs-CZ" b="1" dirty="0" err="1" smtClean="0">
                <a:solidFill>
                  <a:schemeClr val="accent2"/>
                </a:solidFill>
              </a:rPr>
              <a:t>td</a:t>
            </a:r>
            <a:r>
              <a:rPr lang="cs-CZ" b="1" dirty="0" smtClean="0">
                <a:solidFill>
                  <a:schemeClr val="accent2"/>
                </a:solidFill>
              </a:rPr>
              <a:t>&gt; </a:t>
            </a:r>
            <a:r>
              <a:rPr lang="cs-CZ" dirty="0" smtClean="0">
                <a:solidFill>
                  <a:schemeClr val="accent2"/>
                </a:solidFill>
              </a:rPr>
              <a:t>klasický</a:t>
            </a:r>
            <a:r>
              <a:rPr lang="cs-CZ" dirty="0" smtClean="0"/>
              <a:t> nápis</a:t>
            </a:r>
          </a:p>
          <a:p>
            <a:pPr eaLnBrk="1" hangingPunct="1">
              <a:buFontTx/>
              <a:buNone/>
            </a:pPr>
            <a:endParaRPr lang="cs-CZ" dirty="0" smtClean="0"/>
          </a:p>
          <a:p>
            <a:pPr eaLnBrk="1" hangingPunct="1">
              <a:buFontTx/>
              <a:buNone/>
            </a:pPr>
            <a:r>
              <a:rPr lang="cs-CZ" b="1" dirty="0" smtClean="0">
                <a:solidFill>
                  <a:schemeClr val="accent2"/>
                </a:solidFill>
              </a:rPr>
              <a:t>&lt;</a:t>
            </a:r>
            <a:r>
              <a:rPr lang="cs-CZ" b="1" dirty="0" err="1" smtClean="0">
                <a:solidFill>
                  <a:schemeClr val="accent2"/>
                </a:solidFill>
              </a:rPr>
              <a:t>tbody</a:t>
            </a:r>
            <a:r>
              <a:rPr lang="cs-CZ" b="1" dirty="0" smtClean="0">
                <a:solidFill>
                  <a:schemeClr val="accent2"/>
                </a:solidFill>
              </a:rPr>
              <a:t>&gt;</a:t>
            </a:r>
            <a:r>
              <a:rPr lang="cs-CZ" b="1" dirty="0" smtClean="0"/>
              <a:t> </a:t>
            </a:r>
            <a:r>
              <a:rPr lang="cs-CZ" dirty="0" smtClean="0"/>
              <a:t>použijeme, chceme-li </a:t>
            </a:r>
            <a:r>
              <a:rPr lang="cs-CZ" dirty="0" smtClean="0">
                <a:solidFill>
                  <a:schemeClr val="accent2"/>
                </a:solidFill>
              </a:rPr>
              <a:t>upravovat celou</a:t>
            </a:r>
          </a:p>
          <a:p>
            <a:pPr eaLnBrk="1" hangingPunct="1">
              <a:buFontTx/>
              <a:buNone/>
            </a:pPr>
            <a:r>
              <a:rPr lang="cs-CZ" dirty="0" smtClean="0"/>
              <a:t>			</a:t>
            </a:r>
            <a:r>
              <a:rPr lang="cs-CZ" dirty="0" smtClean="0">
                <a:solidFill>
                  <a:schemeClr val="accent2"/>
                </a:solidFill>
              </a:rPr>
              <a:t>tabulku – </a:t>
            </a:r>
            <a:r>
              <a:rPr lang="cs-CZ" dirty="0" smtClean="0"/>
              <a:t>všechny buňky najednou</a:t>
            </a:r>
          </a:p>
          <a:p>
            <a:pPr eaLnBrk="1" hangingPunct="1">
              <a:buFontTx/>
              <a:buNone/>
            </a:pPr>
            <a:r>
              <a:rPr lang="cs-CZ" dirty="0" smtClean="0"/>
              <a:t>		&lt;</a:t>
            </a:r>
            <a:r>
              <a:rPr lang="cs-CZ" dirty="0" err="1"/>
              <a:t>tbody</a:t>
            </a:r>
            <a:r>
              <a:rPr lang="cs-CZ" dirty="0"/>
              <a:t>&gt; </a:t>
            </a:r>
            <a:r>
              <a:rPr lang="cs-CZ" dirty="0" smtClean="0"/>
              <a:t>nepoužijeme, chceme-li upravovat 		  pouze jednotlivé buňky	</a:t>
            </a:r>
          </a:p>
        </p:txBody>
      </p:sp>
      <p:pic>
        <p:nvPicPr>
          <p:cNvPr id="3" name="Obrázek 2" descr="Logo EU penize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84438" y="6021288"/>
            <a:ext cx="4248150" cy="727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4196385888"/>
      </p:ext>
    </p:extLst>
  </p:cSld>
  <p:clrMapOvr>
    <a:masterClrMapping/>
  </p:clrMapOvr>
  <p:transition spd="med">
    <p:circl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179512" y="1340768"/>
            <a:ext cx="8713787" cy="4536802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cs-CZ" b="1" dirty="0" smtClean="0">
                <a:solidFill>
                  <a:schemeClr val="accent2"/>
                </a:solidFill>
              </a:rPr>
              <a:t>Nadpis</a:t>
            </a:r>
            <a:r>
              <a:rPr lang="cs-CZ" dirty="0" smtClean="0"/>
              <a:t> tabulky :    </a:t>
            </a:r>
            <a:r>
              <a:rPr lang="cs-CZ" b="1" dirty="0" smtClean="0">
                <a:solidFill>
                  <a:schemeClr val="accent2"/>
                </a:solidFill>
              </a:rPr>
              <a:t>&lt;</a:t>
            </a:r>
            <a:r>
              <a:rPr lang="cs-CZ" b="1" dirty="0" err="1" smtClean="0">
                <a:solidFill>
                  <a:schemeClr val="accent2"/>
                </a:solidFill>
              </a:rPr>
              <a:t>caption</a:t>
            </a:r>
            <a:r>
              <a:rPr lang="cs-CZ" b="1" dirty="0" smtClean="0">
                <a:solidFill>
                  <a:schemeClr val="accent2"/>
                </a:solidFill>
              </a:rPr>
              <a:t>&gt;</a:t>
            </a:r>
            <a:r>
              <a:rPr lang="cs-CZ" dirty="0" smtClean="0"/>
              <a:t>Nadpis&lt;/</a:t>
            </a:r>
            <a:r>
              <a:rPr lang="cs-CZ" dirty="0" err="1" smtClean="0"/>
              <a:t>caption</a:t>
            </a:r>
            <a:r>
              <a:rPr lang="cs-CZ" dirty="0" smtClean="0"/>
              <a:t>&gt;	</a:t>
            </a:r>
          </a:p>
          <a:p>
            <a:pPr eaLnBrk="1" hangingPunct="1">
              <a:buFontTx/>
              <a:buNone/>
            </a:pPr>
            <a:r>
              <a:rPr lang="cs-CZ" b="1" dirty="0" smtClean="0">
                <a:solidFill>
                  <a:schemeClr val="accent2"/>
                </a:solidFill>
              </a:rPr>
              <a:t>Orámovat tabulku</a:t>
            </a:r>
            <a:r>
              <a:rPr lang="cs-CZ" dirty="0" smtClean="0"/>
              <a:t> :	  &lt;table </a:t>
            </a:r>
            <a:r>
              <a:rPr lang="cs-CZ" b="1" dirty="0" err="1" smtClean="0">
                <a:solidFill>
                  <a:schemeClr val="accent2"/>
                </a:solidFill>
              </a:rPr>
              <a:t>border</a:t>
            </a:r>
            <a:r>
              <a:rPr lang="cs-CZ" b="1" dirty="0" smtClean="0">
                <a:solidFill>
                  <a:schemeClr val="accent2"/>
                </a:solidFill>
              </a:rPr>
              <a:t>=“1“</a:t>
            </a:r>
            <a:r>
              <a:rPr lang="cs-CZ" dirty="0" smtClean="0"/>
              <a:t>&gt;</a:t>
            </a:r>
          </a:p>
          <a:p>
            <a:pPr eaLnBrk="1" hangingPunct="1">
              <a:buFontTx/>
              <a:buNone/>
            </a:pPr>
            <a:r>
              <a:rPr lang="cs-CZ" dirty="0" smtClean="0"/>
              <a:t>               tloušťka čáry, 1=obyčejná, 5=tučnější</a:t>
            </a:r>
          </a:p>
          <a:p>
            <a:pPr eaLnBrk="1" hangingPunct="1">
              <a:buFontTx/>
              <a:buNone/>
            </a:pPr>
            <a:endParaRPr lang="cs-CZ" dirty="0" smtClean="0">
              <a:solidFill>
                <a:schemeClr val="accent2"/>
              </a:solidFill>
            </a:endParaRPr>
          </a:p>
          <a:p>
            <a:pPr eaLnBrk="1" hangingPunct="1">
              <a:buFontTx/>
              <a:buNone/>
            </a:pPr>
            <a:r>
              <a:rPr lang="cs-CZ" b="1" dirty="0" smtClean="0">
                <a:solidFill>
                  <a:schemeClr val="accent2"/>
                </a:solidFill>
              </a:rPr>
              <a:t>Oddálení textu</a:t>
            </a:r>
            <a:r>
              <a:rPr lang="cs-CZ" dirty="0" smtClean="0"/>
              <a:t> od buňky: </a:t>
            </a:r>
            <a:r>
              <a:rPr lang="cs-CZ" b="1" dirty="0" err="1" smtClean="0">
                <a:solidFill>
                  <a:schemeClr val="accent2"/>
                </a:solidFill>
              </a:rPr>
              <a:t>cellpadding</a:t>
            </a:r>
            <a:r>
              <a:rPr lang="cs-CZ" dirty="0" smtClean="0"/>
              <a:t>=“20“</a:t>
            </a:r>
          </a:p>
          <a:p>
            <a:pPr eaLnBrk="1" hangingPunct="1">
              <a:buFontTx/>
              <a:buNone/>
            </a:pPr>
            <a:r>
              <a:rPr lang="cs-CZ" b="1" dirty="0" smtClean="0">
                <a:solidFill>
                  <a:schemeClr val="accent2"/>
                </a:solidFill>
              </a:rPr>
              <a:t>Mezery mezi buňkami</a:t>
            </a:r>
            <a:r>
              <a:rPr lang="cs-CZ" dirty="0" smtClean="0"/>
              <a:t> :	</a:t>
            </a:r>
            <a:r>
              <a:rPr lang="cs-CZ" b="1" dirty="0" err="1" smtClean="0">
                <a:solidFill>
                  <a:schemeClr val="accent2"/>
                </a:solidFill>
              </a:rPr>
              <a:t>cellspacing</a:t>
            </a:r>
            <a:r>
              <a:rPr lang="cs-CZ" dirty="0" smtClean="0"/>
              <a:t>=“20“</a:t>
            </a:r>
          </a:p>
          <a:p>
            <a:pPr eaLnBrk="1" hangingPunct="1">
              <a:buFontTx/>
              <a:buNone/>
            </a:pPr>
            <a:endParaRPr lang="cs-CZ" dirty="0" smtClean="0"/>
          </a:p>
          <a:p>
            <a:pPr eaLnBrk="1" hangingPunct="1">
              <a:buFontTx/>
              <a:buNone/>
            </a:pPr>
            <a:r>
              <a:rPr lang="cs-CZ" sz="2800" b="1" dirty="0" smtClean="0"/>
              <a:t>&lt;table </a:t>
            </a:r>
            <a:r>
              <a:rPr lang="cs-CZ" sz="2800" b="1" dirty="0" err="1" smtClean="0"/>
              <a:t>border</a:t>
            </a:r>
            <a:r>
              <a:rPr lang="cs-CZ" sz="2800" b="1" dirty="0" smtClean="0"/>
              <a:t>=“1“ </a:t>
            </a:r>
            <a:r>
              <a:rPr lang="cs-CZ" sz="2800" b="1" dirty="0" err="1" smtClean="0"/>
              <a:t>cellpadding</a:t>
            </a:r>
            <a:r>
              <a:rPr lang="cs-CZ" sz="2800" b="1" dirty="0" smtClean="0"/>
              <a:t>=“20“ </a:t>
            </a:r>
            <a:r>
              <a:rPr lang="cs-CZ" sz="2800" b="1" dirty="0" err="1" smtClean="0"/>
              <a:t>cellspacing</a:t>
            </a:r>
            <a:r>
              <a:rPr lang="cs-CZ" sz="2800" b="1" dirty="0" smtClean="0"/>
              <a:t>=“20“&gt;</a:t>
            </a:r>
          </a:p>
        </p:txBody>
      </p:sp>
      <p:pic>
        <p:nvPicPr>
          <p:cNvPr id="3" name="Obrázek 2" descr="Logo EU penize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84438" y="6021288"/>
            <a:ext cx="4248150" cy="727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Obdélník 1"/>
          <p:cNvSpPr/>
          <p:nvPr/>
        </p:nvSpPr>
        <p:spPr>
          <a:xfrm>
            <a:off x="1979712" y="476672"/>
            <a:ext cx="4777270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b="1" dirty="0" smtClean="0">
                <a:solidFill>
                  <a:srgbClr val="C00000"/>
                </a:solidFill>
              </a:rPr>
              <a:t>Parametry </a:t>
            </a:r>
            <a:r>
              <a:rPr lang="cs-CZ" sz="4000" b="1" dirty="0">
                <a:solidFill>
                  <a:srgbClr val="C00000"/>
                </a:solidFill>
              </a:rPr>
              <a:t>tabulky 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xmlns="" val="2443282208"/>
      </p:ext>
    </p:extLst>
  </p:cSld>
  <p:clrMapOvr>
    <a:masterClrMapping/>
  </p:clrMapOvr>
  <p:transition spd="med">
    <p:circl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95536" y="188640"/>
            <a:ext cx="8291264" cy="5760640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cs-CZ" b="1" dirty="0" smtClean="0">
                <a:solidFill>
                  <a:schemeClr val="accent2"/>
                </a:solidFill>
              </a:rPr>
              <a:t>Pozadí tabulky</a:t>
            </a:r>
            <a:r>
              <a:rPr lang="cs-CZ" dirty="0" smtClean="0"/>
              <a:t>  </a:t>
            </a:r>
            <a:r>
              <a:rPr lang="cs-CZ" b="1" dirty="0" smtClean="0">
                <a:solidFill>
                  <a:srgbClr val="C00000"/>
                </a:solidFill>
              </a:rPr>
              <a:t>včetně okrajů </a:t>
            </a:r>
            <a:r>
              <a:rPr lang="cs-CZ" dirty="0" smtClean="0"/>
              <a:t>:</a:t>
            </a:r>
          </a:p>
          <a:p>
            <a:pPr eaLnBrk="1" hangingPunct="1">
              <a:buFontTx/>
              <a:buNone/>
            </a:pPr>
            <a:r>
              <a:rPr lang="cs-CZ" dirty="0" smtClean="0"/>
              <a:t>do </a:t>
            </a:r>
            <a:r>
              <a:rPr lang="cs-CZ" dirty="0" err="1" smtClean="0"/>
              <a:t>tagu</a:t>
            </a:r>
            <a:r>
              <a:rPr lang="cs-CZ" dirty="0" smtClean="0"/>
              <a:t> &lt;table&gt; přidat style</a:t>
            </a:r>
          </a:p>
          <a:p>
            <a:pPr eaLnBrk="1" hangingPunct="1">
              <a:buFontTx/>
              <a:buNone/>
            </a:pPr>
            <a:r>
              <a:rPr lang="cs-CZ" dirty="0" smtClean="0">
                <a:solidFill>
                  <a:schemeClr val="accent2"/>
                </a:solidFill>
              </a:rPr>
              <a:t>		&lt;</a:t>
            </a:r>
            <a:r>
              <a:rPr lang="cs-CZ" b="1" dirty="0" smtClean="0"/>
              <a:t>table</a:t>
            </a:r>
            <a:r>
              <a:rPr lang="cs-CZ" dirty="0" smtClean="0">
                <a:solidFill>
                  <a:schemeClr val="accent2"/>
                </a:solidFill>
              </a:rPr>
              <a:t> style=“</a:t>
            </a:r>
            <a:r>
              <a:rPr lang="cs-CZ" dirty="0" err="1" smtClean="0">
                <a:solidFill>
                  <a:schemeClr val="accent2"/>
                </a:solidFill>
              </a:rPr>
              <a:t>background-color:blue</a:t>
            </a:r>
            <a:r>
              <a:rPr lang="cs-CZ" dirty="0" smtClean="0">
                <a:solidFill>
                  <a:schemeClr val="accent2"/>
                </a:solidFill>
              </a:rPr>
              <a:t>“&gt;</a:t>
            </a:r>
          </a:p>
          <a:p>
            <a:pPr eaLnBrk="1" hangingPunct="1">
              <a:buFontTx/>
              <a:buNone/>
            </a:pPr>
            <a:endParaRPr lang="cs-CZ" dirty="0" smtClean="0"/>
          </a:p>
          <a:p>
            <a:pPr eaLnBrk="1" hangingPunct="1">
              <a:buFontTx/>
              <a:buNone/>
            </a:pPr>
            <a:r>
              <a:rPr lang="cs-CZ" b="1" dirty="0" smtClean="0">
                <a:solidFill>
                  <a:srgbClr val="C00000"/>
                </a:solidFill>
              </a:rPr>
              <a:t>Pozadí všech buněk </a:t>
            </a:r>
            <a:r>
              <a:rPr lang="cs-CZ" dirty="0" smtClean="0"/>
              <a:t>-vybarvit pouze </a:t>
            </a:r>
            <a:r>
              <a:rPr lang="cs-CZ" dirty="0" smtClean="0">
                <a:solidFill>
                  <a:schemeClr val="accent2"/>
                </a:solidFill>
              </a:rPr>
              <a:t>buňky</a:t>
            </a:r>
            <a:r>
              <a:rPr lang="cs-CZ" dirty="0" smtClean="0"/>
              <a:t> tabulky :</a:t>
            </a:r>
          </a:p>
          <a:p>
            <a:pPr eaLnBrk="1" hangingPunct="1">
              <a:buFontTx/>
              <a:buNone/>
            </a:pPr>
            <a:r>
              <a:rPr lang="cs-CZ" dirty="0" smtClean="0"/>
              <a:t>		&lt;</a:t>
            </a:r>
            <a:r>
              <a:rPr lang="cs-CZ" b="1" dirty="0" err="1" smtClean="0"/>
              <a:t>tbody</a:t>
            </a:r>
            <a:r>
              <a:rPr lang="cs-CZ" dirty="0" smtClean="0"/>
              <a:t> style=“</a:t>
            </a:r>
            <a:r>
              <a:rPr lang="cs-CZ" dirty="0" err="1" smtClean="0"/>
              <a:t>background-color:blue</a:t>
            </a:r>
            <a:r>
              <a:rPr lang="cs-CZ" dirty="0" smtClean="0"/>
              <a:t>“&gt;</a:t>
            </a:r>
          </a:p>
          <a:p>
            <a:pPr eaLnBrk="1" hangingPunct="1">
              <a:buFontTx/>
              <a:buNone/>
            </a:pPr>
            <a:endParaRPr lang="cs-CZ" dirty="0" smtClean="0"/>
          </a:p>
          <a:p>
            <a:pPr eaLnBrk="1" hangingPunct="1">
              <a:buFontTx/>
              <a:buNone/>
            </a:pPr>
            <a:r>
              <a:rPr lang="cs-CZ" b="1" dirty="0" smtClean="0">
                <a:solidFill>
                  <a:srgbClr val="C00000"/>
                </a:solidFill>
              </a:rPr>
              <a:t>Pozadí jedné buňky</a:t>
            </a:r>
            <a:r>
              <a:rPr lang="cs-CZ" dirty="0" smtClean="0"/>
              <a:t>- vybarvit </a:t>
            </a:r>
            <a:r>
              <a:rPr lang="cs-CZ" dirty="0" smtClean="0">
                <a:solidFill>
                  <a:schemeClr val="accent2"/>
                </a:solidFill>
              </a:rPr>
              <a:t>jedinou buňku</a:t>
            </a:r>
            <a:r>
              <a:rPr lang="cs-CZ" dirty="0" smtClean="0"/>
              <a:t> :</a:t>
            </a:r>
          </a:p>
          <a:p>
            <a:pPr eaLnBrk="1" hangingPunct="1">
              <a:buFontTx/>
              <a:buNone/>
            </a:pPr>
            <a:r>
              <a:rPr lang="cs-CZ" dirty="0" smtClean="0"/>
              <a:t>		&lt;</a:t>
            </a:r>
            <a:r>
              <a:rPr lang="cs-CZ" b="1" dirty="0" err="1" smtClean="0"/>
              <a:t>th</a:t>
            </a:r>
            <a:r>
              <a:rPr lang="cs-CZ" dirty="0" smtClean="0"/>
              <a:t> style=“</a:t>
            </a:r>
            <a:r>
              <a:rPr lang="cs-CZ" dirty="0" err="1" smtClean="0"/>
              <a:t>background-color:orange</a:t>
            </a:r>
            <a:r>
              <a:rPr lang="cs-CZ" dirty="0" smtClean="0"/>
              <a:t>“&gt;</a:t>
            </a:r>
          </a:p>
        </p:txBody>
      </p:sp>
      <p:pic>
        <p:nvPicPr>
          <p:cNvPr id="3" name="Obrázek 2" descr="Logo EU penize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92430" y="6021288"/>
            <a:ext cx="4248150" cy="727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1504617983"/>
      </p:ext>
    </p:extLst>
  </p:cSld>
  <p:clrMapOvr>
    <a:masterClrMapping/>
  </p:clrMapOvr>
  <p:transition spd="med">
    <p:circle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000" b="1" dirty="0">
                <a:solidFill>
                  <a:srgbClr val="C00000"/>
                </a:solidFill>
              </a:rPr>
              <a:t>Slučování buněk </a:t>
            </a:r>
            <a:r>
              <a:rPr lang="cs-CZ" sz="4000" b="1" dirty="0" smtClean="0">
                <a:solidFill>
                  <a:srgbClr val="C00000"/>
                </a:solidFill>
              </a:rPr>
              <a:t>v řádku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484784"/>
            <a:ext cx="8229600" cy="4277072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cs-CZ" dirty="0">
                <a:solidFill>
                  <a:schemeClr val="accent2"/>
                </a:solidFill>
              </a:rPr>
              <a:t>Sloučit 3 buňky v 1 řádku</a:t>
            </a:r>
            <a:r>
              <a:rPr lang="cs-CZ" dirty="0"/>
              <a:t> :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dirty="0"/>
              <a:t>			&lt;</a:t>
            </a:r>
            <a:r>
              <a:rPr lang="cs-CZ" dirty="0" err="1"/>
              <a:t>th</a:t>
            </a:r>
            <a:r>
              <a:rPr lang="cs-CZ" dirty="0"/>
              <a:t> </a:t>
            </a:r>
            <a:r>
              <a:rPr lang="cs-CZ" b="1" dirty="0" err="1">
                <a:solidFill>
                  <a:schemeClr val="accent2"/>
                </a:solidFill>
              </a:rPr>
              <a:t>colspan</a:t>
            </a:r>
            <a:r>
              <a:rPr lang="cs-CZ" dirty="0">
                <a:solidFill>
                  <a:schemeClr val="accent2"/>
                </a:solidFill>
              </a:rPr>
              <a:t>=“3“</a:t>
            </a:r>
            <a:r>
              <a:rPr lang="cs-CZ" dirty="0"/>
              <a:t>&gt;Dovoz&lt;/</a:t>
            </a:r>
            <a:r>
              <a:rPr lang="cs-CZ" dirty="0" err="1"/>
              <a:t>th</a:t>
            </a:r>
            <a:r>
              <a:rPr lang="cs-CZ" dirty="0"/>
              <a:t>&gt;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dirty="0"/>
              <a:t>		a původní </a:t>
            </a:r>
            <a:r>
              <a:rPr lang="cs-CZ" dirty="0" err="1"/>
              <a:t>tagy</a:t>
            </a:r>
            <a:r>
              <a:rPr lang="cs-CZ" dirty="0"/>
              <a:t> pro prázdnou a Vývoz  	</a:t>
            </a:r>
            <a:r>
              <a:rPr lang="cs-CZ" dirty="0" smtClean="0"/>
              <a:t>zrušit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endParaRPr lang="cs-CZ" dirty="0"/>
          </a:p>
          <a:p>
            <a:pPr eaLnBrk="1" hangingPunct="1">
              <a:lnSpc>
                <a:spcPct val="90000"/>
              </a:lnSpc>
            </a:pPr>
            <a:r>
              <a:rPr lang="cs-CZ" dirty="0">
                <a:solidFill>
                  <a:schemeClr val="accent2"/>
                </a:solidFill>
              </a:rPr>
              <a:t>1prázdná buňka a 2 sloučené :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dirty="0"/>
              <a:t>	 		&lt;</a:t>
            </a:r>
            <a:r>
              <a:rPr lang="cs-CZ" dirty="0" err="1"/>
              <a:t>th</a:t>
            </a:r>
            <a:r>
              <a:rPr lang="cs-CZ" dirty="0"/>
              <a:t>&gt;&lt;/</a:t>
            </a:r>
            <a:r>
              <a:rPr lang="cs-CZ" dirty="0" err="1"/>
              <a:t>th</a:t>
            </a:r>
            <a:r>
              <a:rPr lang="cs-CZ" dirty="0"/>
              <a:t>&gt;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dirty="0"/>
              <a:t>	 		&lt;</a:t>
            </a:r>
            <a:r>
              <a:rPr lang="cs-CZ" dirty="0" err="1"/>
              <a:t>th</a:t>
            </a:r>
            <a:r>
              <a:rPr lang="cs-CZ" dirty="0"/>
              <a:t> </a:t>
            </a:r>
            <a:r>
              <a:rPr lang="cs-CZ" dirty="0" err="1">
                <a:solidFill>
                  <a:schemeClr val="accent2"/>
                </a:solidFill>
              </a:rPr>
              <a:t>colspan</a:t>
            </a:r>
            <a:r>
              <a:rPr lang="cs-CZ" dirty="0">
                <a:solidFill>
                  <a:schemeClr val="accent2"/>
                </a:solidFill>
              </a:rPr>
              <a:t>=“2“</a:t>
            </a:r>
            <a:r>
              <a:rPr lang="cs-CZ" dirty="0"/>
              <a:t>&gt;Dovoz&lt;/</a:t>
            </a:r>
            <a:r>
              <a:rPr lang="cs-CZ" dirty="0" err="1"/>
              <a:t>th</a:t>
            </a:r>
            <a:r>
              <a:rPr lang="cs-CZ" dirty="0"/>
              <a:t>&gt;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4" name="Obrázek 3" descr="Logo EU penize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82270" y="5949280"/>
            <a:ext cx="4248150" cy="727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3560797092"/>
      </p:ext>
    </p:extLst>
  </p:cSld>
  <p:clrMapOvr>
    <a:masterClrMapping/>
  </p:clrMapOvr>
  <p:transition spd="med">
    <p:circle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000" b="1" dirty="0">
                <a:solidFill>
                  <a:srgbClr val="C00000"/>
                </a:solidFill>
              </a:rPr>
              <a:t>Slučování </a:t>
            </a:r>
            <a:r>
              <a:rPr lang="cs-CZ" sz="4000" b="1" dirty="0" smtClean="0">
                <a:solidFill>
                  <a:srgbClr val="C00000"/>
                </a:solidFill>
              </a:rPr>
              <a:t>buněk ve sloupci</a:t>
            </a:r>
            <a:endParaRPr lang="cs-CZ" sz="4000" b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845024"/>
          </a:xfrm>
        </p:spPr>
        <p:txBody>
          <a:bodyPr/>
          <a:lstStyle/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dirty="0" smtClean="0"/>
              <a:t>sloučí se buňky do jednoho sloupce 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dirty="0" smtClean="0"/>
              <a:t> </a:t>
            </a:r>
            <a:r>
              <a:rPr lang="cs-CZ" dirty="0"/>
              <a:t>		</a:t>
            </a:r>
          </a:p>
          <a:p>
            <a:pPr eaLnBrk="1" hangingPunct="1">
              <a:lnSpc>
                <a:spcPct val="90000"/>
              </a:lnSpc>
            </a:pPr>
            <a:r>
              <a:rPr lang="cs-CZ" dirty="0">
                <a:solidFill>
                  <a:schemeClr val="accent2"/>
                </a:solidFill>
              </a:rPr>
              <a:t>2 </a:t>
            </a:r>
            <a:r>
              <a:rPr lang="cs-CZ" dirty="0" smtClean="0">
                <a:solidFill>
                  <a:schemeClr val="accent2"/>
                </a:solidFill>
              </a:rPr>
              <a:t>buňky sloučené </a:t>
            </a:r>
            <a:r>
              <a:rPr lang="cs-CZ" dirty="0">
                <a:solidFill>
                  <a:schemeClr val="accent2"/>
                </a:solidFill>
              </a:rPr>
              <a:t>v 1 :</a:t>
            </a:r>
            <a:endParaRPr lang="cs-CZ" dirty="0"/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dirty="0"/>
              <a:t>			</a:t>
            </a:r>
            <a:endParaRPr lang="cs-CZ" dirty="0" smtClean="0"/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dirty="0" smtClean="0"/>
              <a:t>		&lt;</a:t>
            </a:r>
            <a:r>
              <a:rPr lang="cs-CZ" dirty="0" err="1"/>
              <a:t>th</a:t>
            </a:r>
            <a:r>
              <a:rPr lang="cs-CZ" dirty="0"/>
              <a:t> </a:t>
            </a:r>
            <a:r>
              <a:rPr lang="cs-CZ" b="1" dirty="0" err="1">
                <a:solidFill>
                  <a:schemeClr val="accent2"/>
                </a:solidFill>
              </a:rPr>
              <a:t>rowspan</a:t>
            </a:r>
            <a:r>
              <a:rPr lang="cs-CZ" dirty="0">
                <a:solidFill>
                  <a:schemeClr val="accent2"/>
                </a:solidFill>
              </a:rPr>
              <a:t>=“2“</a:t>
            </a:r>
            <a:r>
              <a:rPr lang="cs-CZ" dirty="0"/>
              <a:t>&gt;1.čtvrtletí&lt;/</a:t>
            </a:r>
            <a:r>
              <a:rPr lang="cs-CZ" dirty="0" err="1"/>
              <a:t>th</a:t>
            </a:r>
            <a:r>
              <a:rPr lang="cs-CZ" dirty="0"/>
              <a:t>&gt;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dirty="0" smtClean="0"/>
              <a:t>		a </a:t>
            </a:r>
            <a:r>
              <a:rPr lang="cs-CZ" dirty="0"/>
              <a:t>původní </a:t>
            </a:r>
            <a:r>
              <a:rPr lang="cs-CZ" dirty="0" err="1"/>
              <a:t>tag</a:t>
            </a:r>
            <a:r>
              <a:rPr lang="cs-CZ" dirty="0"/>
              <a:t> pro 2.čtvrtletí zrušit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4" name="Obrázek 3" descr="Logo EU penize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84438" y="5949280"/>
            <a:ext cx="4248150" cy="727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2911724922"/>
      </p:ext>
    </p:extLst>
  </p:cSld>
  <p:clrMapOvr>
    <a:masterClrMapping/>
  </p:clrMapOvr>
  <p:transition spd="med">
    <p:circle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Nadpis 1"/>
          <p:cNvSpPr>
            <a:spLocks noGrp="1"/>
          </p:cNvSpPr>
          <p:nvPr>
            <p:ph type="title"/>
          </p:nvPr>
        </p:nvSpPr>
        <p:spPr>
          <a:xfrm>
            <a:off x="490657" y="548680"/>
            <a:ext cx="8229600" cy="1143000"/>
          </a:xfrm>
        </p:spPr>
        <p:txBody>
          <a:bodyPr/>
          <a:lstStyle/>
          <a:p>
            <a:pPr eaLnBrk="1" hangingPunct="1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Použité zdroje</a:t>
            </a:r>
          </a:p>
        </p:txBody>
      </p:sp>
      <p:sp>
        <p:nvSpPr>
          <p:cNvPr id="5123" name="Zástupný symbol pro obsah 2"/>
          <p:cNvSpPr>
            <a:spLocks noGrp="1"/>
          </p:cNvSpPr>
          <p:nvPr>
            <p:ph idx="1"/>
          </p:nvPr>
        </p:nvSpPr>
        <p:spPr>
          <a:xfrm>
            <a:off x="899592" y="1556792"/>
            <a:ext cx="6624736" cy="3240360"/>
          </a:xfrm>
        </p:spPr>
        <p:txBody>
          <a:bodyPr/>
          <a:lstStyle/>
          <a:p>
            <a:pPr marL="0" indent="0">
              <a:buNone/>
            </a:pPr>
            <a:endParaRPr lang="cs-CZ" sz="1800" dirty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1800" b="1" dirty="0">
                <a:latin typeface="Times New Roman" pitchFamily="18" charset="0"/>
                <a:cs typeface="Times New Roman" pitchFamily="18" charset="0"/>
              </a:rPr>
              <a:t> </a:t>
            </a:r>
            <a:endParaRPr lang="cs-CZ" sz="1800" dirty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Kosek J.: HTML – tvorba dokonalých www stránek. Praha: </a:t>
            </a:r>
            <a:r>
              <a:rPr lang="cs-CZ" sz="1800" dirty="0" err="1">
                <a:latin typeface="Times New Roman" pitchFamily="18" charset="0"/>
                <a:cs typeface="Times New Roman" pitchFamily="18" charset="0"/>
              </a:rPr>
              <a:t>Grada</a:t>
            </a: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800" dirty="0" err="1">
                <a:latin typeface="Times New Roman" pitchFamily="18" charset="0"/>
                <a:cs typeface="Times New Roman" pitchFamily="18" charset="0"/>
              </a:rPr>
              <a:t>Publishing</a:t>
            </a: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, spol. s.r.o., 1998.  ISBN 80-7169-608</a:t>
            </a:r>
          </a:p>
          <a:p>
            <a:pPr marL="0" indent="0">
              <a:buNone/>
            </a:pP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 </a:t>
            </a:r>
          </a:p>
          <a:p>
            <a:pPr marL="0" indent="0">
              <a:buNone/>
            </a:pPr>
            <a:r>
              <a:rPr lang="cs-CZ" sz="1800" dirty="0" err="1">
                <a:latin typeface="Times New Roman" pitchFamily="18" charset="0"/>
                <a:cs typeface="Times New Roman" pitchFamily="18" charset="0"/>
              </a:rPr>
              <a:t>Hlavenka</a:t>
            </a: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 J. a kol.: Vytváříme www stránky a spravujeme moderní web sítě. Brno: CP </a:t>
            </a:r>
            <a:r>
              <a:rPr lang="cs-CZ" sz="1800" dirty="0" err="1">
                <a:latin typeface="Times New Roman" pitchFamily="18" charset="0"/>
                <a:cs typeface="Times New Roman" pitchFamily="18" charset="0"/>
              </a:rPr>
              <a:t>Books</a:t>
            </a: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, a.s., 2005. ISBN 80-251-0801-5                                                                                                                                                                                   </a:t>
            </a:r>
          </a:p>
          <a:p>
            <a:pPr marL="0" indent="0" eaLnBrk="1" hangingPunct="1">
              <a:buNone/>
            </a:pPr>
            <a:endParaRPr 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 eaLnBrk="1" hangingPunct="1">
              <a:buNone/>
            </a:pPr>
            <a:endParaRPr lang="cs-CZ" sz="1800" dirty="0">
              <a:latin typeface="Times New Roman" pitchFamily="18" charset="0"/>
              <a:cs typeface="Times New Roman" pitchFamily="18" charset="0"/>
            </a:endParaRPr>
          </a:p>
          <a:p>
            <a:pPr marL="0" indent="0" eaLnBrk="1" hangingPunct="1">
              <a:buNone/>
            </a:pPr>
            <a:endParaRPr 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 eaLnBrk="1" hangingPunct="1">
              <a:buNone/>
            </a:pPr>
            <a:endParaRPr lang="cs-CZ" sz="1800" dirty="0">
              <a:latin typeface="Times New Roman" pitchFamily="18" charset="0"/>
              <a:cs typeface="Times New Roman" pitchFamily="18" charset="0"/>
            </a:endParaRPr>
          </a:p>
          <a:p>
            <a:pPr marL="0" indent="0" eaLnBrk="1" hangingPunct="1">
              <a:buNone/>
            </a:pPr>
            <a:endParaRPr lang="cs-CZ" sz="1800" dirty="0" smtClean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124" name="Obrázek 3" descr="Logo EU penize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81382" y="6021288"/>
            <a:ext cx="4248150" cy="727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1792394565"/>
      </p:ext>
    </p:extLst>
  </p:cSld>
  <p:clrMapOvr>
    <a:masterClrMapping/>
  </p:clrMapOvr>
  <p:transition spd="med">
    <p:circl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292</TotalTime>
  <Words>153</Words>
  <Application>Microsoft Office PowerPoint</Application>
  <PresentationFormat>Předvádění na obrazovce (4:3)</PresentationFormat>
  <Paragraphs>88</Paragraphs>
  <Slides>10</Slides>
  <Notes>10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Průvodní list</vt:lpstr>
      <vt:lpstr>Snímek 2</vt:lpstr>
      <vt:lpstr>Tabulky ve WEBu</vt:lpstr>
      <vt:lpstr>Snímek 4</vt:lpstr>
      <vt:lpstr>Snímek 5</vt:lpstr>
      <vt:lpstr>Snímek 6</vt:lpstr>
      <vt:lpstr>Snímek 7</vt:lpstr>
      <vt:lpstr>Slučování buněk v řádku</vt:lpstr>
      <vt:lpstr>Slučování buněk ve sloupci</vt:lpstr>
      <vt:lpstr>Použité zdroje</vt:lpstr>
    </vt:vector>
  </TitlesOfParts>
  <Company>dtto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Průvodní list</dc:title>
  <dc:creator>stepan.bartos</dc:creator>
  <cp:lastModifiedBy>stepan.bartos</cp:lastModifiedBy>
  <cp:revision>37</cp:revision>
  <cp:lastPrinted>2012-10-09T07:02:21Z</cp:lastPrinted>
  <dcterms:created xsi:type="dcterms:W3CDTF">2012-09-30T10:53:30Z</dcterms:created>
  <dcterms:modified xsi:type="dcterms:W3CDTF">2013-06-08T21:45:31Z</dcterms:modified>
</cp:coreProperties>
</file>