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0" r:id="rId2"/>
    <p:sldId id="261" r:id="rId3"/>
    <p:sldId id="256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73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63749524958831"/>
          <c:y val="2.7612381785610141E-2"/>
          <c:w val="0.64395820971150841"/>
          <c:h val="0.85724221972253467"/>
        </c:manualLayout>
      </c:layout>
      <c:lineChart>
        <c:grouping val="standar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Počet klientů</c:v>
                </c:pt>
              </c:strCache>
            </c:strRef>
          </c:tx>
          <c:spPr>
            <a:ln w="38100">
              <a:solidFill>
                <a:srgbClr val="FF0000"/>
              </a:solidFill>
            </a:ln>
          </c:spPr>
          <c:marker>
            <c:symbol val="none"/>
          </c:marker>
          <c:cat>
            <c:numRef>
              <c:f>List1!$A$2:$A$6</c:f>
              <c:numCache>
                <c:formatCode>General</c:formatCode>
                <c:ptCount val="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</c:numCache>
            </c:numRef>
          </c:cat>
          <c:val>
            <c:numRef>
              <c:f>List1!$B$2:$B$6</c:f>
              <c:numCache>
                <c:formatCode>General</c:formatCode>
                <c:ptCount val="5"/>
                <c:pt idx="0">
                  <c:v>9300</c:v>
                </c:pt>
                <c:pt idx="1">
                  <c:v>14700</c:v>
                </c:pt>
                <c:pt idx="2">
                  <c:v>17200</c:v>
                </c:pt>
                <c:pt idx="3">
                  <c:v>19600</c:v>
                </c:pt>
                <c:pt idx="4">
                  <c:v>26100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3368064"/>
        <c:axId val="133390336"/>
      </c:lineChart>
      <c:catAx>
        <c:axId val="133368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3390336"/>
        <c:crosses val="autoZero"/>
        <c:auto val="1"/>
        <c:lblAlgn val="ctr"/>
        <c:lblOffset val="100"/>
        <c:noMultiLvlLbl val="0"/>
      </c:catAx>
      <c:valAx>
        <c:axId val="1333903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3368064"/>
        <c:crosses val="autoZero"/>
        <c:crossBetween val="between"/>
      </c:valAx>
      <c:spPr>
        <a:ln>
          <a:solidFill>
            <a:schemeClr val="accent1">
              <a:shade val="50000"/>
            </a:schemeClr>
          </a:solidFill>
        </a:ln>
      </c:spPr>
    </c:plotArea>
    <c:legend>
      <c:legendPos val="r"/>
      <c:layout/>
      <c:overlay val="0"/>
      <c:spPr>
        <a:ln>
          <a:solidFill>
            <a:prstClr val="black"/>
          </a:solidFill>
        </a:ln>
      </c:spPr>
    </c:legend>
    <c:plotVisOnly val="1"/>
    <c:dispBlanksAs val="gap"/>
    <c:showDLblsOverMax val="0"/>
  </c:chart>
  <c:spPr>
    <a:ln>
      <a:solidFill>
        <a:srgbClr val="0070C0"/>
      </a:solidFill>
    </a:ln>
  </c:spPr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89CAA2-93A3-4827-BED3-1A51DD2FBEB9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B37D03-1678-4C3E-9D41-4199DA7CB8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4812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644B96-6AEF-437D-9F47-5A5BF62D4AC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B9AC16-0E48-4ABF-B9D8-85F265FA66B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37D03-1678-4C3E-9D41-4199DA7CB82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37D03-1678-4C3E-9D41-4199DA7CB82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37D03-1678-4C3E-9D41-4199DA7CB82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37D03-1678-4C3E-9D41-4199DA7CB82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7A24DE-B030-4E01-B305-04F44F92ABF0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 advClick="0" advTm="3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 advClick="0" advTm="3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6304A1-AE81-40C0-9F24-9653D12EFE0B}" type="datetimeFigureOut">
              <a:rPr lang="cs-CZ" smtClean="0"/>
              <a:pPr/>
              <a:t>22.3.2014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C4DD707-FF4D-4596-8A63-5F9712935B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3000">
    <p:pull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1190625" y="1052736"/>
            <a:ext cx="7483475" cy="966787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Průvodní list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9500" y="2276872"/>
            <a:ext cx="8064500" cy="2857500"/>
          </a:xfrm>
        </p:spPr>
        <p:txBody>
          <a:bodyPr rtlCol="0">
            <a:normAutofit fontScale="70000" lnSpcReduction="2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	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materiál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 Pracovní list – předloha pro žáky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Určen pro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3. ročník oboru technické lyceum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nformační a komunikační technologie  –  Prezentační program PowerPoint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učebního materiálu: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Služba - CK - PL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ovéPole 4"/>
          <p:cNvSpPr txBox="1">
            <a:spLocks noChangeArrowheads="1"/>
          </p:cNvSpPr>
          <p:nvPr/>
        </p:nvSpPr>
        <p:spPr bwMode="auto">
          <a:xfrm>
            <a:off x="4932363" y="5445125"/>
            <a:ext cx="403225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 dirty="0">
                <a:latin typeface="Times New Roman" pitchFamily="18" charset="0"/>
                <a:cs typeface="Times New Roman" pitchFamily="18" charset="0"/>
              </a:rPr>
              <a:t>Jméno autora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Ing. Martinková Šárka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dirty="0"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dirty="0">
                <a:latin typeface="Times New Roman" pitchFamily="18" charset="0"/>
                <a:cs typeface="Times New Roman" pitchFamily="18" charset="0"/>
              </a:rPr>
              <a:t>Datum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vytvoření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19.1.2013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sz="10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1000" b="1" dirty="0" err="1"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sz="1000" b="1" dirty="0">
                <a:latin typeface="Times New Roman" pitchFamily="18" charset="0"/>
                <a:cs typeface="Times New Roman" pitchFamily="18" charset="0"/>
              </a:rPr>
              <a:t>. projektu: CZ.1.07/1.5.00/34.0627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8074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idx="1"/>
          </p:nvPr>
        </p:nvSpPr>
        <p:spPr>
          <a:xfrm>
            <a:off x="899592" y="1628800"/>
            <a:ext cx="8136904" cy="355699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prezentace,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automaticky, snímek, titulní, rozložení, obsah, seznam, graf, objekt, klipart</a:t>
            </a: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Vzdělávací materiál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obsahuje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základní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předlohu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pro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tvorbu jednoduché prezentace o službě – o cestovní kanceláři - a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je připraven pro žáky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jako pracovní list. 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Metodické pokyny: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Předloha je promítnuta přes počítač připojený na dataprojektor a přes promítací plátno, aby byla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vizuelně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dostupná pro 15 žáků v učebně PC anebo formou papírové předlohy v počtu 15 ks pro každého žáka.</a:t>
            </a: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16114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Dovolená v pohodě!!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428728" y="3857628"/>
            <a:ext cx="7406640" cy="1752600"/>
          </a:xfrm>
        </p:spPr>
        <p:txBody>
          <a:bodyPr/>
          <a:lstStyle/>
          <a:p>
            <a:r>
              <a:rPr lang="cs-CZ" dirty="0" smtClean="0"/>
              <a:t>… to je HOLIDAY TOUR</a:t>
            </a:r>
            <a:endParaRPr lang="cs-CZ" dirty="0"/>
          </a:p>
        </p:txBody>
      </p:sp>
      <p:sp>
        <p:nvSpPr>
          <p:cNvPr id="6" name="Slunce 5"/>
          <p:cNvSpPr/>
          <p:nvPr/>
        </p:nvSpPr>
        <p:spPr>
          <a:xfrm>
            <a:off x="7143768" y="785794"/>
            <a:ext cx="1440000" cy="14400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645920" y="357166"/>
            <a:ext cx="7498080" cy="1143000"/>
          </a:xfrm>
        </p:spPr>
        <p:txBody>
          <a:bodyPr/>
          <a:lstStyle/>
          <a:p>
            <a:r>
              <a:rPr lang="cs-CZ" dirty="0" smtClean="0"/>
              <a:t>S námi do celého světa…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03648" y="1844824"/>
            <a:ext cx="4143404" cy="3429024"/>
          </a:xfrm>
        </p:spPr>
        <p:txBody>
          <a:bodyPr/>
          <a:lstStyle/>
          <a:p>
            <a:r>
              <a:rPr lang="cs-CZ" dirty="0" smtClean="0"/>
              <a:t>Itálie</a:t>
            </a:r>
          </a:p>
          <a:p>
            <a:r>
              <a:rPr lang="cs-CZ" dirty="0" smtClean="0"/>
              <a:t>Chorvatsko</a:t>
            </a:r>
          </a:p>
          <a:p>
            <a:r>
              <a:rPr lang="cs-CZ" dirty="0" smtClean="0"/>
              <a:t>Řecko</a:t>
            </a:r>
          </a:p>
          <a:p>
            <a:r>
              <a:rPr lang="cs-CZ" dirty="0" smtClean="0"/>
              <a:t>Tunis</a:t>
            </a:r>
          </a:p>
          <a:p>
            <a:r>
              <a:rPr lang="cs-CZ" dirty="0" smtClean="0"/>
              <a:t>Egypt</a:t>
            </a:r>
          </a:p>
          <a:p>
            <a:r>
              <a:rPr lang="cs-CZ" dirty="0" smtClean="0"/>
              <a:t>Turecko</a:t>
            </a:r>
            <a:endParaRPr lang="cs-CZ" dirty="0"/>
          </a:p>
        </p:txBody>
      </p:sp>
      <p:pic>
        <p:nvPicPr>
          <p:cNvPr id="1026" name="Picture 2" descr="C:\Program Files\Microsoft Office\MEDIA\CAGCAT10\j0293234.wmf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708920"/>
            <a:ext cx="1440000" cy="1440000"/>
          </a:xfrm>
          <a:prstGeom prst="rect">
            <a:avLst/>
          </a:prstGeom>
          <a:noFill/>
        </p:spPr>
      </p:pic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-28263"/>
            <a:ext cx="7488832" cy="836712"/>
          </a:xfrm>
        </p:spPr>
        <p:txBody>
          <a:bodyPr/>
          <a:lstStyle/>
          <a:p>
            <a:r>
              <a:rPr lang="cs-CZ" dirty="0" smtClean="0"/>
              <a:t>Přinášíme celou řadu slev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1733946"/>
              </p:ext>
            </p:extLst>
          </p:nvPr>
        </p:nvGraphicFramePr>
        <p:xfrm>
          <a:off x="1331640" y="764704"/>
          <a:ext cx="7344816" cy="52425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672408"/>
                <a:gridCol w="3672408"/>
              </a:tblGrid>
              <a:tr h="49309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Dítě do 8 let</a:t>
                      </a:r>
                      <a:endParaRPr lang="cs-CZ" sz="28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Zdarma</a:t>
                      </a:r>
                      <a:r>
                        <a:rPr lang="cs-CZ" sz="2800" baseline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 !</a:t>
                      </a:r>
                      <a:endParaRPr lang="cs-CZ" sz="28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991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Dítě 8-15 let</a:t>
                      </a:r>
                    </a:p>
                    <a:p>
                      <a:endParaRPr lang="cs-CZ" sz="28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-50%</a:t>
                      </a:r>
                      <a:endParaRPr lang="cs-CZ" sz="2800" b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99163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Novomanželská sleva</a:t>
                      </a:r>
                      <a:endParaRPr lang="cs-CZ" sz="2800" b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-15%</a:t>
                      </a:r>
                    </a:p>
                    <a:p>
                      <a:pPr algn="ctr"/>
                      <a:endParaRPr lang="cs-CZ" sz="2800" b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99163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Věrnostní sleva</a:t>
                      </a:r>
                      <a:endParaRPr lang="cs-CZ" sz="2800" b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-5%</a:t>
                      </a:r>
                    </a:p>
                    <a:p>
                      <a:pPr algn="ctr"/>
                      <a:endParaRPr lang="cs-CZ" sz="2800" b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99163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Skupiny</a:t>
                      </a:r>
                      <a:r>
                        <a:rPr lang="cs-CZ" sz="2800" b="1" baseline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 nad 10 osob</a:t>
                      </a:r>
                      <a:endParaRPr lang="cs-CZ" sz="2800" b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-7%</a:t>
                      </a:r>
                    </a:p>
                    <a:p>
                      <a:pPr algn="ctr"/>
                      <a:endParaRPr lang="cs-CZ" sz="2800" b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99163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Skupiny nad 40 osob</a:t>
                      </a:r>
                      <a:endParaRPr lang="cs-CZ" sz="2800" b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-12%</a:t>
                      </a:r>
                    </a:p>
                    <a:p>
                      <a:pPr algn="ctr"/>
                      <a:endParaRPr lang="cs-CZ" sz="2800" b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75656" y="177145"/>
            <a:ext cx="5779598" cy="85010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Počet našich zákazníků roste</a:t>
            </a:r>
            <a:endParaRPr lang="cs-CZ" sz="36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6603666"/>
              </p:ext>
            </p:extLst>
          </p:nvPr>
        </p:nvGraphicFramePr>
        <p:xfrm>
          <a:off x="1403648" y="1109735"/>
          <a:ext cx="7416824" cy="48831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Veselý obličej 6"/>
          <p:cNvSpPr/>
          <p:nvPr/>
        </p:nvSpPr>
        <p:spPr>
          <a:xfrm>
            <a:off x="7596336" y="188640"/>
            <a:ext cx="900000" cy="900000"/>
          </a:xfrm>
          <a:prstGeom prst="smileyFac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Použité zdroje 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556792"/>
            <a:ext cx="6624736" cy="3240360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Magera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I.: PowerPoint 2000 základní příručka. Praha: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2003. </a:t>
            </a:r>
          </a:p>
          <a:p>
            <a:pPr marL="0" indent="0" eaLnBrk="1" hangingPunct="1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ISBN 80-7226-431-1</a:t>
            </a:r>
          </a:p>
          <a:p>
            <a:pPr marL="0" indent="0" eaLnBrk="1" hangingPunct="1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Andrýsková J.: PowerPoint 2010 podrobná uživatelská příručka. Brno: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a.s. 2010. </a:t>
            </a:r>
          </a:p>
          <a:p>
            <a:pPr marL="0" indent="0" eaLnBrk="1" hangingPunct="1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ISBN 978-80-251-3076-6</a:t>
            </a:r>
          </a:p>
          <a:p>
            <a:pPr marL="0" indent="0" eaLnBrk="1" hangingPunct="1">
              <a:buNone/>
            </a:pP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www.office.microsoft.com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87518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180</Words>
  <Application>Microsoft Office PowerPoint</Application>
  <PresentationFormat>Předvádění na obrazovce (4:3)</PresentationFormat>
  <Paragraphs>56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Průvodní list</vt:lpstr>
      <vt:lpstr>Prezentace aplikace PowerPoint</vt:lpstr>
      <vt:lpstr>Dovolená v pohodě!!</vt:lpstr>
      <vt:lpstr>S námi do celého světa…</vt:lpstr>
      <vt:lpstr>Přinášíme celou řadu slev</vt:lpstr>
      <vt:lpstr>Počet našich zákazníků roste</vt:lpstr>
      <vt:lpstr>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Dovolená v pohodě!!</dc:title>
  <dc:creator>sarka.martinkova</dc:creator>
  <cp:lastModifiedBy>jitka</cp:lastModifiedBy>
  <cp:revision>24</cp:revision>
  <dcterms:created xsi:type="dcterms:W3CDTF">2008-09-22T08:41:55Z</dcterms:created>
  <dcterms:modified xsi:type="dcterms:W3CDTF">2014-03-22T15:03:25Z</dcterms:modified>
</cp:coreProperties>
</file>