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57" r:id="rId4"/>
    <p:sldId id="258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E222A-FF00-488B-B187-46ECFDBEA09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3409B-5183-4FDF-A42C-13E979E12C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4275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3409B-5183-4FDF-A42C-13E979E12CA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3409B-5183-4FDF-A42C-13E979E12CA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3409B-5183-4FDF-A42C-13E979E12CA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3409B-5183-4FDF-A42C-13E979E12CA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B4E43-8FD5-4EB4-92D2-C8B8951A8F7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B2D55-AAE7-4D32-8CEC-18FD699C8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5086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B4E43-8FD5-4EB4-92D2-C8B8951A8F7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B2D55-AAE7-4D32-8CEC-18FD699C8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8716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B4E43-8FD5-4EB4-92D2-C8B8951A8F7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B2D55-AAE7-4D32-8CEC-18FD699C8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92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B4E43-8FD5-4EB4-92D2-C8B8951A8F7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B2D55-AAE7-4D32-8CEC-18FD699C8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79468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B4E43-8FD5-4EB4-92D2-C8B8951A8F7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B2D55-AAE7-4D32-8CEC-18FD699C8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0942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B4E43-8FD5-4EB4-92D2-C8B8951A8F7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B2D55-AAE7-4D32-8CEC-18FD699C8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0592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B4E43-8FD5-4EB4-92D2-C8B8951A8F7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B2D55-AAE7-4D32-8CEC-18FD699C8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07515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B4E43-8FD5-4EB4-92D2-C8B8951A8F7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B2D55-AAE7-4D32-8CEC-18FD699C8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3607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B4E43-8FD5-4EB4-92D2-C8B8951A8F7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B2D55-AAE7-4D32-8CEC-18FD699C8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2373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B4E43-8FD5-4EB4-92D2-C8B8951A8F7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B2D55-AAE7-4D32-8CEC-18FD699C8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1486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B4E43-8FD5-4EB4-92D2-C8B8951A8F7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B2D55-AAE7-4D32-8CEC-18FD699C8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20343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3F10C3A-D11C-4FA5-8EC8-4972AD65078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6646383"/>
      </p:ext>
    </p:extLst>
  </p:cSld>
  <p:clrMapOvr>
    <a:masterClrMapping/>
  </p:clrMapOvr>
  <p:transition spd="med"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0B4E43-8FD5-4EB4-92D2-C8B8951A8F77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5B2D55-AAE7-4D32-8CEC-18FD699C86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23658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Pracovní list – předloha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3.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Prezentační program PowerPoint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Odborná prezentace - Oceli - PL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8.3.2013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9295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prezentace, řízená, snímek, titulní, rozložení, obsah, seznam, objekt, tabulka, obrazec, čárové popisky, tlačítka, akce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předlohu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částečnou tvorbu odborné prezentace (z podkladů strojírenské technologie) o ocelích  a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je připraven pro žáky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jako pracovní list.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Předloha je promítnuta přes počítač připojený na dataprojektor a přes promítací plátno, aby byla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vizuelně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dostupná pro 15 žáků v učebně PC anebo formou papírové předlohy v počtu 15 ks pro každého žáka.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767493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590550"/>
            <a:ext cx="8496944" cy="1470025"/>
          </a:xfrm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Rozdělení, značení a výroba ocelí</a:t>
            </a:r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1547813" y="2060575"/>
            <a:ext cx="1079500" cy="1800225"/>
          </a:xfrm>
          <a:prstGeom prst="curvedRightArrow">
            <a:avLst>
              <a:gd name="adj1" fmla="val 33353"/>
              <a:gd name="adj2" fmla="val 66706"/>
              <a:gd name="adj3" fmla="val 33333"/>
            </a:avLst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>
            <a:off x="6300788" y="2060575"/>
            <a:ext cx="1079500" cy="1800225"/>
          </a:xfrm>
          <a:prstGeom prst="curvedLeftArrow">
            <a:avLst>
              <a:gd name="adj1" fmla="val 33353"/>
              <a:gd name="adj2" fmla="val 66706"/>
              <a:gd name="adj3" fmla="val 33333"/>
            </a:avLst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7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316913" y="6092825"/>
            <a:ext cx="360362" cy="360363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059832" y="2060800"/>
            <a:ext cx="2880000" cy="360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 </a:t>
            </a:r>
          </a:p>
          <a:p>
            <a:pPr algn="ctr"/>
            <a:r>
              <a:rPr lang="cs-CZ" dirty="0"/>
              <a:t>v</a:t>
            </a:r>
            <a:r>
              <a:rPr lang="cs-CZ" dirty="0" smtClean="0"/>
              <a:t>elikost 10 x 8 cm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653607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9 -0.0787 L -0.00399 0.2546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9 -0.06828 L -0.00399 0.2650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 animBg="1"/>
      <p:bldP spid="205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6491064" cy="1143000"/>
          </a:xfrm>
        </p:spPr>
        <p:txBody>
          <a:bodyPr/>
          <a:lstStyle/>
          <a:p>
            <a:r>
              <a:rPr lang="cs-CZ" sz="4000" b="1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Rozdělení</a:t>
            </a:r>
            <a:r>
              <a:rPr lang="cs-CZ" b="1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ocelí</a:t>
            </a: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1341437"/>
            <a:ext cx="3827463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dirty="0">
                <a:solidFill>
                  <a:schemeClr val="hlink"/>
                </a:solidFill>
              </a:rPr>
              <a:t>1.)</a:t>
            </a:r>
            <a:r>
              <a:rPr lang="cs-CZ" dirty="0"/>
              <a:t> </a:t>
            </a:r>
            <a:r>
              <a:rPr lang="cs-CZ" dirty="0">
                <a:solidFill>
                  <a:schemeClr val="hlink"/>
                </a:solidFill>
              </a:rPr>
              <a:t>Podle chemického složení</a:t>
            </a:r>
          </a:p>
          <a:p>
            <a:r>
              <a:rPr lang="cs-CZ" dirty="0"/>
              <a:t>nelegované</a:t>
            </a:r>
          </a:p>
          <a:p>
            <a:r>
              <a:rPr lang="cs-CZ" dirty="0"/>
              <a:t>legované</a:t>
            </a:r>
          </a:p>
          <a:p>
            <a:pPr>
              <a:buFontTx/>
              <a:buNone/>
            </a:pPr>
            <a:endParaRPr lang="cs-CZ" dirty="0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362450" y="1341437"/>
            <a:ext cx="4314825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dirty="0">
                <a:solidFill>
                  <a:schemeClr val="hlink"/>
                </a:solidFill>
              </a:rPr>
              <a:t>2.)</a:t>
            </a:r>
            <a:r>
              <a:rPr lang="cs-CZ" dirty="0"/>
              <a:t> </a:t>
            </a:r>
            <a:r>
              <a:rPr lang="cs-CZ" dirty="0">
                <a:solidFill>
                  <a:schemeClr val="hlink"/>
                </a:solidFill>
              </a:rPr>
              <a:t>Podle hlavních skupin jakosti</a:t>
            </a:r>
          </a:p>
          <a:p>
            <a:r>
              <a:rPr lang="cs-CZ" dirty="0"/>
              <a:t>nelegované</a:t>
            </a:r>
          </a:p>
          <a:p>
            <a:pPr lvl="1"/>
            <a:r>
              <a:rPr lang="cs-CZ" dirty="0"/>
              <a:t>oceli obvyklých jakostí</a:t>
            </a:r>
          </a:p>
          <a:p>
            <a:pPr lvl="1"/>
            <a:r>
              <a:rPr lang="cs-CZ" dirty="0"/>
              <a:t>jakostní oceli</a:t>
            </a:r>
          </a:p>
          <a:p>
            <a:pPr lvl="1"/>
            <a:r>
              <a:rPr lang="cs-CZ" dirty="0"/>
              <a:t>ušlechtilé oceli</a:t>
            </a:r>
          </a:p>
          <a:p>
            <a:r>
              <a:rPr lang="cs-CZ" dirty="0"/>
              <a:t>legované</a:t>
            </a:r>
          </a:p>
          <a:p>
            <a:pPr lvl="1"/>
            <a:r>
              <a:rPr lang="cs-CZ" dirty="0"/>
              <a:t>jakostní</a:t>
            </a:r>
          </a:p>
          <a:p>
            <a:pPr lvl="1"/>
            <a:r>
              <a:rPr lang="cs-CZ" dirty="0"/>
              <a:t>ušlechtilé</a:t>
            </a:r>
          </a:p>
        </p:txBody>
      </p:sp>
      <p:sp>
        <p:nvSpPr>
          <p:cNvPr id="4103" name="AutoShape 7"/>
          <p:cNvSpPr>
            <a:spLocks noChangeArrowheads="1"/>
          </p:cNvSpPr>
          <p:nvPr/>
        </p:nvSpPr>
        <p:spPr bwMode="auto">
          <a:xfrm>
            <a:off x="1346314" y="3645024"/>
            <a:ext cx="1260000" cy="1800000"/>
          </a:xfrm>
          <a:prstGeom prst="can">
            <a:avLst>
              <a:gd name="adj" fmla="val 38035"/>
            </a:avLst>
          </a:prstGeom>
          <a:solidFill>
            <a:srgbClr val="3366FF"/>
          </a:solidFill>
          <a:ln w="317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8"/>
          <p:cNvSpPr>
            <a:spLocks noChangeArrowheads="1"/>
          </p:cNvSpPr>
          <p:nvPr/>
        </p:nvSpPr>
        <p:spPr bwMode="auto">
          <a:xfrm>
            <a:off x="7036384" y="260648"/>
            <a:ext cx="914400" cy="914400"/>
          </a:xfrm>
          <a:custGeom>
            <a:avLst/>
            <a:gdLst>
              <a:gd name="G0" fmla="+- 5400 0 0"/>
              <a:gd name="G1" fmla="+- 21600 0 5400"/>
              <a:gd name="G2" fmla="+- 21600 0 5400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rgbClr val="3366FF"/>
          </a:solidFill>
          <a:ln w="317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5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316913" y="6092825"/>
            <a:ext cx="360362" cy="360363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6" name="AutoShape 1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740650" y="6092825"/>
            <a:ext cx="360363" cy="360363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9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54204032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3" grpId="0" animBg="1"/>
      <p:bldP spid="410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>
          <a:xfrm>
            <a:off x="251520" y="125760"/>
            <a:ext cx="8640960" cy="1143000"/>
          </a:xfrm>
        </p:spPr>
        <p:txBody>
          <a:bodyPr>
            <a:noAutofit/>
          </a:bodyPr>
          <a:lstStyle/>
          <a:p>
            <a:r>
              <a:rPr lang="cs-CZ" sz="3600" b="1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Poznámka k tabulce mezních hodnot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755650" y="1268760"/>
            <a:ext cx="7632700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sz="2800" baseline="30000" dirty="0" smtClean="0"/>
              <a:t>1</a:t>
            </a:r>
            <a:r>
              <a:rPr lang="cs-CZ" sz="2800" dirty="0" smtClean="0"/>
              <a:t>) Pokud </a:t>
            </a:r>
            <a:r>
              <a:rPr lang="cs-CZ" sz="2800" dirty="0"/>
              <a:t>se požadavky příslušné normy  nebo dodacích podmínek nevztahují na měřenou </a:t>
            </a:r>
            <a:r>
              <a:rPr lang="cs-CZ" sz="2800" dirty="0" smtClean="0"/>
              <a:t>délku</a:t>
            </a:r>
          </a:p>
          <a:p>
            <a:pPr eaLnBrk="1" hangingPunct="1">
              <a:spcBef>
                <a:spcPct val="50000"/>
              </a:spcBef>
            </a:pPr>
            <a:r>
              <a:rPr lang="cs-CZ" sz="2800" dirty="0" smtClean="0"/>
              <a:t>                             </a:t>
            </a:r>
            <a:r>
              <a:rPr lang="cs-CZ" sz="2800" dirty="0"/>
              <a:t>(S</a:t>
            </a:r>
            <a:r>
              <a:rPr lang="cs-CZ" sz="2800" baseline="-25000" dirty="0"/>
              <a:t>0</a:t>
            </a:r>
            <a:r>
              <a:rPr lang="cs-CZ" sz="2800" dirty="0"/>
              <a:t> - počáteční průřez vzorku), je nutno uvedené hodnoty přepočítat podle ISO 2566 na tuto měřenou délku.</a:t>
            </a:r>
          </a:p>
          <a:p>
            <a:pPr eaLnBrk="1" hangingPunct="1">
              <a:spcBef>
                <a:spcPct val="50000"/>
              </a:spcBef>
            </a:pPr>
            <a:endParaRPr lang="cs-CZ" sz="2800" dirty="0"/>
          </a:p>
          <a:p>
            <a:pPr eaLnBrk="1" hangingPunct="1">
              <a:spcBef>
                <a:spcPct val="50000"/>
              </a:spcBef>
            </a:pPr>
            <a:r>
              <a:rPr lang="cs-CZ" sz="2800" baseline="30000" dirty="0"/>
              <a:t>2</a:t>
            </a:r>
            <a:r>
              <a:rPr lang="cs-CZ" sz="2800" dirty="0"/>
              <a:t>) a - tloušťka vzorku</a:t>
            </a:r>
          </a:p>
          <a:p>
            <a:pPr eaLnBrk="1" hangingPunct="1">
              <a:spcBef>
                <a:spcPct val="50000"/>
              </a:spcBef>
            </a:pPr>
            <a:endParaRPr lang="cs-CZ" sz="2800" dirty="0"/>
          </a:p>
        </p:txBody>
      </p:sp>
      <p:sp>
        <p:nvSpPr>
          <p:cNvPr id="8200" name="AutoShape 8"/>
          <p:cNvSpPr>
            <a:spLocks noChangeArrowheads="1"/>
          </p:cNvSpPr>
          <p:nvPr/>
        </p:nvSpPr>
        <p:spPr bwMode="auto">
          <a:xfrm>
            <a:off x="1074090" y="5013176"/>
            <a:ext cx="3240000" cy="900000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8201" name="AutoShape 9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812088" y="6308725"/>
            <a:ext cx="360362" cy="360363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2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388350" y="6308725"/>
            <a:ext cx="360363" cy="360363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aphicFrame>
        <p:nvGraphicFramePr>
          <p:cNvPr id="8205" name="Object 1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4218090803"/>
              </p:ext>
            </p:extLst>
          </p:nvPr>
        </p:nvGraphicFramePr>
        <p:xfrm>
          <a:off x="1042988" y="2348880"/>
          <a:ext cx="1943100" cy="582613"/>
        </p:xfrm>
        <a:graphic>
          <a:graphicData uri="http://schemas.openxmlformats.org/presentationml/2006/ole">
            <p:oleObj spid="_x0000_s1045" name="Rovnice" r:id="rId4" imgW="888614" imgH="266584" progId="Equation.3">
              <p:embed/>
            </p:oleObj>
          </a:graphicData>
        </a:graphic>
      </p:graphicFrame>
      <p:sp>
        <p:nvSpPr>
          <p:cNvPr id="2" name="Obdélník 1"/>
          <p:cNvSpPr/>
          <p:nvPr/>
        </p:nvSpPr>
        <p:spPr>
          <a:xfrm>
            <a:off x="6442280" y="3469362"/>
            <a:ext cx="1728192" cy="180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</a:t>
            </a:r>
            <a:endParaRPr lang="cs-CZ" dirty="0"/>
          </a:p>
        </p:txBody>
      </p:sp>
      <p:pic>
        <p:nvPicPr>
          <p:cNvPr id="9" name="Obrázek 3" descr="Logo EU penize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43542498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" dur="3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476672"/>
            <a:ext cx="8568952" cy="706090"/>
          </a:xfrm>
        </p:spPr>
        <p:txBody>
          <a:bodyPr>
            <a:noAutofit/>
          </a:bodyPr>
          <a:lstStyle/>
          <a:p>
            <a:r>
              <a:rPr lang="cs-CZ" sz="3200" b="1" dirty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Schéma sestavení číselného označení ocelí</a:t>
            </a:r>
          </a:p>
        </p:txBody>
      </p:sp>
      <p:graphicFrame>
        <p:nvGraphicFramePr>
          <p:cNvPr id="17425" name="Group 17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="" xmlns:p14="http://schemas.microsoft.com/office/powerpoint/2010/main" val="2153523349"/>
              </p:ext>
            </p:extLst>
          </p:nvPr>
        </p:nvGraphicFramePr>
        <p:xfrm>
          <a:off x="466725" y="1479230"/>
          <a:ext cx="8229600" cy="4924426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1296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X</a:t>
                      </a:r>
                      <a:r>
                        <a:rPr kumimoji="0" lang="cs-CZ" sz="20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</a:t>
                      </a:r>
                      <a:r>
                        <a:rPr kumimoji="0" lang="cs-CZ" sz="2000" b="1" i="1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  <a:r>
                        <a:rPr kumimoji="0" lang="cs-CZ" sz="2000" b="1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2000" b="1" i="1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  <a:r>
                        <a:rPr kumimoji="0" lang="cs-CZ" sz="2000" b="1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2000" b="1" i="1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  <a:r>
                        <a:rPr kumimoji="0" lang="cs-CZ" sz="20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. </a:t>
                      </a:r>
                      <a:r>
                        <a:rPr kumimoji="0" lang="cs-CZ" sz="2000" b="1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 </a:t>
                      </a:r>
                      <a:r>
                        <a:rPr kumimoji="0" lang="cs-CZ" sz="2000" b="1" i="1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  <a:r>
                        <a:rPr kumimoji="0" lang="cs-CZ" sz="2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27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    </a:t>
                      </a:r>
                      <a:r>
                        <a:rPr kumimoji="0" lang="cs-CZ" sz="20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X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</a:t>
                      </a:r>
                      <a:r>
                        <a:rPr kumimoji="0" lang="cs-CZ" sz="2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2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2000" b="1" i="0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. </a:t>
                      </a:r>
                      <a:r>
                        <a:rPr kumimoji="0" lang="cs-CZ" sz="20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2000" b="1" i="0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  <a:endParaRPr kumimoji="0" lang="en-US" sz="2800" b="0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422" name="AutoShape 14"/>
          <p:cNvSpPr>
            <a:spLocks/>
          </p:cNvSpPr>
          <p:nvPr/>
        </p:nvSpPr>
        <p:spPr bwMode="auto">
          <a:xfrm>
            <a:off x="684213" y="2276475"/>
            <a:ext cx="2879725" cy="360363"/>
          </a:xfrm>
          <a:prstGeom prst="borderCallout3">
            <a:avLst>
              <a:gd name="adj1" fmla="val 31718"/>
              <a:gd name="adj2" fmla="val 102648"/>
              <a:gd name="adj3" fmla="val 31718"/>
              <a:gd name="adj4" fmla="val 125579"/>
              <a:gd name="adj5" fmla="val -38324"/>
              <a:gd name="adj6" fmla="val 125579"/>
              <a:gd name="adj7" fmla="val -83259"/>
              <a:gd name="adj8" fmla="val 11846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b="1" dirty="0"/>
              <a:t>základní číselná značka</a:t>
            </a:r>
          </a:p>
        </p:txBody>
      </p:sp>
      <p:sp>
        <p:nvSpPr>
          <p:cNvPr id="17423" name="AutoShape 15"/>
          <p:cNvSpPr>
            <a:spLocks/>
          </p:cNvSpPr>
          <p:nvPr/>
        </p:nvSpPr>
        <p:spPr bwMode="auto">
          <a:xfrm flipH="1">
            <a:off x="5149850" y="2274888"/>
            <a:ext cx="2880000" cy="360000"/>
          </a:xfrm>
          <a:prstGeom prst="borderCallout3">
            <a:avLst>
              <a:gd name="adj1" fmla="val 34782"/>
              <a:gd name="adj2" fmla="val 102713"/>
              <a:gd name="adj3" fmla="val 34782"/>
              <a:gd name="adj4" fmla="val 107861"/>
              <a:gd name="adj5" fmla="val -18843"/>
              <a:gd name="adj6" fmla="val 107861"/>
              <a:gd name="adj7" fmla="val -92755"/>
              <a:gd name="adj8" fmla="val 9456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b="1" dirty="0"/>
              <a:t>doplňková číslice *)</a:t>
            </a:r>
          </a:p>
        </p:txBody>
      </p:sp>
      <p:sp>
        <p:nvSpPr>
          <p:cNvPr id="17432" name="AutoShape 24"/>
          <p:cNvSpPr>
            <a:spLocks/>
          </p:cNvSpPr>
          <p:nvPr/>
        </p:nvSpPr>
        <p:spPr bwMode="auto">
          <a:xfrm flipH="1">
            <a:off x="4581525" y="4654549"/>
            <a:ext cx="2880000" cy="360000"/>
          </a:xfrm>
          <a:prstGeom prst="borderCallout3">
            <a:avLst>
              <a:gd name="adj1" fmla="val 34782"/>
              <a:gd name="adj2" fmla="val 102625"/>
              <a:gd name="adj3" fmla="val 34782"/>
              <a:gd name="adj4" fmla="val 133606"/>
              <a:gd name="adj5" fmla="val -7731"/>
              <a:gd name="adj6" fmla="val 133606"/>
              <a:gd name="adj7" fmla="val -76350"/>
              <a:gd name="adj8" fmla="val 13371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b="1"/>
              <a:t>stupeň přetváření</a:t>
            </a:r>
          </a:p>
        </p:txBody>
      </p:sp>
      <p:sp>
        <p:nvSpPr>
          <p:cNvPr id="17433" name="AutoShape 25"/>
          <p:cNvSpPr>
            <a:spLocks/>
          </p:cNvSpPr>
          <p:nvPr/>
        </p:nvSpPr>
        <p:spPr bwMode="auto">
          <a:xfrm flipH="1">
            <a:off x="4364038" y="5133974"/>
            <a:ext cx="2880000" cy="360000"/>
          </a:xfrm>
          <a:prstGeom prst="borderCallout3">
            <a:avLst>
              <a:gd name="adj1" fmla="val 34782"/>
              <a:gd name="adj2" fmla="val 102625"/>
              <a:gd name="adj3" fmla="val 34782"/>
              <a:gd name="adj4" fmla="val 135028"/>
              <a:gd name="adj5" fmla="val -70532"/>
              <a:gd name="adj6" fmla="val 135028"/>
              <a:gd name="adj7" fmla="val -221277"/>
              <a:gd name="adj8" fmla="val 13464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b="1" dirty="0"/>
              <a:t>tepelné zpracování</a:t>
            </a:r>
          </a:p>
        </p:txBody>
      </p:sp>
      <p:sp>
        <p:nvSpPr>
          <p:cNvPr id="17434" name="AutoShape 26"/>
          <p:cNvSpPr>
            <a:spLocks/>
          </p:cNvSpPr>
          <p:nvPr/>
        </p:nvSpPr>
        <p:spPr bwMode="auto">
          <a:xfrm flipH="1">
            <a:off x="3852588" y="5730331"/>
            <a:ext cx="2880000" cy="360000"/>
          </a:xfrm>
          <a:prstGeom prst="borderCallout3">
            <a:avLst>
              <a:gd name="adj1" fmla="val 34782"/>
              <a:gd name="adj2" fmla="val 102625"/>
              <a:gd name="adj3" fmla="val 34782"/>
              <a:gd name="adj4" fmla="val 128954"/>
              <a:gd name="adj5" fmla="val -180194"/>
              <a:gd name="adj6" fmla="val 128954"/>
              <a:gd name="adj7" fmla="val -380823"/>
              <a:gd name="adj8" fmla="val 13003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b="1"/>
              <a:t>pořadová číslice</a:t>
            </a:r>
          </a:p>
        </p:txBody>
      </p:sp>
      <p:sp>
        <p:nvSpPr>
          <p:cNvPr id="17435" name="AutoShape 27"/>
          <p:cNvSpPr>
            <a:spLocks/>
          </p:cNvSpPr>
          <p:nvPr/>
        </p:nvSpPr>
        <p:spPr bwMode="auto">
          <a:xfrm flipH="1">
            <a:off x="4716463" y="3417888"/>
            <a:ext cx="3600000" cy="720000"/>
          </a:xfrm>
          <a:prstGeom prst="borderCallout3">
            <a:avLst>
              <a:gd name="adj1" fmla="val 16704"/>
              <a:gd name="adj2" fmla="val 102074"/>
              <a:gd name="adj3" fmla="val 16704"/>
              <a:gd name="adj4" fmla="val 159097"/>
              <a:gd name="adj5" fmla="val 44398"/>
              <a:gd name="adj6" fmla="val 158795"/>
              <a:gd name="adj7" fmla="val 75373"/>
              <a:gd name="adj8" fmla="val 1588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b="1" dirty="0"/>
              <a:t>význam 3. a 4. číslice se různí</a:t>
            </a:r>
          </a:p>
          <a:p>
            <a:pPr algn="ctr" eaLnBrk="1" hangingPunct="1"/>
            <a:r>
              <a:rPr lang="cs-CZ" b="1" dirty="0"/>
              <a:t>podle třídy ocelí</a:t>
            </a:r>
          </a:p>
        </p:txBody>
      </p:sp>
      <p:sp>
        <p:nvSpPr>
          <p:cNvPr id="17437" name="AutoShape 29"/>
          <p:cNvSpPr>
            <a:spLocks/>
          </p:cNvSpPr>
          <p:nvPr/>
        </p:nvSpPr>
        <p:spPr bwMode="auto">
          <a:xfrm flipH="1">
            <a:off x="2276475" y="2997200"/>
            <a:ext cx="2008188" cy="360363"/>
          </a:xfrm>
          <a:prstGeom prst="borderCallout3">
            <a:avLst>
              <a:gd name="adj1" fmla="val 31718"/>
              <a:gd name="adj2" fmla="val 103792"/>
              <a:gd name="adj3" fmla="val 31718"/>
              <a:gd name="adj4" fmla="val 121500"/>
              <a:gd name="adj5" fmla="val 167838"/>
              <a:gd name="adj6" fmla="val 121500"/>
              <a:gd name="adj7" fmla="val 269162"/>
              <a:gd name="adj8" fmla="val 12118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b="1"/>
              <a:t>1 = ocel tvářená</a:t>
            </a:r>
          </a:p>
        </p:txBody>
      </p:sp>
      <p:sp>
        <p:nvSpPr>
          <p:cNvPr id="17438" name="Line 30"/>
          <p:cNvSpPr>
            <a:spLocks noChangeShapeType="1"/>
          </p:cNvSpPr>
          <p:nvPr/>
        </p:nvSpPr>
        <p:spPr bwMode="auto">
          <a:xfrm>
            <a:off x="1763713" y="4005263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7439" name="Line 31"/>
          <p:cNvSpPr>
            <a:spLocks noChangeShapeType="1"/>
          </p:cNvSpPr>
          <p:nvPr/>
        </p:nvSpPr>
        <p:spPr bwMode="auto">
          <a:xfrm>
            <a:off x="2411413" y="4005263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7440" name="AutoShape 32"/>
          <p:cNvSpPr>
            <a:spLocks/>
          </p:cNvSpPr>
          <p:nvPr/>
        </p:nvSpPr>
        <p:spPr bwMode="auto">
          <a:xfrm flipH="1">
            <a:off x="2195513" y="5327037"/>
            <a:ext cx="720725" cy="720000"/>
          </a:xfrm>
          <a:prstGeom prst="borderCallout3">
            <a:avLst>
              <a:gd name="adj1" fmla="val 15787"/>
              <a:gd name="adj2" fmla="val 110569"/>
              <a:gd name="adj3" fmla="val 15787"/>
              <a:gd name="adj4" fmla="val 127750"/>
              <a:gd name="adj5" fmla="val -60310"/>
              <a:gd name="adj6" fmla="val 127750"/>
              <a:gd name="adj7" fmla="val -114665"/>
              <a:gd name="adj8" fmla="val 1268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 eaLnBrk="1" hangingPunct="1"/>
            <a:r>
              <a:rPr lang="cs-CZ" b="1" dirty="0"/>
              <a:t>třída </a:t>
            </a:r>
          </a:p>
          <a:p>
            <a:pPr algn="ctr" eaLnBrk="1" hangingPunct="1"/>
            <a:r>
              <a:rPr lang="cs-CZ" b="1" dirty="0"/>
              <a:t>ocelí</a:t>
            </a:r>
          </a:p>
        </p:txBody>
      </p:sp>
      <p:sp>
        <p:nvSpPr>
          <p:cNvPr id="17441" name="AutoShape 33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7596188" y="6021388"/>
            <a:ext cx="360362" cy="360362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7442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360363" cy="360362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1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742147849"/>
      </p:ext>
    </p:extLst>
  </p:cSld>
  <p:clrMapOvr>
    <a:masterClrMapping/>
  </p:clrMapOvr>
  <p:transition spd="med">
    <p:randomBa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 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1296145" y="1556792"/>
            <a:ext cx="6624736" cy="324036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Magera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I.: PowerPoint 2000 základní příručka.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2003.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80-7226-431-1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Andrýsková J.: PowerPoint 2010 podrobná uživatelská příručka. Brno: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a.s. 2010.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978-80-251-3076-6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0165434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261</Words>
  <Application>Microsoft Office PowerPoint</Application>
  <PresentationFormat>Předvádění na obrazovce (4:3)</PresentationFormat>
  <Paragraphs>68</Paragraphs>
  <Slides>7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Rovnice</vt:lpstr>
      <vt:lpstr>Průvodní list</vt:lpstr>
      <vt:lpstr>Snímek 2</vt:lpstr>
      <vt:lpstr>Rozdělení, značení a výroba ocelí</vt:lpstr>
      <vt:lpstr>Rozdělení ocelí</vt:lpstr>
      <vt:lpstr>Poznámka k tabulce mezních hodnot</vt:lpstr>
      <vt:lpstr>Schéma sestavení číselného označení ocelí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Rozdělení, značení a výroba ocelí</dc:title>
  <dc:creator>Šárka Martinková</dc:creator>
  <cp:lastModifiedBy>stepan.bartos</cp:lastModifiedBy>
  <cp:revision>25</cp:revision>
  <dcterms:created xsi:type="dcterms:W3CDTF">2013-02-13T09:53:36Z</dcterms:created>
  <dcterms:modified xsi:type="dcterms:W3CDTF">2013-06-08T22:26:25Z</dcterms:modified>
</cp:coreProperties>
</file>