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1"/>
  </p:notesMasterIdLst>
  <p:sldIdLst>
    <p:sldId id="256" r:id="rId2"/>
    <p:sldId id="257" r:id="rId3"/>
    <p:sldId id="259" r:id="rId4"/>
    <p:sldId id="260" r:id="rId5"/>
    <p:sldId id="267" r:id="rId6"/>
    <p:sldId id="261" r:id="rId7"/>
    <p:sldId id="268" r:id="rId8"/>
    <p:sldId id="269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3927" autoAdjust="0"/>
    <p:restoredTop sz="94660"/>
  </p:normalViewPr>
  <p:slideViewPr>
    <p:cSldViewPr>
      <p:cViewPr>
        <p:scale>
          <a:sx n="90" d="100"/>
          <a:sy n="90" d="100"/>
        </p:scale>
        <p:origin x="-804" y="-30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E88778-9F05-4875-B018-EA5D4151F1E4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365DB8-56B6-49B2-9507-2B3151D78BD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365DB8-56B6-49B2-9507-2B3151D78BD8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365DB8-56B6-49B2-9507-2B3151D78BD8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365DB8-56B6-49B2-9507-2B3151D78BD8}" type="slidenum">
              <a:rPr lang="cs-CZ" smtClean="0"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365DB8-56B6-49B2-9507-2B3151D78BD8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365DB8-56B6-49B2-9507-2B3151D78BD8}" type="slidenum">
              <a:rPr lang="cs-CZ" smtClean="0"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365DB8-56B6-49B2-9507-2B3151D78BD8}" type="slidenum">
              <a:rPr lang="cs-CZ" smtClean="0"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365DB8-56B6-49B2-9507-2B3151D78BD8}" type="slidenum">
              <a:rPr lang="cs-CZ" smtClean="0"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365DB8-56B6-49B2-9507-2B3151D78BD8}" type="slidenum">
              <a:rPr lang="cs-CZ" smtClean="0"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365DB8-56B6-49B2-9507-2B3151D78BD8}" type="slidenum">
              <a:rPr lang="cs-CZ" smtClean="0"/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F3DB723-BB38-4D9D-9EB2-803592565F9B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2348880"/>
            <a:ext cx="8568952" cy="4509120"/>
          </a:xfrm>
        </p:spPr>
        <p:txBody>
          <a:bodyPr>
            <a:normAutofit/>
          </a:bodyPr>
          <a:lstStyle/>
          <a:p>
            <a:r>
              <a:rPr lang="cs-CZ" b="1" dirty="0" smtClean="0"/>
              <a:t>Šablona: </a:t>
            </a:r>
            <a:r>
              <a:rPr lang="cs-CZ" dirty="0" smtClean="0"/>
              <a:t>III/2 Inovace a zkvalitnění výuky prostřednictvím ICT</a:t>
            </a:r>
          </a:p>
          <a:p>
            <a:r>
              <a:rPr lang="cs-CZ" b="1" dirty="0" smtClean="0"/>
              <a:t>Vzdělávací materiál: </a:t>
            </a:r>
            <a:r>
              <a:rPr lang="cs-CZ" dirty="0" smtClean="0"/>
              <a:t>Prezentace – zápis pro žáky</a:t>
            </a:r>
          </a:p>
          <a:p>
            <a:r>
              <a:rPr lang="cs-CZ" b="1" dirty="0" smtClean="0"/>
              <a:t>Určen pro: </a:t>
            </a:r>
            <a:r>
              <a:rPr lang="cs-CZ" dirty="0" smtClean="0"/>
              <a:t>2. ročník oboru Ekonomika a podnikání</a:t>
            </a:r>
          </a:p>
          <a:p>
            <a:r>
              <a:rPr lang="cs-CZ" b="1" dirty="0" smtClean="0"/>
              <a:t>Vzdělávací oblast: </a:t>
            </a:r>
            <a:r>
              <a:rPr lang="cs-CZ" dirty="0" smtClean="0"/>
              <a:t>Obchodní korespondence – Obchodní písemnosti při uzavírání kupní smlouvy</a:t>
            </a:r>
          </a:p>
          <a:p>
            <a:r>
              <a:rPr lang="cs-CZ" b="1" dirty="0" smtClean="0"/>
              <a:t>Název učebního materiálu: </a:t>
            </a:r>
            <a:r>
              <a:rPr lang="cs-CZ" dirty="0" smtClean="0"/>
              <a:t>Základní pojmy – ZŽ</a:t>
            </a:r>
          </a:p>
          <a:p>
            <a:endParaRPr lang="cs-CZ" dirty="0" smtClean="0"/>
          </a:p>
          <a:p>
            <a:pPr algn="r"/>
            <a:r>
              <a:rPr lang="cs-CZ" b="1" dirty="0" smtClean="0"/>
              <a:t>Jméno autora: </a:t>
            </a:r>
            <a:r>
              <a:rPr lang="cs-CZ" dirty="0" smtClean="0"/>
              <a:t>Ing. Šárka </a:t>
            </a:r>
            <a:r>
              <a:rPr lang="cs-CZ" dirty="0" err="1" smtClean="0"/>
              <a:t>Schuplerová</a:t>
            </a:r>
            <a:endParaRPr lang="cs-CZ" dirty="0" smtClean="0"/>
          </a:p>
          <a:p>
            <a:pPr algn="r"/>
            <a:r>
              <a:rPr lang="cs-CZ" b="1" dirty="0" smtClean="0"/>
              <a:t>Datum </a:t>
            </a:r>
            <a:r>
              <a:rPr lang="cs-CZ" b="1" dirty="0" smtClean="0"/>
              <a:t>vytvoření: </a:t>
            </a:r>
            <a:r>
              <a:rPr lang="cs-CZ" dirty="0" smtClean="0"/>
              <a:t>7. </a:t>
            </a:r>
            <a:r>
              <a:rPr lang="cs-CZ" smtClean="0"/>
              <a:t>9. </a:t>
            </a:r>
            <a:r>
              <a:rPr lang="cs-CZ" dirty="0" smtClean="0"/>
              <a:t>2012</a:t>
            </a:r>
          </a:p>
          <a:p>
            <a:pPr algn="r"/>
            <a:r>
              <a:rPr lang="cs-CZ" b="1" dirty="0" err="1" smtClean="0"/>
              <a:t>Reg.č</a:t>
            </a:r>
            <a:r>
              <a:rPr lang="cs-CZ" b="1" dirty="0" smtClean="0"/>
              <a:t>. projektu: CZ.1.07/1.5.00/34.0627</a:t>
            </a:r>
          </a:p>
          <a:p>
            <a:endParaRPr lang="cs-CZ" b="1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980729"/>
            <a:ext cx="8424935" cy="1440160"/>
          </a:xfrm>
        </p:spPr>
        <p:txBody>
          <a:bodyPr/>
          <a:lstStyle/>
          <a:p>
            <a:pPr marL="182880" indent="0" algn="ctr">
              <a:buNone/>
            </a:pPr>
            <a:r>
              <a:rPr lang="cs-CZ" cap="all" dirty="0" smtClean="0"/>
              <a:t>průvodní list</a:t>
            </a:r>
            <a:endParaRPr lang="cs-CZ" sz="3200" cap="all" dirty="0"/>
          </a:p>
        </p:txBody>
      </p:sp>
      <p:pic>
        <p:nvPicPr>
          <p:cNvPr id="5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61798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877272"/>
            <a:ext cx="8424936" cy="973870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 smtClean="0"/>
              <a:t>ZÁKLADNÍ  POJMY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79512" y="980728"/>
            <a:ext cx="8568952" cy="4824536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cs-CZ" b="1" dirty="0" smtClean="0"/>
              <a:t>Klíčová slova:	</a:t>
            </a:r>
            <a:r>
              <a:rPr lang="cs-CZ" dirty="0" smtClean="0"/>
              <a:t>Obchodní dopisy, dopisní obálky, poštovní 				směrovací čísla, dodací pošta, místní údaje, 			adresy.</a:t>
            </a:r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r>
              <a:rPr lang="cs-CZ" b="1" dirty="0" smtClean="0"/>
              <a:t>Anotace: 		</a:t>
            </a:r>
            <a:r>
              <a:rPr lang="cs-CZ" dirty="0" smtClean="0"/>
              <a:t>Vzdělávací materiál obsahuje základní 				pojmy obchodních dopisů a dopisních 				obálek. Psaní adres na obálky a předtisky 				obchodních dopisů. Materiál je připraven 				formou prezentace – zápis do sešitu.</a:t>
            </a:r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r>
              <a:rPr lang="cs-CZ" b="1" dirty="0" smtClean="0"/>
              <a:t>Metodické pokyny: 	</a:t>
            </a:r>
            <a:r>
              <a:rPr lang="cs-CZ" dirty="0" smtClean="0"/>
              <a:t>Snímky prezentace najíždějí po kliknutí 		        		myši a žáci si přes projekci provedou 	              		        	zápis do sešitu.</a:t>
            </a:r>
            <a:endParaRPr lang="cs-CZ" dirty="0"/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649042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805264"/>
            <a:ext cx="8424936" cy="864096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 smtClean="0"/>
              <a:t>ZÁKLADNÍ  POJMY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79512" y="908720"/>
            <a:ext cx="8784976" cy="4896544"/>
          </a:xfrm>
        </p:spPr>
        <p:txBody>
          <a:bodyPr>
            <a:normAutofit/>
          </a:bodyPr>
          <a:lstStyle/>
          <a:p>
            <a:pPr marL="45720" indent="0">
              <a:lnSpc>
                <a:spcPct val="80000"/>
              </a:lnSpc>
              <a:buNone/>
            </a:pPr>
            <a:endParaRPr lang="cs-CZ" sz="2400" b="1" dirty="0" smtClean="0">
              <a:solidFill>
                <a:srgbClr val="FFC000"/>
              </a:solidFill>
            </a:endParaRPr>
          </a:p>
          <a:p>
            <a:pPr marL="45720" indent="0">
              <a:lnSpc>
                <a:spcPct val="80000"/>
              </a:lnSpc>
              <a:buNone/>
            </a:pPr>
            <a:r>
              <a:rPr lang="cs-CZ" sz="2400" b="1" dirty="0" smtClean="0">
                <a:solidFill>
                  <a:srgbClr val="FFC000"/>
                </a:solidFill>
              </a:rPr>
              <a:t>OBCHODNÍ </a:t>
            </a:r>
            <a:r>
              <a:rPr lang="cs-CZ" sz="2400" b="1" dirty="0">
                <a:solidFill>
                  <a:srgbClr val="FFC000"/>
                </a:solidFill>
              </a:rPr>
              <a:t>DOPISY </a:t>
            </a:r>
          </a:p>
          <a:p>
            <a:pPr lvl="1">
              <a:lnSpc>
                <a:spcPct val="80000"/>
              </a:lnSpc>
            </a:pPr>
            <a:r>
              <a:rPr lang="cs-CZ" dirty="0" smtClean="0"/>
              <a:t> delší </a:t>
            </a:r>
            <a:r>
              <a:rPr lang="cs-CZ" dirty="0"/>
              <a:t>sdělení – </a:t>
            </a:r>
            <a:r>
              <a:rPr lang="cs-CZ" b="1" dirty="0" smtClean="0"/>
              <a:t>formát A4</a:t>
            </a:r>
            <a:endParaRPr lang="cs-CZ" b="1" dirty="0"/>
          </a:p>
          <a:p>
            <a:pPr lvl="1">
              <a:lnSpc>
                <a:spcPct val="80000"/>
              </a:lnSpc>
            </a:pPr>
            <a:r>
              <a:rPr lang="cs-CZ" dirty="0" smtClean="0"/>
              <a:t> kratší </a:t>
            </a:r>
            <a:r>
              <a:rPr lang="cs-CZ" dirty="0"/>
              <a:t>sdělení – </a:t>
            </a:r>
            <a:r>
              <a:rPr lang="cs-CZ" b="1" dirty="0" smtClean="0"/>
              <a:t>formát 2/3 A4</a:t>
            </a:r>
          </a:p>
          <a:p>
            <a:pPr marL="365760" lvl="1" indent="0">
              <a:lnSpc>
                <a:spcPct val="80000"/>
              </a:lnSpc>
              <a:buNone/>
            </a:pPr>
            <a:endParaRPr lang="cs-CZ" dirty="0" smtClean="0"/>
          </a:p>
          <a:p>
            <a:pPr marL="365760" lvl="1" indent="0">
              <a:lnSpc>
                <a:spcPct val="80000"/>
              </a:lnSpc>
              <a:buNone/>
            </a:pPr>
            <a:endParaRPr lang="cs-CZ" dirty="0"/>
          </a:p>
          <a:p>
            <a:pPr marL="45720" indent="0">
              <a:lnSpc>
                <a:spcPct val="80000"/>
              </a:lnSpc>
              <a:buNone/>
            </a:pPr>
            <a:r>
              <a:rPr lang="cs-CZ" sz="2400" b="1" dirty="0">
                <a:solidFill>
                  <a:srgbClr val="FFC000"/>
                </a:solidFill>
              </a:rPr>
              <a:t>DOPISNÍ OBÁLKY</a:t>
            </a:r>
          </a:p>
          <a:p>
            <a:pPr lvl="1">
              <a:lnSpc>
                <a:spcPct val="80000"/>
              </a:lnSpc>
            </a:pPr>
            <a:r>
              <a:rPr lang="cs-CZ" b="1" dirty="0" smtClean="0"/>
              <a:t> formát </a:t>
            </a:r>
            <a:r>
              <a:rPr lang="cs-CZ" b="1" dirty="0"/>
              <a:t>C</a:t>
            </a:r>
          </a:p>
          <a:p>
            <a:pPr lvl="2">
              <a:lnSpc>
                <a:spcPct val="80000"/>
              </a:lnSpc>
            </a:pPr>
            <a:r>
              <a:rPr lang="cs-CZ" dirty="0" smtClean="0"/>
              <a:t> C6 </a:t>
            </a:r>
            <a:r>
              <a:rPr lang="cs-CZ" dirty="0"/>
              <a:t>(pro mechanizované zpracování listovních</a:t>
            </a:r>
          </a:p>
          <a:p>
            <a:pPr lvl="2">
              <a:lnSpc>
                <a:spcPct val="80000"/>
              </a:lnSpc>
              <a:buNone/>
            </a:pPr>
            <a:r>
              <a:rPr lang="cs-CZ" dirty="0"/>
              <a:t>         zásilek a pro ručně psané adresy)</a:t>
            </a:r>
          </a:p>
          <a:p>
            <a:pPr lvl="2">
              <a:lnSpc>
                <a:spcPct val="80000"/>
              </a:lnSpc>
            </a:pPr>
            <a:r>
              <a:rPr lang="cs-CZ" dirty="0" smtClean="0"/>
              <a:t> C5/C6 </a:t>
            </a:r>
            <a:r>
              <a:rPr lang="cs-CZ" dirty="0"/>
              <a:t>(pro </a:t>
            </a:r>
            <a:r>
              <a:rPr lang="cs-CZ" dirty="0" err="1"/>
              <a:t>obálkovací</a:t>
            </a:r>
            <a:r>
              <a:rPr lang="cs-CZ" dirty="0"/>
              <a:t> stroje)</a:t>
            </a:r>
          </a:p>
          <a:p>
            <a:pPr lvl="2">
              <a:lnSpc>
                <a:spcPct val="80000"/>
              </a:lnSpc>
            </a:pPr>
            <a:r>
              <a:rPr lang="cs-CZ" dirty="0" smtClean="0"/>
              <a:t> C5 </a:t>
            </a:r>
            <a:r>
              <a:rPr lang="cs-CZ" dirty="0"/>
              <a:t>(obsáhlejší korespondence, formát A4 přeložený </a:t>
            </a:r>
            <a:r>
              <a:rPr lang="cs-CZ" dirty="0" smtClean="0"/>
              <a:t>po delší </a:t>
            </a:r>
            <a:r>
              <a:rPr lang="cs-CZ" dirty="0"/>
              <a:t>straně)</a:t>
            </a:r>
          </a:p>
          <a:p>
            <a:pPr lvl="2">
              <a:lnSpc>
                <a:spcPct val="80000"/>
              </a:lnSpc>
            </a:pPr>
            <a:r>
              <a:rPr lang="cs-CZ" dirty="0" smtClean="0"/>
              <a:t> C4 </a:t>
            </a:r>
            <a:r>
              <a:rPr lang="cs-CZ" dirty="0"/>
              <a:t>(pro nepřeložené formáty A4)</a:t>
            </a:r>
          </a:p>
          <a:p>
            <a:pPr lvl="1">
              <a:lnSpc>
                <a:spcPct val="80000"/>
              </a:lnSpc>
            </a:pPr>
            <a:r>
              <a:rPr lang="cs-CZ" b="1" dirty="0" smtClean="0"/>
              <a:t> formát </a:t>
            </a:r>
            <a:r>
              <a:rPr lang="cs-CZ" b="1" dirty="0"/>
              <a:t>DL </a:t>
            </a:r>
            <a:r>
              <a:rPr lang="cs-CZ" dirty="0"/>
              <a:t>– většinou okénkové (A4 se překládá na třetiny)</a:t>
            </a:r>
            <a:endParaRPr lang="cs-CZ" dirty="0" smtClean="0"/>
          </a:p>
        </p:txBody>
      </p:sp>
      <p:pic>
        <p:nvPicPr>
          <p:cNvPr id="1026" name="Picture 2" descr="C:\Program Files\Microsoft Office\MEDIA\CAGCAT10\j0300520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980728"/>
            <a:ext cx="2514600" cy="2162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680479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805264"/>
            <a:ext cx="8424936" cy="1052736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/>
              <a:t>ZÁKLADNÍ  POJMY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07504" y="844550"/>
            <a:ext cx="8856984" cy="4240634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endParaRPr lang="cs-CZ" sz="3200" b="1" dirty="0" smtClean="0">
              <a:solidFill>
                <a:srgbClr val="FFC000"/>
              </a:solidFill>
            </a:endParaRPr>
          </a:p>
          <a:p>
            <a:pPr marL="45720" indent="0" algn="ctr">
              <a:buNone/>
            </a:pPr>
            <a:r>
              <a:rPr lang="cs-CZ" sz="3200" b="1" dirty="0" smtClean="0">
                <a:solidFill>
                  <a:srgbClr val="FFC000"/>
                </a:solidFill>
              </a:rPr>
              <a:t>PSČ </a:t>
            </a:r>
            <a:r>
              <a:rPr lang="cs-CZ" sz="3200" b="1" dirty="0">
                <a:solidFill>
                  <a:srgbClr val="FFC000"/>
                </a:solidFill>
              </a:rPr>
              <a:t>a název dodávací </a:t>
            </a:r>
            <a:r>
              <a:rPr lang="cs-CZ" sz="3200" b="1" dirty="0" smtClean="0">
                <a:solidFill>
                  <a:srgbClr val="FFC000"/>
                </a:solidFill>
              </a:rPr>
              <a:t>pošty</a:t>
            </a:r>
          </a:p>
          <a:p>
            <a:pPr marL="45720" indent="0" algn="ctr">
              <a:buNone/>
            </a:pPr>
            <a:endParaRPr lang="cs-CZ" sz="3200" b="1" dirty="0">
              <a:solidFill>
                <a:srgbClr val="FFC000"/>
              </a:solidFill>
            </a:endParaRPr>
          </a:p>
          <a:p>
            <a:r>
              <a:rPr lang="cs-CZ" dirty="0"/>
              <a:t> píše se na poslední řádek adresy – mezi PSČ a názvem dodávací pošty dvě mezery</a:t>
            </a:r>
          </a:p>
          <a:p>
            <a:r>
              <a:rPr lang="cs-CZ" dirty="0"/>
              <a:t> PSČ píšeme od levé svislice</a:t>
            </a:r>
          </a:p>
          <a:p>
            <a:r>
              <a:rPr lang="cs-CZ" dirty="0"/>
              <a:t> </a:t>
            </a:r>
            <a:r>
              <a:rPr lang="cs-CZ" dirty="0" smtClean="0"/>
              <a:t>slovo </a:t>
            </a:r>
            <a:r>
              <a:rPr lang="cs-CZ" dirty="0"/>
              <a:t>„pošta“ ani zkratka „p“ se nepíše, název okresu se neuvádí</a:t>
            </a:r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937330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805264"/>
            <a:ext cx="8424936" cy="936104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/>
              <a:t>ZÁKLADNÍ  POJMY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51520" y="844550"/>
            <a:ext cx="8712968" cy="4672682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cs-CZ" sz="3200" dirty="0" smtClean="0">
                <a:solidFill>
                  <a:schemeClr val="hlink"/>
                </a:solidFill>
              </a:rPr>
              <a:t> </a:t>
            </a:r>
            <a:r>
              <a:rPr lang="cs-CZ" sz="3500" b="1" dirty="0" smtClean="0">
                <a:solidFill>
                  <a:srgbClr val="FFC000"/>
                </a:solidFill>
              </a:rPr>
              <a:t>Místní údaje</a:t>
            </a:r>
            <a:endParaRPr lang="cs-CZ" sz="3500" b="1" dirty="0">
              <a:solidFill>
                <a:srgbClr val="FFC000"/>
              </a:solidFill>
            </a:endParaRPr>
          </a:p>
          <a:p>
            <a:pPr marL="45720" indent="0">
              <a:buNone/>
            </a:pPr>
            <a:endParaRPr lang="cs-CZ" sz="3200" dirty="0" smtClean="0"/>
          </a:p>
          <a:p>
            <a:r>
              <a:rPr lang="cs-CZ" dirty="0" smtClean="0"/>
              <a:t>ulice</a:t>
            </a:r>
            <a:r>
              <a:rPr lang="cs-CZ" dirty="0"/>
              <a:t>, náměstí se v adrese zkratkou nepíší – uvádí se orientační číslo; popisné </a:t>
            </a:r>
            <a:r>
              <a:rPr lang="cs-CZ" dirty="0" smtClean="0"/>
              <a:t>číslo</a:t>
            </a:r>
            <a:endParaRPr lang="cs-CZ" dirty="0"/>
          </a:p>
          <a:p>
            <a:r>
              <a:rPr lang="cs-CZ" dirty="0"/>
              <a:t> fyzickým osobám můžeme adresovat poštovní zásilku „poste restante</a:t>
            </a:r>
            <a:r>
              <a:rPr lang="cs-CZ" dirty="0" smtClean="0"/>
              <a:t>“</a:t>
            </a:r>
            <a:endParaRPr lang="cs-CZ" dirty="0"/>
          </a:p>
          <a:p>
            <a:r>
              <a:rPr lang="cs-CZ" dirty="0"/>
              <a:t> pro vojenský útvar musíme uvést označení </a:t>
            </a:r>
            <a:r>
              <a:rPr lang="cs-CZ" dirty="0" smtClean="0"/>
              <a:t>útvaru</a:t>
            </a:r>
            <a:endParaRPr lang="cs-CZ" dirty="0"/>
          </a:p>
          <a:p>
            <a:r>
              <a:rPr lang="cs-CZ" dirty="0"/>
              <a:t> název </a:t>
            </a:r>
            <a:r>
              <a:rPr lang="cs-CZ" dirty="0" smtClean="0"/>
              <a:t>obce, </a:t>
            </a:r>
            <a:r>
              <a:rPr lang="cs-CZ" dirty="0"/>
              <a:t>která nemá vlastní dodávací </a:t>
            </a:r>
            <a:r>
              <a:rPr lang="cs-CZ" dirty="0" smtClean="0"/>
              <a:t>poštu – píšeme na </a:t>
            </a:r>
            <a:r>
              <a:rPr lang="cs-CZ" dirty="0"/>
              <a:t>předposlední řádek </a:t>
            </a:r>
            <a:r>
              <a:rPr lang="cs-CZ" dirty="0" smtClean="0"/>
              <a:t>adresy </a:t>
            </a:r>
          </a:p>
          <a:p>
            <a:pPr marL="45720" indent="0">
              <a:buNone/>
            </a:pPr>
            <a:endParaRPr lang="cs-CZ" sz="2600" dirty="0"/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55615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877272"/>
            <a:ext cx="8424936" cy="980728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/>
              <a:t>ZÁKLADNÍ  POJMY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974072"/>
            <a:ext cx="8496944" cy="4975208"/>
          </a:xfrm>
        </p:spPr>
        <p:txBody>
          <a:bodyPr>
            <a:normAutofit fontScale="85000" lnSpcReduction="20000"/>
          </a:bodyPr>
          <a:lstStyle/>
          <a:p>
            <a:pPr marL="45720" indent="0">
              <a:buNone/>
            </a:pPr>
            <a:r>
              <a:rPr lang="cs-CZ" sz="2800" b="1" dirty="0">
                <a:solidFill>
                  <a:srgbClr val="FF0000"/>
                </a:solidFill>
              </a:rPr>
              <a:t>PAMATUJ:</a:t>
            </a:r>
          </a:p>
          <a:p>
            <a:r>
              <a:rPr lang="cs-CZ" dirty="0"/>
              <a:t> adresa začíná vždy velkým písmenem</a:t>
            </a:r>
          </a:p>
          <a:p>
            <a:r>
              <a:rPr lang="cs-CZ" dirty="0"/>
              <a:t> používá se jednoduché řádkování</a:t>
            </a:r>
          </a:p>
          <a:p>
            <a:r>
              <a:rPr lang="cs-CZ" dirty="0"/>
              <a:t> v adrese se žádný údaj nezvýrazňuje</a:t>
            </a:r>
          </a:p>
          <a:p>
            <a:r>
              <a:rPr lang="cs-CZ" dirty="0"/>
              <a:t> název dodávací pošty se píše velkými písmeny</a:t>
            </a:r>
          </a:p>
          <a:p>
            <a:r>
              <a:rPr lang="cs-CZ" dirty="0"/>
              <a:t> přepravní údaje: s velkým počátečním písmenem, nezvýrazňujeme, bez </a:t>
            </a:r>
            <a:r>
              <a:rPr lang="cs-CZ" dirty="0" smtClean="0"/>
              <a:t>interpunkčního znaménka, </a:t>
            </a:r>
            <a:r>
              <a:rPr lang="cs-CZ" dirty="0"/>
              <a:t>umístění </a:t>
            </a:r>
          </a:p>
          <a:p>
            <a:pPr marL="45720" indent="0">
              <a:buNone/>
            </a:pPr>
            <a:r>
              <a:rPr lang="cs-CZ" dirty="0" smtClean="0"/>
              <a:t>	– </a:t>
            </a:r>
            <a:r>
              <a:rPr lang="cs-CZ" dirty="0"/>
              <a:t>u obálky pod odesílatelem</a:t>
            </a:r>
          </a:p>
          <a:p>
            <a:pPr marL="45720" indent="0">
              <a:buNone/>
            </a:pPr>
            <a:r>
              <a:rPr lang="cs-CZ" dirty="0"/>
              <a:t>      </a:t>
            </a:r>
            <a:r>
              <a:rPr lang="cs-CZ" dirty="0" smtClean="0"/>
              <a:t>      – u dopisu </a:t>
            </a:r>
            <a:r>
              <a:rPr lang="cs-CZ" dirty="0"/>
              <a:t>nad </a:t>
            </a:r>
            <a:r>
              <a:rPr lang="cs-CZ" dirty="0" smtClean="0"/>
              <a:t>adresním </a:t>
            </a:r>
            <a:r>
              <a:rPr lang="cs-CZ" dirty="0"/>
              <a:t>polem od levé svislice </a:t>
            </a:r>
            <a:endParaRPr lang="cs-CZ" dirty="0" smtClean="0"/>
          </a:p>
          <a:p>
            <a:pPr marL="45720" indent="0">
              <a:buNone/>
            </a:pPr>
            <a:endParaRPr lang="cs-CZ" dirty="0"/>
          </a:p>
          <a:p>
            <a:pPr marL="45720" indent="0">
              <a:buNone/>
            </a:pPr>
            <a:r>
              <a:rPr lang="cs-CZ" dirty="0"/>
              <a:t>   </a:t>
            </a:r>
            <a:r>
              <a:rPr lang="cs-CZ" b="1" dirty="0">
                <a:solidFill>
                  <a:srgbClr val="FF0000"/>
                </a:solidFill>
              </a:rPr>
              <a:t>Doporučeně					</a:t>
            </a:r>
          </a:p>
          <a:p>
            <a:pPr marL="45720" indent="0">
              <a:buNone/>
            </a:pPr>
            <a:r>
              <a:rPr lang="cs-CZ" b="1" dirty="0">
                <a:solidFill>
                  <a:srgbClr val="FF0000"/>
                </a:solidFill>
              </a:rPr>
              <a:t>   Do vlastních rukou </a:t>
            </a:r>
            <a:r>
              <a:rPr lang="cs-CZ" dirty="0"/>
              <a:t>(jen u doporučených zásilek a cenných balíků)</a:t>
            </a:r>
          </a:p>
          <a:p>
            <a:pPr marL="45720" indent="0">
              <a:buNone/>
            </a:pPr>
            <a:r>
              <a:rPr lang="cs-CZ" b="1" dirty="0">
                <a:solidFill>
                  <a:srgbClr val="FF0000"/>
                </a:solidFill>
              </a:rPr>
              <a:t>   Dodejka </a:t>
            </a:r>
          </a:p>
          <a:p>
            <a:pPr marL="45720" indent="0">
              <a:buNone/>
            </a:pPr>
            <a:r>
              <a:rPr lang="cs-CZ" b="1" dirty="0">
                <a:solidFill>
                  <a:srgbClr val="FF0000"/>
                </a:solidFill>
              </a:rPr>
              <a:t>   </a:t>
            </a:r>
            <a:r>
              <a:rPr lang="cs-CZ" b="1" dirty="0" err="1">
                <a:solidFill>
                  <a:srgbClr val="FF0000"/>
                </a:solidFill>
              </a:rPr>
              <a:t>Priorité</a:t>
            </a:r>
            <a:endParaRPr lang="cs-CZ" b="1" dirty="0">
              <a:solidFill>
                <a:srgbClr val="FF0000"/>
              </a:solidFill>
            </a:endParaRPr>
          </a:p>
          <a:p>
            <a:pPr marL="45720" indent="0">
              <a:buNone/>
            </a:pPr>
            <a:r>
              <a:rPr lang="cs-CZ" b="1" dirty="0">
                <a:solidFill>
                  <a:srgbClr val="FF0000"/>
                </a:solidFill>
              </a:rPr>
              <a:t>   Par Avion</a:t>
            </a:r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654293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949280"/>
            <a:ext cx="8424936" cy="908720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/>
              <a:t>ZÁKLADNÍ  POJMY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844550"/>
            <a:ext cx="8064896" cy="5176738"/>
          </a:xfrm>
        </p:spPr>
        <p:txBody>
          <a:bodyPr>
            <a:normAutofit fontScale="62500" lnSpcReduction="20000"/>
          </a:bodyPr>
          <a:lstStyle/>
          <a:p>
            <a:pPr marL="45720" indent="0" algn="ctr">
              <a:buNone/>
            </a:pPr>
            <a:r>
              <a:rPr lang="cs-CZ" sz="3200" dirty="0">
                <a:solidFill>
                  <a:schemeClr val="hlink"/>
                </a:solidFill>
              </a:rPr>
              <a:t> </a:t>
            </a:r>
            <a:r>
              <a:rPr lang="cs-CZ" sz="3500" b="1" dirty="0" smtClean="0">
                <a:solidFill>
                  <a:srgbClr val="FFC000"/>
                </a:solidFill>
              </a:rPr>
              <a:t>Příklady psaní adres</a:t>
            </a:r>
          </a:p>
          <a:p>
            <a:pPr marL="45720" indent="0" algn="ctr">
              <a:buNone/>
            </a:pPr>
            <a:endParaRPr lang="cs-CZ" sz="3200" dirty="0" smtClean="0"/>
          </a:p>
          <a:p>
            <a:pPr>
              <a:lnSpc>
                <a:spcPct val="90000"/>
              </a:lnSpc>
              <a:buNone/>
            </a:pPr>
            <a:r>
              <a:rPr lang="cs-CZ" sz="3200" dirty="0" err="1" smtClean="0"/>
              <a:t>Febix</a:t>
            </a:r>
            <a:r>
              <a:rPr lang="cs-CZ" sz="3200" dirty="0" smtClean="0"/>
              <a:t> </a:t>
            </a:r>
            <a:r>
              <a:rPr lang="cs-CZ" sz="3200" dirty="0" err="1" smtClean="0"/>
              <a:t>Trading</a:t>
            </a:r>
            <a:r>
              <a:rPr lang="cs-CZ" sz="3200" dirty="0" smtClean="0"/>
              <a:t> </a:t>
            </a:r>
            <a:r>
              <a:rPr lang="cs-CZ" sz="3200" dirty="0" err="1" smtClean="0"/>
              <a:t>Schuhhaus</a:t>
            </a:r>
            <a:endParaRPr lang="cs-CZ" sz="3200" dirty="0" smtClean="0"/>
          </a:p>
          <a:p>
            <a:pPr>
              <a:lnSpc>
                <a:spcPct val="90000"/>
              </a:lnSpc>
              <a:buNone/>
            </a:pPr>
            <a:r>
              <a:rPr lang="cs-CZ" sz="3200" dirty="0" smtClean="0"/>
              <a:t>akciová </a:t>
            </a:r>
            <a:r>
              <a:rPr lang="cs-CZ" sz="3200" dirty="0"/>
              <a:t>společnost</a:t>
            </a:r>
          </a:p>
          <a:p>
            <a:pPr>
              <a:lnSpc>
                <a:spcPct val="90000"/>
              </a:lnSpc>
              <a:buNone/>
            </a:pPr>
            <a:r>
              <a:rPr lang="cs-CZ" sz="3200" dirty="0"/>
              <a:t>Na Okruhu 25</a:t>
            </a:r>
          </a:p>
          <a:p>
            <a:pPr>
              <a:lnSpc>
                <a:spcPct val="90000"/>
              </a:lnSpc>
              <a:buNone/>
            </a:pPr>
            <a:r>
              <a:rPr lang="cs-CZ" sz="3200" dirty="0"/>
              <a:t>140 00  PRAHA </a:t>
            </a:r>
            <a:r>
              <a:rPr lang="cs-CZ" sz="3200" dirty="0" smtClean="0"/>
              <a:t>1</a:t>
            </a:r>
          </a:p>
          <a:p>
            <a:pPr>
              <a:lnSpc>
                <a:spcPct val="90000"/>
              </a:lnSpc>
              <a:buNone/>
            </a:pPr>
            <a:endParaRPr lang="cs-CZ" sz="3200" dirty="0" smtClean="0"/>
          </a:p>
          <a:p>
            <a:pPr algn="ctr">
              <a:lnSpc>
                <a:spcPct val="90000"/>
              </a:lnSpc>
              <a:buNone/>
            </a:pPr>
            <a:r>
              <a:rPr lang="cs-CZ" sz="3200" dirty="0" smtClean="0"/>
              <a:t>                            GEROS, a. s. </a:t>
            </a:r>
          </a:p>
          <a:p>
            <a:pPr algn="ctr">
              <a:lnSpc>
                <a:spcPct val="90000"/>
              </a:lnSpc>
              <a:buNone/>
            </a:pPr>
            <a:r>
              <a:rPr lang="cs-CZ" sz="3200" dirty="0" smtClean="0"/>
              <a:t>                                  p</a:t>
            </a:r>
            <a:r>
              <a:rPr lang="cs-CZ" sz="3200" dirty="0"/>
              <a:t>. Ing. E. Novák</a:t>
            </a:r>
          </a:p>
          <a:p>
            <a:pPr algn="ctr">
              <a:lnSpc>
                <a:spcPct val="90000"/>
              </a:lnSpc>
              <a:buNone/>
            </a:pPr>
            <a:r>
              <a:rPr lang="cs-CZ" sz="3200" dirty="0" smtClean="0"/>
              <a:t>                       Luční </a:t>
            </a:r>
            <a:r>
              <a:rPr lang="cs-CZ" sz="3200" dirty="0"/>
              <a:t>54</a:t>
            </a:r>
          </a:p>
          <a:p>
            <a:pPr algn="ctr">
              <a:lnSpc>
                <a:spcPct val="90000"/>
              </a:lnSpc>
              <a:buNone/>
            </a:pPr>
            <a:r>
              <a:rPr lang="cs-CZ" sz="3200" dirty="0" smtClean="0"/>
              <a:t>                                 347 </a:t>
            </a:r>
            <a:r>
              <a:rPr lang="cs-CZ" sz="3200" dirty="0"/>
              <a:t>01 </a:t>
            </a:r>
            <a:r>
              <a:rPr lang="cs-CZ" sz="3200" dirty="0" smtClean="0"/>
              <a:t>TACHOV</a:t>
            </a:r>
          </a:p>
          <a:p>
            <a:pPr>
              <a:lnSpc>
                <a:spcPct val="90000"/>
              </a:lnSpc>
              <a:buNone/>
            </a:pPr>
            <a:endParaRPr lang="cs-CZ" sz="3200" dirty="0" smtClean="0"/>
          </a:p>
          <a:p>
            <a:pPr>
              <a:lnSpc>
                <a:spcPct val="90000"/>
              </a:lnSpc>
              <a:buNone/>
            </a:pPr>
            <a:r>
              <a:rPr lang="cs-CZ" sz="3200" dirty="0"/>
              <a:t>DIOSSA, s. r. o.</a:t>
            </a:r>
          </a:p>
          <a:p>
            <a:pPr>
              <a:lnSpc>
                <a:spcPct val="90000"/>
              </a:lnSpc>
              <a:buNone/>
            </a:pPr>
            <a:r>
              <a:rPr lang="cs-CZ" sz="3200" dirty="0"/>
              <a:t>p. obchodní náměstek</a:t>
            </a:r>
          </a:p>
          <a:p>
            <a:pPr>
              <a:lnSpc>
                <a:spcPct val="90000"/>
              </a:lnSpc>
              <a:buNone/>
            </a:pPr>
            <a:r>
              <a:rPr lang="cs-CZ" sz="3200" dirty="0"/>
              <a:t>Pražská 18</a:t>
            </a:r>
          </a:p>
          <a:p>
            <a:pPr>
              <a:lnSpc>
                <a:spcPct val="90000"/>
              </a:lnSpc>
              <a:buNone/>
            </a:pPr>
            <a:r>
              <a:rPr lang="cs-CZ" sz="3200" dirty="0"/>
              <a:t>500 01  HRADEC KRÁLOVÉ</a:t>
            </a:r>
          </a:p>
          <a:p>
            <a:pPr>
              <a:lnSpc>
                <a:spcPct val="90000"/>
              </a:lnSpc>
              <a:buNone/>
            </a:pPr>
            <a:endParaRPr lang="cs-CZ" sz="3200" dirty="0"/>
          </a:p>
          <a:p>
            <a:pPr marL="45720" indent="0">
              <a:buNone/>
            </a:pPr>
            <a:endParaRPr lang="cs-CZ" sz="3200" dirty="0"/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570080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6021288"/>
            <a:ext cx="8424936" cy="720080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/>
              <a:t>ZÁKLADNÍ  POJMY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39552" y="844550"/>
            <a:ext cx="7992888" cy="5176738"/>
          </a:xfrm>
        </p:spPr>
        <p:txBody>
          <a:bodyPr>
            <a:normAutofit fontScale="55000" lnSpcReduction="20000"/>
          </a:bodyPr>
          <a:lstStyle/>
          <a:p>
            <a:pPr marL="45720" indent="0" algn="ctr">
              <a:buNone/>
            </a:pPr>
            <a:r>
              <a:rPr lang="cs-CZ" sz="5100" dirty="0" smtClean="0">
                <a:solidFill>
                  <a:schemeClr val="hlink"/>
                </a:solidFill>
              </a:rPr>
              <a:t> </a:t>
            </a:r>
            <a:r>
              <a:rPr lang="cs-CZ" sz="5100" b="1" dirty="0" smtClean="0">
                <a:solidFill>
                  <a:srgbClr val="FFC000"/>
                </a:solidFill>
              </a:rPr>
              <a:t>Příklady psaní adres</a:t>
            </a:r>
            <a:endParaRPr lang="cs-CZ" sz="5100" b="1" dirty="0">
              <a:solidFill>
                <a:srgbClr val="FFC000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cs-CZ" sz="3200" dirty="0" smtClean="0"/>
              <a:t>Správa </a:t>
            </a:r>
            <a:r>
              <a:rPr lang="cs-CZ" sz="3200" dirty="0"/>
              <a:t>a údržba silnic Jihlava</a:t>
            </a:r>
          </a:p>
          <a:p>
            <a:pPr>
              <a:lnSpc>
                <a:spcPct val="90000"/>
              </a:lnSpc>
              <a:buNone/>
            </a:pPr>
            <a:r>
              <a:rPr lang="cs-CZ" sz="3200" dirty="0"/>
              <a:t>spol. s r. o. </a:t>
            </a:r>
          </a:p>
          <a:p>
            <a:pPr>
              <a:lnSpc>
                <a:spcPct val="90000"/>
              </a:lnSpc>
              <a:buNone/>
            </a:pPr>
            <a:r>
              <a:rPr lang="cs-CZ" sz="3200" dirty="0"/>
              <a:t>p. Ing. Karel Velíšek</a:t>
            </a:r>
          </a:p>
          <a:p>
            <a:pPr>
              <a:lnSpc>
                <a:spcPct val="90000"/>
              </a:lnSpc>
              <a:buNone/>
            </a:pPr>
            <a:r>
              <a:rPr lang="cs-CZ" sz="3200" dirty="0"/>
              <a:t>ředitel zásobování</a:t>
            </a:r>
          </a:p>
          <a:p>
            <a:pPr>
              <a:lnSpc>
                <a:spcPct val="90000"/>
              </a:lnSpc>
              <a:buNone/>
            </a:pPr>
            <a:r>
              <a:rPr lang="cs-CZ" sz="3200" dirty="0"/>
              <a:t>Kosovská 1122</a:t>
            </a:r>
          </a:p>
          <a:p>
            <a:pPr>
              <a:lnSpc>
                <a:spcPct val="90000"/>
              </a:lnSpc>
              <a:buNone/>
            </a:pPr>
            <a:r>
              <a:rPr lang="cs-CZ" sz="3200" dirty="0"/>
              <a:t>586 01  JIHLAVA</a:t>
            </a:r>
          </a:p>
          <a:p>
            <a:pPr>
              <a:lnSpc>
                <a:spcPct val="90000"/>
              </a:lnSpc>
              <a:buNone/>
            </a:pPr>
            <a:endParaRPr lang="cs-CZ" sz="3200" dirty="0"/>
          </a:p>
          <a:p>
            <a:pPr algn="ctr">
              <a:lnSpc>
                <a:spcPct val="90000"/>
              </a:lnSpc>
              <a:buNone/>
            </a:pPr>
            <a:r>
              <a:rPr lang="cs-CZ" sz="3200" dirty="0" smtClean="0"/>
              <a:t>                                                                       Josef </a:t>
            </a:r>
            <a:r>
              <a:rPr lang="cs-CZ" sz="3200" dirty="0"/>
              <a:t>Jošt – </a:t>
            </a:r>
            <a:r>
              <a:rPr lang="cs-CZ" sz="3200" dirty="0" smtClean="0"/>
              <a:t>kuchyně</a:t>
            </a:r>
          </a:p>
          <a:p>
            <a:pPr algn="ctr">
              <a:lnSpc>
                <a:spcPct val="90000"/>
              </a:lnSpc>
              <a:buNone/>
            </a:pPr>
            <a:r>
              <a:rPr lang="cs-CZ" sz="3200" dirty="0" smtClean="0"/>
              <a:t>                                                             K Vodárně 50</a:t>
            </a:r>
          </a:p>
          <a:p>
            <a:pPr algn="ctr">
              <a:lnSpc>
                <a:spcPct val="90000"/>
              </a:lnSpc>
              <a:buNone/>
            </a:pPr>
            <a:r>
              <a:rPr lang="cs-CZ" sz="3200" dirty="0" smtClean="0"/>
              <a:t>                                                                           340 </a:t>
            </a:r>
            <a:r>
              <a:rPr lang="cs-CZ" sz="3200" dirty="0"/>
              <a:t>04  ŽELEZNÁ RUDA</a:t>
            </a:r>
          </a:p>
          <a:p>
            <a:pPr>
              <a:lnSpc>
                <a:spcPct val="90000"/>
              </a:lnSpc>
              <a:buNone/>
            </a:pPr>
            <a:endParaRPr lang="cs-CZ" sz="3200" dirty="0"/>
          </a:p>
          <a:p>
            <a:pPr>
              <a:lnSpc>
                <a:spcPct val="90000"/>
              </a:lnSpc>
              <a:buNone/>
            </a:pPr>
            <a:r>
              <a:rPr lang="cs-CZ" sz="3200" dirty="0"/>
              <a:t>Vážená </a:t>
            </a:r>
            <a:r>
              <a:rPr lang="cs-CZ" sz="3200" dirty="0" smtClean="0"/>
              <a:t>paní		Obchodní akademie</a:t>
            </a:r>
            <a:endParaRPr lang="cs-CZ" sz="3200" dirty="0"/>
          </a:p>
          <a:p>
            <a:pPr>
              <a:lnSpc>
                <a:spcPct val="90000"/>
              </a:lnSpc>
              <a:buNone/>
            </a:pPr>
            <a:r>
              <a:rPr lang="cs-CZ" sz="3200" dirty="0"/>
              <a:t>Mgr. Marie </a:t>
            </a:r>
            <a:r>
              <a:rPr lang="cs-CZ" sz="3200" dirty="0" smtClean="0"/>
              <a:t>Koucká	pí Mgr. Marie Koucká </a:t>
            </a:r>
            <a:endParaRPr lang="cs-CZ" sz="3200" dirty="0"/>
          </a:p>
          <a:p>
            <a:pPr>
              <a:lnSpc>
                <a:spcPct val="90000"/>
              </a:lnSpc>
              <a:buNone/>
            </a:pPr>
            <a:r>
              <a:rPr lang="cs-CZ" sz="3200" dirty="0"/>
              <a:t>Obchodní </a:t>
            </a:r>
            <a:r>
              <a:rPr lang="cs-CZ" sz="3200" dirty="0" smtClean="0"/>
              <a:t>akademie          T. G. Masaryka 101</a:t>
            </a:r>
            <a:endParaRPr lang="cs-CZ" sz="3200" dirty="0"/>
          </a:p>
          <a:p>
            <a:pPr>
              <a:lnSpc>
                <a:spcPct val="90000"/>
              </a:lnSpc>
              <a:buNone/>
            </a:pPr>
            <a:r>
              <a:rPr lang="cs-CZ" sz="3200" dirty="0"/>
              <a:t>T. G. Masaryka </a:t>
            </a:r>
            <a:r>
              <a:rPr lang="cs-CZ" sz="3200" dirty="0" smtClean="0"/>
              <a:t>101            565 36  CHOCEŇ</a:t>
            </a:r>
            <a:endParaRPr lang="cs-CZ" sz="3200" dirty="0"/>
          </a:p>
          <a:p>
            <a:pPr>
              <a:lnSpc>
                <a:spcPct val="90000"/>
              </a:lnSpc>
              <a:buNone/>
            </a:pPr>
            <a:r>
              <a:rPr lang="cs-CZ" sz="3200" dirty="0"/>
              <a:t>565 36  CHOCEŇ</a:t>
            </a:r>
          </a:p>
          <a:p>
            <a:pPr>
              <a:lnSpc>
                <a:spcPct val="90000"/>
              </a:lnSpc>
              <a:buNone/>
            </a:pPr>
            <a:endParaRPr lang="cs-CZ" sz="2400" dirty="0"/>
          </a:p>
          <a:p>
            <a:pPr marL="45720" indent="0">
              <a:buNone/>
            </a:pPr>
            <a:endParaRPr lang="cs-CZ" sz="2600" dirty="0"/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82586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877272"/>
            <a:ext cx="8424936" cy="980728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 smtClean="0"/>
              <a:t>POUŽITÉ  ZDROJE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974072"/>
            <a:ext cx="8136904" cy="5191232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Fleischmannová, E., Jonáš, I., Kuldová, O.: Písemná a elektronická  komunikace pro střední školy a veřejnost 2. Praha: Fortuna, 2005. 151 s. ISBN 80-7168-924-6</a:t>
            </a:r>
          </a:p>
          <a:p>
            <a:r>
              <a:rPr lang="cs-CZ" dirty="0" smtClean="0"/>
              <a:t>Fleischmannová, E., Kuldová, O., Šedý, R.: Obchodní korespondence pro střední školy. Praha: Fortuna, 2000. 119 s. ISBN 80-7168-718-9</a:t>
            </a:r>
          </a:p>
          <a:p>
            <a:r>
              <a:rPr lang="cs-CZ" dirty="0" smtClean="0"/>
              <a:t>Kuldová, O., Fleischmannová, E.: Metodická příručka k technice administrativy a obchodní korespondenci. Praha: Fortuna, 1998. 112 s. ISBN 80-7168-574-7</a:t>
            </a:r>
          </a:p>
          <a:p>
            <a:r>
              <a:rPr lang="cs-CZ" dirty="0" smtClean="0"/>
              <a:t>Slavíčková, M., Valešová, I.: Obchodní dopisy nejen u státní zkoušky. Praha, NÚOV – STÚ 2008. 26 s. + CD ROM</a:t>
            </a:r>
          </a:p>
          <a:p>
            <a:r>
              <a:rPr lang="cs-CZ" dirty="0" smtClean="0"/>
              <a:t>Štiková, S.: Obchodní korespondence I. a II., Plzeň 2001</a:t>
            </a:r>
          </a:p>
          <a:p>
            <a:r>
              <a:rPr lang="cs-CZ" dirty="0" smtClean="0"/>
              <a:t>Kolektiv autorů. Výklad k ČSN 01 6910. Praha, NÚOV – STÚ 2008 na CD ROM.</a:t>
            </a:r>
          </a:p>
          <a:p>
            <a:r>
              <a:rPr lang="cs-CZ" dirty="0" smtClean="0"/>
              <a:t>Kolektiv autorů. Pojmy z oblasti PEK. Praha, NÚOV – STÚ 2008 na CD ROM.</a:t>
            </a:r>
          </a:p>
          <a:p>
            <a:r>
              <a:rPr lang="cs-CZ" dirty="0" err="1" smtClean="0"/>
              <a:t>Gafronová</a:t>
            </a:r>
            <a:r>
              <a:rPr lang="cs-CZ" dirty="0" smtClean="0"/>
              <a:t>, J., Bečka J.V.: Stylizace obchodních dopisů, SPN, 1993. ISBN 80-04-26379-8</a:t>
            </a:r>
          </a:p>
          <a:p>
            <a:r>
              <a:rPr lang="cs-CZ" dirty="0" smtClean="0"/>
              <a:t>Rozhledy - časopis pro písemnou a elektronickou komunikaci</a:t>
            </a:r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133453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570</TotalTime>
  <Words>609</Words>
  <Application>Microsoft Office PowerPoint</Application>
  <PresentationFormat>Předvádění na obrazovce (4:3)</PresentationFormat>
  <Paragraphs>114</Paragraphs>
  <Slides>9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Aerodynamika</vt:lpstr>
      <vt:lpstr>průvodní list</vt:lpstr>
      <vt:lpstr>ZÁKLADNÍ  POJMY</vt:lpstr>
      <vt:lpstr>ZÁKLADNÍ  POJMY</vt:lpstr>
      <vt:lpstr>ZÁKLADNÍ  POJMY</vt:lpstr>
      <vt:lpstr>ZÁKLADNÍ  POJMY</vt:lpstr>
      <vt:lpstr>ZÁKLADNÍ  POJMY</vt:lpstr>
      <vt:lpstr>ZÁKLADNÍ  POJMY</vt:lpstr>
      <vt:lpstr>ZÁKLADNÍ  POJMY</vt:lpstr>
      <vt:lpstr>POUŽITÉ 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Šárka Schuplerová</dc:creator>
  <cp:lastModifiedBy>stepan.bartos</cp:lastModifiedBy>
  <cp:revision>51</cp:revision>
  <dcterms:created xsi:type="dcterms:W3CDTF">2012-08-06T07:07:34Z</dcterms:created>
  <dcterms:modified xsi:type="dcterms:W3CDTF">2013-06-19T09:26:29Z</dcterms:modified>
</cp:coreProperties>
</file>