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5" r:id="rId2"/>
    <p:sldId id="260" r:id="rId3"/>
    <p:sldId id="258" r:id="rId4"/>
    <p:sldId id="261" r:id="rId5"/>
    <p:sldId id="262" r:id="rId6"/>
    <p:sldId id="263" r:id="rId7"/>
    <p:sldId id="264" r:id="rId8"/>
    <p:sldId id="265" r:id="rId9"/>
    <p:sldId id="259" r:id="rId10"/>
    <p:sldId id="266" r:id="rId11"/>
    <p:sldId id="268" r:id="rId12"/>
    <p:sldId id="269" r:id="rId13"/>
    <p:sldId id="271" r:id="rId14"/>
    <p:sldId id="272" r:id="rId15"/>
    <p:sldId id="273" r:id="rId16"/>
    <p:sldId id="274" r:id="rId17"/>
    <p:sldId id="270" r:id="rId1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496" autoAdjust="0"/>
    <p:restoredTop sz="94660"/>
  </p:normalViewPr>
  <p:slideViewPr>
    <p:cSldViewPr>
      <p:cViewPr varScale="1">
        <p:scale>
          <a:sx n="87" d="100"/>
          <a:sy n="87" d="100"/>
        </p:scale>
        <p:origin x="-1470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19.9.2011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19.9.2011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19.9.2011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19.9.2011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19.9.2011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19.9.2011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microsoft.com/office/2007/relationships/hdphoto" Target="../media/hdphoto1.wdp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microsoft.com/office/2007/relationships/hdphoto" Target="../media/hdphoto1.wdp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microsoft.com/office/2007/relationships/hdphoto" Target="../media/hdphoto1.wdp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microsoft.com/office/2007/relationships/hdphoto" Target="../media/hdphoto1.wdp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70497859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Matematika 1. 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VY_32_INOVACE_03_Počítání do 4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PaedDr. Zdeňka Kofroňová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856332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 idx="4294967295"/>
          </p:nvPr>
        </p:nvSpPr>
        <p:spPr>
          <a:xfrm>
            <a:off x="395288" y="476250"/>
            <a:ext cx="8391525" cy="2304678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cs-CZ" sz="9600" b="1" dirty="0" smtClean="0">
                <a:solidFill>
                  <a:srgbClr val="0070C0"/>
                </a:solidFill>
              </a:rPr>
              <a:t/>
            </a:r>
            <a:br>
              <a:rPr lang="cs-CZ" sz="9600" b="1" dirty="0" smtClean="0">
                <a:solidFill>
                  <a:srgbClr val="0070C0"/>
                </a:solidFill>
              </a:rPr>
            </a:br>
            <a:r>
              <a:rPr lang="cs-CZ" sz="6000" b="1" dirty="0" smtClean="0">
                <a:solidFill>
                  <a:srgbClr val="0070C0"/>
                </a:solidFill>
              </a:rPr>
              <a:t>POČÍTÁNÍ  DO  4</a:t>
            </a:r>
            <a:r>
              <a:rPr lang="cs-CZ" sz="6000" b="1" dirty="0" smtClean="0">
                <a:solidFill>
                  <a:srgbClr val="FF0000"/>
                </a:solidFill>
              </a:rPr>
              <a:t>  </a:t>
            </a:r>
            <a:r>
              <a:rPr lang="cs-CZ" sz="6000" b="1" dirty="0" smtClean="0">
                <a:solidFill>
                  <a:srgbClr val="0070C0"/>
                </a:solidFill>
                <a:latin typeface="Elephant" pitchFamily="18" charset="0"/>
              </a:rPr>
              <a:t/>
            </a:r>
            <a:br>
              <a:rPr lang="cs-CZ" sz="6000" b="1" dirty="0" smtClean="0">
                <a:solidFill>
                  <a:srgbClr val="0070C0"/>
                </a:solidFill>
                <a:latin typeface="Elephant" pitchFamily="18" charset="0"/>
              </a:rPr>
            </a:br>
            <a:endParaRPr lang="cs-CZ" sz="6000" dirty="0" smtClean="0">
              <a:solidFill>
                <a:srgbClr val="0070C0"/>
              </a:solidFill>
              <a:latin typeface="Elephant" pitchFamily="18" charset="0"/>
            </a:endParaRPr>
          </a:p>
        </p:txBody>
      </p:sp>
      <p:sp>
        <p:nvSpPr>
          <p:cNvPr id="2051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619250" y="5589588"/>
            <a:ext cx="6337300" cy="365125"/>
          </a:xfrm>
          <a:noFill/>
        </p:spPr>
        <p:txBody>
          <a:bodyPr anchor="ctr"/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/>
            <a:r>
              <a:rPr lang="cs-CZ" sz="2000" dirty="0"/>
              <a:t>PaedDr. Zdeňka Kofroňová, 2. ZŠ Dobříš</a:t>
            </a:r>
          </a:p>
          <a:p>
            <a:pPr eaLnBrk="1" hangingPunct="1"/>
            <a:endParaRPr lang="cs-CZ" sz="1200" i="1" dirty="0" smtClean="0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079567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4355976" y="563960"/>
            <a:ext cx="1683650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3800" dirty="0">
                <a:latin typeface="Arial" pitchFamily="34" charset="0"/>
                <a:cs typeface="Arial" pitchFamily="34" charset="0"/>
              </a:rPr>
              <a:t>4</a:t>
            </a:r>
          </a:p>
        </p:txBody>
      </p:sp>
      <p:pic>
        <p:nvPicPr>
          <p:cNvPr id="18" name="Obrázek 17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  <a14:imgEffect>
                      <a14:brightnessContrast bright="-27000" contrast="5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83866" y="2996952"/>
            <a:ext cx="1944217" cy="1730354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  <a14:imgEffect>
                      <a14:brightnessContrast bright="-27000" contrast="5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67517" y="3429000"/>
            <a:ext cx="1944217" cy="1730354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  <a14:imgEffect>
                      <a14:brightnessContrast bright="-27000" contrast="5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32240" y="2839720"/>
            <a:ext cx="1944217" cy="173035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  <a14:imgEffect>
                      <a14:brightnessContrast bright="-27000" contrast="5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3212976"/>
            <a:ext cx="1944217" cy="17303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22145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500"/>
                            </p:stCondLst>
                            <p:childTnLst>
                              <p:par>
                                <p:cTn id="1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3000"/>
                            </p:stCondLst>
                            <p:childTnLst>
                              <p:par>
                                <p:cTn id="1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7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75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4750"/>
                            </p:stCondLst>
                            <p:childTnLst>
                              <p:par>
                                <p:cTn id="2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7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4355976" y="563960"/>
            <a:ext cx="1683650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3800" dirty="0">
                <a:latin typeface="Arial" pitchFamily="34" charset="0"/>
                <a:cs typeface="Arial" pitchFamily="34" charset="0"/>
              </a:rPr>
              <a:t>4</a:t>
            </a:r>
          </a:p>
        </p:txBody>
      </p:sp>
      <p:pic>
        <p:nvPicPr>
          <p:cNvPr id="18" name="Obrázek 17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  <a14:imgEffect>
                      <a14:brightnessContrast bright="-27000" contrast="5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03109" y="3712402"/>
            <a:ext cx="1944217" cy="1730354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  <a14:imgEffect>
                      <a14:brightnessContrast bright="-27000" contrast="5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1001" y="2420888"/>
            <a:ext cx="1944217" cy="1730354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  <a14:imgEffect>
                      <a14:brightnessContrast bright="-27000" contrast="5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39626" y="2715010"/>
            <a:ext cx="1944217" cy="173035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  <a14:imgEffect>
                      <a14:brightnessContrast bright="-27000" contrast="5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3212976"/>
            <a:ext cx="1944217" cy="1730354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827584" y="563960"/>
            <a:ext cx="185935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Kolik je kočiček ?</a:t>
            </a:r>
          </a:p>
          <a:p>
            <a:r>
              <a:rPr lang="cs-CZ" dirty="0" smtClean="0"/>
              <a:t>Kolik chybí do 4 ?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315459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4355976" y="563960"/>
            <a:ext cx="1683650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3800" dirty="0">
                <a:latin typeface="Arial" pitchFamily="34" charset="0"/>
                <a:cs typeface="Arial" pitchFamily="34" charset="0"/>
              </a:rPr>
              <a:t>4</a:t>
            </a:r>
          </a:p>
        </p:txBody>
      </p:sp>
      <p:pic>
        <p:nvPicPr>
          <p:cNvPr id="18" name="Obrázek 17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  <a14:imgEffect>
                      <a14:brightnessContrast bright="-27000" contrast="5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55976" y="4068890"/>
            <a:ext cx="1944217" cy="1730354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  <a14:imgEffect>
                      <a14:brightnessContrast bright="-27000" contrast="5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62847" y="2564904"/>
            <a:ext cx="1944217" cy="1730354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  <a14:imgEffect>
                      <a14:brightnessContrast bright="-27000" contrast="5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104" y="2420888"/>
            <a:ext cx="1944217" cy="173035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  <a14:imgEffect>
                      <a14:brightnessContrast bright="-27000" contrast="5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9691" y="4040357"/>
            <a:ext cx="1944217" cy="1730354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827584" y="563960"/>
            <a:ext cx="25985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Kolik je kočiček ?</a:t>
            </a:r>
          </a:p>
          <a:p>
            <a:r>
              <a:rPr lang="cs-CZ" dirty="0" smtClean="0"/>
              <a:t>Kolik kočiček chybí do 4 ?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753533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4355976" y="563960"/>
            <a:ext cx="1683650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3800" dirty="0">
                <a:latin typeface="Arial" pitchFamily="34" charset="0"/>
                <a:cs typeface="Arial" pitchFamily="34" charset="0"/>
              </a:rPr>
              <a:t>4</a:t>
            </a:r>
          </a:p>
        </p:txBody>
      </p:sp>
      <p:pic>
        <p:nvPicPr>
          <p:cNvPr id="18" name="Obrázek 17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  <a14:imgEffect>
                      <a14:brightnessContrast bright="-27000" contrast="5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392724" y="3645024"/>
            <a:ext cx="1944217" cy="1730354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  <a14:imgEffect>
                      <a14:brightnessContrast bright="-27000" contrast="5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1840" y="2924944"/>
            <a:ext cx="1944217" cy="1730354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  <a14:imgEffect>
                      <a14:brightnessContrast bright="-27000" contrast="5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760131" y="2204864"/>
            <a:ext cx="1944217" cy="173035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  <a14:imgEffect>
                      <a14:brightnessContrast bright="-27000" contrast="5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3212976"/>
            <a:ext cx="1944217" cy="1730354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827584" y="563960"/>
            <a:ext cx="25985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Kolik je kočiček ?</a:t>
            </a:r>
          </a:p>
          <a:p>
            <a:r>
              <a:rPr lang="cs-CZ" dirty="0" smtClean="0"/>
              <a:t>Kolik kočiček chybí do 4 ?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753533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4355976" y="563960"/>
            <a:ext cx="1683650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3800" dirty="0">
                <a:latin typeface="Arial" pitchFamily="34" charset="0"/>
                <a:cs typeface="Arial" pitchFamily="34" charset="0"/>
              </a:rPr>
              <a:t>4</a:t>
            </a:r>
          </a:p>
        </p:txBody>
      </p:sp>
      <p:pic>
        <p:nvPicPr>
          <p:cNvPr id="18" name="Obrázek 17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  <a14:imgEffect>
                      <a14:brightnessContrast bright="-27000" contrast="5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40" y="3212976"/>
            <a:ext cx="1944217" cy="1730354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  <a14:imgEffect>
                      <a14:brightnessContrast bright="-27000" contrast="5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99319" y="2492896"/>
            <a:ext cx="1944217" cy="1730354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  <a14:imgEffect>
                      <a14:brightnessContrast bright="-27000" contrast="5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32240" y="2839720"/>
            <a:ext cx="1944217" cy="173035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  <a14:imgEffect>
                      <a14:brightnessContrast bright="-27000" contrast="5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92984" y="3358073"/>
            <a:ext cx="1944217" cy="1730354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827584" y="563960"/>
            <a:ext cx="265149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Kolik je kočiček ?</a:t>
            </a:r>
          </a:p>
          <a:p>
            <a:r>
              <a:rPr lang="cs-CZ" dirty="0" smtClean="0"/>
              <a:t>Kolik kočiček chybí do 4 ?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041750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000"/>
                            </p:stCondLst>
                            <p:childTnLst>
                              <p:par>
                                <p:cTn id="16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4355976" y="563960"/>
            <a:ext cx="1683650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3800" dirty="0">
                <a:latin typeface="Arial" pitchFamily="34" charset="0"/>
                <a:cs typeface="Arial" pitchFamily="34" charset="0"/>
              </a:rPr>
              <a:t>4</a:t>
            </a:r>
          </a:p>
        </p:txBody>
      </p:sp>
      <p:pic>
        <p:nvPicPr>
          <p:cNvPr id="18" name="Obrázek 17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  <a14:imgEffect>
                      <a14:brightnessContrast bright="-27000" contrast="5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932039" y="3704897"/>
            <a:ext cx="1944217" cy="1730354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  <a14:imgEffect>
                      <a14:brightnessContrast bright="-27000" contrast="5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1840" y="2924944"/>
            <a:ext cx="1944217" cy="1730354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  <a14:imgEffect>
                      <a14:brightnessContrast bright="-27000" contrast="5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93407" y="2059767"/>
            <a:ext cx="1944217" cy="173035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sharpenSoften amount="50000"/>
                    </a14:imgEffect>
                    <a14:imgEffect>
                      <a14:brightnessContrast bright="-27000" contrast="5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1640" y="3212976"/>
            <a:ext cx="1944217" cy="1730354"/>
          </a:xfrm>
          <a:prstGeom prst="rect">
            <a:avLst/>
          </a:prstGeom>
        </p:spPr>
      </p:pic>
      <p:sp>
        <p:nvSpPr>
          <p:cNvPr id="2" name="TextovéPole 1"/>
          <p:cNvSpPr txBox="1"/>
          <p:nvPr/>
        </p:nvSpPr>
        <p:spPr>
          <a:xfrm>
            <a:off x="827584" y="563960"/>
            <a:ext cx="25985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Kolik je kočiček ?</a:t>
            </a:r>
          </a:p>
          <a:p>
            <a:r>
              <a:rPr lang="cs-CZ" dirty="0" smtClean="0"/>
              <a:t>Kolik kočiček chybí do 4 ?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041750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3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653334">
            <a:off x="3359929" y="3140969"/>
            <a:ext cx="1736029" cy="170130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9263482">
            <a:off x="5502476" y="3213708"/>
            <a:ext cx="1736029" cy="170130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995996">
            <a:off x="5631750" y="1253725"/>
            <a:ext cx="1736029" cy="170130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63888" y="1253724"/>
            <a:ext cx="1736029" cy="1701308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979712" y="764704"/>
            <a:ext cx="1168910" cy="221599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3800" dirty="0">
                <a:latin typeface="Arial" pitchFamily="34" charset="0"/>
                <a:cs typeface="Arial" pitchFamily="34" charset="0"/>
              </a:rPr>
              <a:t>4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899592" y="476672"/>
            <a:ext cx="157831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Kolik je míčů ?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888573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653334">
            <a:off x="2039003" y="3577326"/>
            <a:ext cx="1736029" cy="170130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9263482">
            <a:off x="5214444" y="3577327"/>
            <a:ext cx="1736029" cy="170130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995996">
            <a:off x="5802675" y="1400529"/>
            <a:ext cx="1736029" cy="170130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41598" y="1772816"/>
            <a:ext cx="1736029" cy="1701308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979712" y="764704"/>
            <a:ext cx="1168910" cy="221599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3800" dirty="0">
                <a:latin typeface="Arial" pitchFamily="34" charset="0"/>
                <a:cs typeface="Arial" pitchFamily="34" charset="0"/>
              </a:rPr>
              <a:t>4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755576" y="476672"/>
            <a:ext cx="231621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Kolik je míčů ?</a:t>
            </a:r>
          </a:p>
          <a:p>
            <a:r>
              <a:rPr lang="cs-CZ" dirty="0" smtClean="0"/>
              <a:t>Kolik míčů chybí do 4 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748725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43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367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498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498" tmFilter="0, 0; 0.125,0.2665; 0.25,0.4; 0.375,0.465; 0.5,0.5;  0.625,0.535; 0.75,0.6; 0.875,0.7335; 1,1">
                                          <p:stCondLst>
                                            <p:cond delay="49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249" tmFilter="0, 0; 0.125,0.2665; 0.25,0.4; 0.375,0.465; 0.5,0.5;  0.625,0.535; 0.75,0.6; 0.875,0.7335; 1,1">
                                          <p:stCondLst>
                                            <p:cond delay="993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23" tmFilter="0, 0; 0.125,0.2665; 0.25,0.4; 0.375,0.465; 0.5,0.5;  0.625,0.535; 0.75,0.6; 0.875,0.7335; 1,1">
                                          <p:stCondLst>
                                            <p:cond delay="12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0">
                                          <p:stCondLst>
                                            <p:cond delay="487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24" decel="50000">
                                          <p:stCondLst>
                                            <p:cond delay="507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0">
                                          <p:stCondLst>
                                            <p:cond delay="98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24" decel="50000">
                                          <p:stCondLst>
                                            <p:cond delay="100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0">
                                          <p:stCondLst>
                                            <p:cond delay="1231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24" decel="50000">
                                          <p:stCondLst>
                                            <p:cond delay="1251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0">
                                          <p:stCondLst>
                                            <p:cond delay="13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24" decel="50000">
                                          <p:stCondLst>
                                            <p:cond delay="13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500"/>
                            </p:stCondLst>
                            <p:childTnLst>
                              <p:par>
                                <p:cTn id="22" presetID="1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653334">
            <a:off x="2039003" y="3577326"/>
            <a:ext cx="1736029" cy="170130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9263482">
            <a:off x="5214444" y="3577327"/>
            <a:ext cx="1736029" cy="170130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995996">
            <a:off x="5802675" y="1400529"/>
            <a:ext cx="1736029" cy="170130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41598" y="1772816"/>
            <a:ext cx="1736029" cy="1701308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979712" y="764704"/>
            <a:ext cx="1168910" cy="221599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3800" dirty="0">
                <a:latin typeface="Arial" pitchFamily="34" charset="0"/>
                <a:cs typeface="Arial" pitchFamily="34" charset="0"/>
              </a:rPr>
              <a:t>4</a:t>
            </a:r>
          </a:p>
        </p:txBody>
      </p:sp>
      <p:sp>
        <p:nvSpPr>
          <p:cNvPr id="3" name="Obdélník 2"/>
          <p:cNvSpPr/>
          <p:nvPr/>
        </p:nvSpPr>
        <p:spPr>
          <a:xfrm>
            <a:off x="360040" y="441538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Kolik je míčů ?</a:t>
            </a:r>
          </a:p>
          <a:p>
            <a:r>
              <a:rPr lang="cs-CZ" dirty="0"/>
              <a:t>Kolik míčů chybí do 4 ?</a:t>
            </a:r>
          </a:p>
        </p:txBody>
      </p:sp>
    </p:spTree>
    <p:extLst>
      <p:ext uri="{BB962C8B-B14F-4D97-AF65-F5344CB8AC3E}">
        <p14:creationId xmlns:p14="http://schemas.microsoft.com/office/powerpoint/2010/main" val="42820829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1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43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4" dur="1367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498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498" tmFilter="0, 0; 0.125,0.2665; 0.25,0.4; 0.375,0.465; 0.5,0.5;  0.625,0.535; 0.75,0.6; 0.875,0.7335; 1,1">
                                          <p:stCondLst>
                                            <p:cond delay="49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249" tmFilter="0, 0; 0.125,0.2665; 0.25,0.4; 0.375,0.465; 0.5,0.5;  0.625,0.535; 0.75,0.6; 0.875,0.7335; 1,1">
                                          <p:stCondLst>
                                            <p:cond delay="993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23" tmFilter="0, 0; 0.125,0.2665; 0.25,0.4; 0.375,0.465; 0.5,0.5;  0.625,0.535; 0.75,0.6; 0.875,0.7335; 1,1">
                                          <p:stCondLst>
                                            <p:cond delay="12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29" dur="20">
                                          <p:stCondLst>
                                            <p:cond delay="487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0" dur="124" decel="50000">
                                          <p:stCondLst>
                                            <p:cond delay="507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1" dur="20">
                                          <p:stCondLst>
                                            <p:cond delay="98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2" dur="124" decel="50000">
                                          <p:stCondLst>
                                            <p:cond delay="100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0">
                                          <p:stCondLst>
                                            <p:cond delay="1231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4" dur="124" decel="50000">
                                          <p:stCondLst>
                                            <p:cond delay="1251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0">
                                          <p:stCondLst>
                                            <p:cond delay="13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6" dur="124" decel="50000">
                                          <p:stCondLst>
                                            <p:cond delay="13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653334">
            <a:off x="2039003" y="3577326"/>
            <a:ext cx="1736029" cy="170130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9263482">
            <a:off x="5214444" y="3577327"/>
            <a:ext cx="1736029" cy="1701308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4995996">
            <a:off x="5802675" y="1400529"/>
            <a:ext cx="1736029" cy="1701308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41598" y="1772816"/>
            <a:ext cx="1736029" cy="1701308"/>
          </a:xfrm>
          <a:prstGeom prst="rect">
            <a:avLst/>
          </a:prstGeom>
        </p:spPr>
      </p:pic>
      <p:sp>
        <p:nvSpPr>
          <p:cNvPr id="2" name="Obdélník 1"/>
          <p:cNvSpPr/>
          <p:nvPr/>
        </p:nvSpPr>
        <p:spPr>
          <a:xfrm>
            <a:off x="1979712" y="764704"/>
            <a:ext cx="1168910" cy="221599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3800" dirty="0">
                <a:latin typeface="Arial" pitchFamily="34" charset="0"/>
                <a:cs typeface="Arial" pitchFamily="34" charset="0"/>
              </a:rPr>
              <a:t>4</a:t>
            </a:r>
          </a:p>
        </p:txBody>
      </p:sp>
      <p:sp>
        <p:nvSpPr>
          <p:cNvPr id="3" name="Obdélník 2"/>
          <p:cNvSpPr/>
          <p:nvPr/>
        </p:nvSpPr>
        <p:spPr>
          <a:xfrm>
            <a:off x="391074" y="441538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Kolik je míčů ?</a:t>
            </a:r>
          </a:p>
          <a:p>
            <a:r>
              <a:rPr lang="cs-CZ" dirty="0"/>
              <a:t>Kolik míčů chybí do 4 ?</a:t>
            </a:r>
          </a:p>
        </p:txBody>
      </p:sp>
    </p:spTree>
    <p:extLst>
      <p:ext uri="{BB962C8B-B14F-4D97-AF65-F5344CB8AC3E}">
        <p14:creationId xmlns:p14="http://schemas.microsoft.com/office/powerpoint/2010/main" val="35178963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29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911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32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332" tmFilter="0, 0; 0.125,0.2665; 0.25,0.4; 0.375,0.465; 0.5,0.5;  0.625,0.535; 0.75,0.6; 0.875,0.7335; 1,1">
                                          <p:stCondLst>
                                            <p:cond delay="33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166" tmFilter="0, 0; 0.125,0.2665; 0.25,0.4; 0.375,0.465; 0.5,0.5;  0.625,0.535; 0.75,0.6; 0.875,0.7335; 1,1">
                                          <p:stCondLst>
                                            <p:cond delay="66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82" tmFilter="0, 0; 0.125,0.2665; 0.25,0.4; 0.375,0.465; 0.5,0.5;  0.625,0.535; 0.75,0.6; 0.875,0.7335; 1,1">
                                          <p:stCondLst>
                                            <p:cond delay="82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13">
                                          <p:stCondLst>
                                            <p:cond delay="325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83" decel="50000">
                                          <p:stCondLst>
                                            <p:cond delay="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13">
                                          <p:stCondLst>
                                            <p:cond delay="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83" decel="50000">
                                          <p:stCondLst>
                                            <p:cond delay="66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13">
                                          <p:stCondLst>
                                            <p:cond delay="821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83" decel="50000">
                                          <p:stCondLst>
                                            <p:cond delay="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13">
                                          <p:stCondLst>
                                            <p:cond delay="90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83" decel="50000">
                                          <p:stCondLst>
                                            <p:cond delay="917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grpId="0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764704"/>
            <a:ext cx="194421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Kolik je míčů ?</a:t>
            </a:r>
          </a:p>
          <a:p>
            <a:r>
              <a:rPr lang="cs-CZ" dirty="0"/>
              <a:t>Kolik </a:t>
            </a:r>
            <a:r>
              <a:rPr lang="cs-CZ" dirty="0" smtClean="0"/>
              <a:t>je kočiček </a:t>
            </a:r>
            <a:r>
              <a:rPr lang="cs-CZ" dirty="0"/>
              <a:t>?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80219" y="1628800"/>
            <a:ext cx="1736029" cy="1701308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79912" y="980728"/>
            <a:ext cx="1736029" cy="170130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50000"/>
                    </a14:imgEffect>
                    <a14:imgEffect>
                      <a14:brightnessContrast bright="-27000" contrast="5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4017" y="3589730"/>
            <a:ext cx="1944217" cy="173035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50000"/>
                    </a14:imgEffect>
                    <a14:imgEffect>
                      <a14:brightnessContrast bright="-27000" contrast="5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03709" y="3717032"/>
            <a:ext cx="1944217" cy="173035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50000"/>
                    </a14:imgEffect>
                    <a14:imgEffect>
                      <a14:brightnessContrast bright="-27000" contrast="5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82206" y="3603266"/>
            <a:ext cx="1944217" cy="1730354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6274094" y="1010456"/>
            <a:ext cx="115212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 smtClean="0">
                <a:latin typeface="Arial" pitchFamily="34" charset="0"/>
                <a:cs typeface="Arial" pitchFamily="34" charset="0"/>
              </a:rPr>
              <a:t>2</a:t>
            </a:r>
            <a:endParaRPr lang="cs-CZ" sz="8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7230173" y="3887070"/>
            <a:ext cx="813043" cy="144655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8800" dirty="0" smtClean="0">
                <a:latin typeface="Arial" pitchFamily="34" charset="0"/>
                <a:cs typeface="Arial" pitchFamily="34" charset="0"/>
              </a:rPr>
              <a:t>3</a:t>
            </a:r>
            <a:endParaRPr lang="cs-CZ" sz="88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837150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764704"/>
            <a:ext cx="194421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Kolik je míčů ?</a:t>
            </a:r>
          </a:p>
          <a:p>
            <a:r>
              <a:rPr lang="cs-CZ" dirty="0"/>
              <a:t>Kolik </a:t>
            </a:r>
            <a:r>
              <a:rPr lang="cs-CZ" dirty="0" smtClean="0"/>
              <a:t>je kočiček </a:t>
            </a:r>
            <a:r>
              <a:rPr lang="cs-CZ" dirty="0"/>
              <a:t>?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1628800"/>
            <a:ext cx="1736029" cy="1701308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984775" y="512730"/>
            <a:ext cx="1736029" cy="170130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50000"/>
                    </a14:imgEffect>
                    <a14:imgEffect>
                      <a14:brightnessContrast bright="-27000" contrast="5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80680" y="3745168"/>
            <a:ext cx="1944217" cy="1730354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 rot="190260">
            <a:off x="6274094" y="1010456"/>
            <a:ext cx="115212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>
                <a:latin typeface="Arial" pitchFamily="34" charset="0"/>
                <a:cs typeface="Arial" pitchFamily="34" charset="0"/>
              </a:rPr>
              <a:t>3</a:t>
            </a:r>
          </a:p>
        </p:txBody>
      </p:sp>
      <p:sp>
        <p:nvSpPr>
          <p:cNvPr id="9" name="Obdélník 8"/>
          <p:cNvSpPr/>
          <p:nvPr/>
        </p:nvSpPr>
        <p:spPr>
          <a:xfrm>
            <a:off x="6011017" y="4028972"/>
            <a:ext cx="813043" cy="144655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8800" dirty="0">
                <a:latin typeface="Arial" pitchFamily="34" charset="0"/>
                <a:cs typeface="Arial" pitchFamily="34" charset="0"/>
              </a:rPr>
              <a:t>1</a:t>
            </a: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75169" y="1754897"/>
            <a:ext cx="1736029" cy="17013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894516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764704"/>
            <a:ext cx="194421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Kolik je míčů ?</a:t>
            </a:r>
          </a:p>
          <a:p>
            <a:r>
              <a:rPr lang="cs-CZ" dirty="0"/>
              <a:t>Kolik </a:t>
            </a:r>
            <a:r>
              <a:rPr lang="cs-CZ" dirty="0" smtClean="0"/>
              <a:t>je kočiček </a:t>
            </a:r>
            <a:r>
              <a:rPr lang="cs-CZ" dirty="0"/>
              <a:t>?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1960" y="616467"/>
            <a:ext cx="1736029" cy="1701308"/>
          </a:xfrm>
          <a:prstGeom prst="rect">
            <a:avLst/>
          </a:prstGeo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50000"/>
                    </a14:imgEffect>
                    <a14:imgEffect>
                      <a14:brightnessContrast bright="-27000" contrast="5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0404" y="3857793"/>
            <a:ext cx="1944217" cy="1730354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50000"/>
                    </a14:imgEffect>
                    <a14:imgEffect>
                      <a14:brightnessContrast bright="-27000" contrast="5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9792" y="3429000"/>
            <a:ext cx="1944217" cy="173035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50000"/>
                    </a14:imgEffect>
                    <a14:imgEffect>
                      <a14:brightnessContrast bright="-27000" contrast="5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82206" y="3603266"/>
            <a:ext cx="1944217" cy="1730354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6300192" y="842676"/>
            <a:ext cx="115212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>
                <a:latin typeface="Arial" pitchFamily="34" charset="0"/>
                <a:cs typeface="Arial" pitchFamily="34" charset="0"/>
              </a:rPr>
              <a:t>1</a:t>
            </a:r>
          </a:p>
        </p:txBody>
      </p:sp>
      <p:sp>
        <p:nvSpPr>
          <p:cNvPr id="9" name="Obdélník 8"/>
          <p:cNvSpPr/>
          <p:nvPr/>
        </p:nvSpPr>
        <p:spPr>
          <a:xfrm>
            <a:off x="7230173" y="3887070"/>
            <a:ext cx="813043" cy="144655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8800" dirty="0">
                <a:latin typeface="Arial" pitchFamily="34" charset="0"/>
                <a:cs typeface="Arial" pitchFamily="34" charset="0"/>
              </a:rPr>
              <a:t>4</a:t>
            </a: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50000"/>
                    </a14:imgEffect>
                    <a14:imgEffect>
                      <a14:brightnessContrast bright="-27000" contrast="5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05536" y="2127439"/>
            <a:ext cx="1944217" cy="17303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92077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755576" y="764704"/>
            <a:ext cx="194421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Kolik je míčů ?</a:t>
            </a:r>
          </a:p>
          <a:p>
            <a:r>
              <a:rPr lang="cs-CZ" dirty="0"/>
              <a:t>Kolik </a:t>
            </a:r>
            <a:r>
              <a:rPr lang="cs-CZ" dirty="0" smtClean="0"/>
              <a:t>je kočiček </a:t>
            </a:r>
            <a:r>
              <a:rPr lang="cs-CZ" dirty="0"/>
              <a:t>?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80219" y="1628800"/>
            <a:ext cx="1736029" cy="1701308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814190" y="560381"/>
            <a:ext cx="1736029" cy="170130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50000"/>
                    </a14:imgEffect>
                    <a14:imgEffect>
                      <a14:brightnessContrast bright="-27000" contrast="5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03709" y="3717032"/>
            <a:ext cx="1944217" cy="1730354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harpenSoften amount="50000"/>
                    </a14:imgEffect>
                    <a14:imgEffect>
                      <a14:brightnessContrast bright="-27000" contrast="52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82206" y="3603266"/>
            <a:ext cx="1944217" cy="1730354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7240586" y="905525"/>
            <a:ext cx="1152128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8800" dirty="0">
                <a:latin typeface="Arial" pitchFamily="34" charset="0"/>
                <a:cs typeface="Arial" pitchFamily="34" charset="0"/>
              </a:rPr>
              <a:t>4</a:t>
            </a:r>
          </a:p>
        </p:txBody>
      </p:sp>
      <p:sp>
        <p:nvSpPr>
          <p:cNvPr id="9" name="Obdélník 8"/>
          <p:cNvSpPr/>
          <p:nvPr/>
        </p:nvSpPr>
        <p:spPr>
          <a:xfrm>
            <a:off x="7230173" y="3887070"/>
            <a:ext cx="813043" cy="144655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8800" dirty="0">
                <a:latin typeface="Arial" pitchFamily="34" charset="0"/>
                <a:cs typeface="Arial" pitchFamily="34" charset="0"/>
              </a:rPr>
              <a:t>2</a:t>
            </a:r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81501" y="1411035"/>
            <a:ext cx="1736029" cy="1701308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02592" y="2049328"/>
            <a:ext cx="1736029" cy="17013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492077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Nadpis 2"/>
          <p:cNvSpPr>
            <a:spLocks noGrp="1"/>
          </p:cNvSpPr>
          <p:nvPr>
            <p:ph type="title" idx="4294967295"/>
          </p:nvPr>
        </p:nvSpPr>
        <p:spPr>
          <a:xfrm>
            <a:off x="395536" y="548680"/>
            <a:ext cx="7992887" cy="1152128"/>
          </a:xfrm>
        </p:spPr>
        <p:txBody>
          <a:bodyPr/>
          <a:lstStyle/>
          <a:p>
            <a:pPr algn="l" eaLnBrk="1" hangingPunct="1"/>
            <a:r>
              <a:rPr lang="cs-CZ" sz="1800" dirty="0" smtClean="0"/>
              <a:t>Použité obrázky :</a:t>
            </a:r>
            <a:br>
              <a:rPr lang="cs-CZ" sz="1800" dirty="0" smtClean="0"/>
            </a:br>
            <a:r>
              <a:rPr lang="cs-CZ" sz="1800" dirty="0" smtClean="0"/>
              <a:t>http://www.clker.com/clipart</a:t>
            </a:r>
            <a:r>
              <a:rPr lang="cs-CZ" sz="900" dirty="0" smtClean="0"/>
              <a:t/>
            </a:r>
            <a:br>
              <a:rPr lang="cs-CZ" sz="900" dirty="0" smtClean="0"/>
            </a:br>
            <a:endParaRPr lang="cs-CZ" sz="900" dirty="0" smtClean="0"/>
          </a:p>
        </p:txBody>
      </p:sp>
    </p:spTree>
    <p:extLst>
      <p:ext uri="{BB962C8B-B14F-4D97-AF65-F5344CB8AC3E}">
        <p14:creationId xmlns:p14="http://schemas.microsoft.com/office/powerpoint/2010/main" val="3219255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227</TotalTime>
  <Words>165</Words>
  <Application>Microsoft Office PowerPoint</Application>
  <PresentationFormat>Předvádění na obrazovce (4:3)</PresentationFormat>
  <Paragraphs>54</Paragraphs>
  <Slides>17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 sady Office</vt:lpstr>
      <vt:lpstr>Prezentace aplikace PowerPoint</vt:lpstr>
      <vt:lpstr> POČÍTÁNÍ  DO  4  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obrázky : http://www.clker.com/clipart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17</cp:revision>
  <dcterms:created xsi:type="dcterms:W3CDTF">2011-05-07T19:32:38Z</dcterms:created>
  <dcterms:modified xsi:type="dcterms:W3CDTF">2011-09-19T15:55:17Z</dcterms:modified>
</cp:coreProperties>
</file>