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6.xml" ContentType="application/vnd.openxmlformats-officedocument.presentationml.notes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8"/>
  </p:notesMasterIdLst>
  <p:sldIdLst>
    <p:sldId id="276" r:id="rId2"/>
    <p:sldId id="277" r:id="rId3"/>
    <p:sldId id="259" r:id="rId4"/>
    <p:sldId id="260" r:id="rId5"/>
    <p:sldId id="273" r:id="rId6"/>
    <p:sldId id="270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501" autoAdjust="0"/>
    <p:restoredTop sz="94660"/>
  </p:normalViewPr>
  <p:slideViewPr>
    <p:cSldViewPr>
      <p:cViewPr>
        <p:scale>
          <a:sx n="60" d="100"/>
          <a:sy n="60" d="100"/>
        </p:scale>
        <p:origin x="-2058" y="-93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F86C48-024F-4595-A061-1D497CBB8F7A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D353C6-7B31-4D0E-88E9-3D5DF4032372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D353C6-7B31-4D0E-88E9-3D5DF4032372}" type="slidenum">
              <a:rPr lang="cs-CZ" smtClean="0"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D353C6-7B31-4D0E-88E9-3D5DF4032372}" type="slidenum">
              <a:rPr lang="cs-CZ" smtClean="0"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D353C6-7B31-4D0E-88E9-3D5DF4032372}" type="slidenum">
              <a:rPr lang="cs-CZ" smtClean="0"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D353C6-7B31-4D0E-88E9-3D5DF4032372}" type="slidenum">
              <a:rPr lang="cs-CZ" smtClean="0"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D353C6-7B31-4D0E-88E9-3D5DF4032372}" type="slidenum">
              <a:rPr lang="cs-CZ" smtClean="0"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D353C6-7B31-4D0E-88E9-3D5DF4032372}" type="slidenum">
              <a:rPr lang="cs-CZ" smtClean="0"/>
              <a:t>6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F3DB723-BB38-4D9D-9EB2-803592565F9B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23528" y="2348880"/>
            <a:ext cx="8568952" cy="4509120"/>
          </a:xfrm>
        </p:spPr>
        <p:txBody>
          <a:bodyPr>
            <a:normAutofit/>
          </a:bodyPr>
          <a:lstStyle/>
          <a:p>
            <a:r>
              <a:rPr lang="cs-CZ" b="1" dirty="0" smtClean="0"/>
              <a:t>Šablona: </a:t>
            </a:r>
            <a:r>
              <a:rPr lang="cs-CZ" dirty="0" smtClean="0"/>
              <a:t>III/2 Inovace a zkvalitnění výuky prostřednictvím ICT</a:t>
            </a:r>
          </a:p>
          <a:p>
            <a:r>
              <a:rPr lang="cs-CZ" b="1" dirty="0" smtClean="0"/>
              <a:t>Vzdělávací materiál: </a:t>
            </a:r>
            <a:r>
              <a:rPr lang="cs-CZ" dirty="0" smtClean="0"/>
              <a:t>Prezentace – zápis pro žáky</a:t>
            </a:r>
          </a:p>
          <a:p>
            <a:r>
              <a:rPr lang="cs-CZ" b="1" dirty="0" smtClean="0"/>
              <a:t>Určen pro: </a:t>
            </a:r>
            <a:r>
              <a:rPr lang="cs-CZ" dirty="0" smtClean="0"/>
              <a:t>2. ročník oboru Ekonomika a podnikání</a:t>
            </a:r>
          </a:p>
          <a:p>
            <a:r>
              <a:rPr lang="cs-CZ" b="1" dirty="0" smtClean="0"/>
              <a:t>Vzdělávací oblast: </a:t>
            </a:r>
            <a:r>
              <a:rPr lang="cs-CZ" dirty="0" smtClean="0"/>
              <a:t>Obchodní korespondence – Obchodní 				        písemnosti při uzavírání kupní smlouvy</a:t>
            </a:r>
          </a:p>
          <a:p>
            <a:r>
              <a:rPr lang="cs-CZ" b="1" dirty="0" smtClean="0"/>
              <a:t>Název učebního materiálu: </a:t>
            </a:r>
            <a:r>
              <a:rPr lang="cs-CZ" dirty="0" smtClean="0"/>
              <a:t>Nabídka vyžádaná – osnova – ZŽ</a:t>
            </a:r>
          </a:p>
          <a:p>
            <a:endParaRPr lang="cs-CZ" dirty="0" smtClean="0"/>
          </a:p>
          <a:p>
            <a:pPr algn="r"/>
            <a:r>
              <a:rPr lang="cs-CZ" b="1" dirty="0" smtClean="0"/>
              <a:t>Jméno autora: </a:t>
            </a:r>
            <a:r>
              <a:rPr lang="cs-CZ" dirty="0" smtClean="0"/>
              <a:t>Ing. Šárka </a:t>
            </a:r>
            <a:r>
              <a:rPr lang="cs-CZ" dirty="0" err="1" smtClean="0"/>
              <a:t>Schuplerová</a:t>
            </a:r>
            <a:endParaRPr lang="cs-CZ" dirty="0" smtClean="0"/>
          </a:p>
          <a:p>
            <a:pPr algn="r"/>
            <a:r>
              <a:rPr lang="cs-CZ" b="1" dirty="0" smtClean="0"/>
              <a:t>Datum </a:t>
            </a:r>
            <a:r>
              <a:rPr lang="cs-CZ" b="1" dirty="0" smtClean="0"/>
              <a:t>vytvoření: </a:t>
            </a:r>
            <a:r>
              <a:rPr lang="cs-CZ" dirty="0" smtClean="0"/>
              <a:t>22. </a:t>
            </a:r>
            <a:r>
              <a:rPr lang="cs-CZ" smtClean="0"/>
              <a:t>09</a:t>
            </a:r>
            <a:r>
              <a:rPr lang="cs-CZ" smtClean="0"/>
              <a:t>. </a:t>
            </a:r>
            <a:r>
              <a:rPr lang="cs-CZ" dirty="0" smtClean="0"/>
              <a:t>2012</a:t>
            </a:r>
          </a:p>
          <a:p>
            <a:pPr algn="r"/>
            <a:r>
              <a:rPr lang="cs-CZ" b="1" dirty="0" err="1" smtClean="0"/>
              <a:t>Reg.č</a:t>
            </a:r>
            <a:r>
              <a:rPr lang="cs-CZ" b="1" dirty="0" smtClean="0"/>
              <a:t>. projektu: CZ.1.07/1.5.00/34.0627</a:t>
            </a:r>
          </a:p>
          <a:p>
            <a:endParaRPr lang="cs-CZ" b="1" dirty="0" smtClean="0"/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23528" y="980729"/>
            <a:ext cx="8424935" cy="1440160"/>
          </a:xfrm>
        </p:spPr>
        <p:txBody>
          <a:bodyPr/>
          <a:lstStyle/>
          <a:p>
            <a:pPr marL="182880" indent="0" algn="ctr">
              <a:buNone/>
            </a:pPr>
            <a:r>
              <a:rPr lang="cs-CZ" cap="all" dirty="0" smtClean="0"/>
              <a:t>průvodní list</a:t>
            </a:r>
            <a:endParaRPr lang="cs-CZ" sz="3200" cap="all" dirty="0"/>
          </a:p>
        </p:txBody>
      </p:sp>
      <p:pic>
        <p:nvPicPr>
          <p:cNvPr id="5" name="Obrázek 3" descr="Logo EU peniz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932362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926976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5877272"/>
            <a:ext cx="8424936" cy="973870"/>
          </a:xfrm>
        </p:spPr>
        <p:txBody>
          <a:bodyPr/>
          <a:lstStyle/>
          <a:p>
            <a:pPr marL="0" indent="0" algn="ctr">
              <a:buNone/>
            </a:pPr>
            <a:r>
              <a:rPr lang="cs-CZ" sz="4000" dirty="0" smtClean="0"/>
              <a:t>NABÍDKA VYŽÁDANÁ - OSNOVA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79512" y="980728"/>
            <a:ext cx="8568952" cy="4824536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cs-CZ" b="1" dirty="0"/>
              <a:t>Klíčová slova:	</a:t>
            </a:r>
            <a:r>
              <a:rPr lang="cs-CZ" dirty="0"/>
              <a:t>Druhy písemností při uzavírání kupních 				smluv, </a:t>
            </a:r>
            <a:r>
              <a:rPr lang="cs-CZ" dirty="0" smtClean="0"/>
              <a:t>nabídka vyžádaná, </a:t>
            </a:r>
            <a:r>
              <a:rPr lang="cs-CZ" dirty="0"/>
              <a:t>kupující, 				</a:t>
            </a:r>
            <a:r>
              <a:rPr lang="cs-CZ" dirty="0" smtClean="0"/>
              <a:t>	prodávající</a:t>
            </a:r>
            <a:r>
              <a:rPr lang="cs-CZ" dirty="0"/>
              <a:t>, inzerát.</a:t>
            </a:r>
          </a:p>
          <a:p>
            <a:pPr marL="45720" indent="0">
              <a:buNone/>
            </a:pPr>
            <a:endParaRPr lang="cs-CZ" dirty="0"/>
          </a:p>
          <a:p>
            <a:pPr marL="45720" indent="0">
              <a:buNone/>
            </a:pPr>
            <a:r>
              <a:rPr lang="cs-CZ" b="1" dirty="0"/>
              <a:t>Anotace: 		</a:t>
            </a:r>
            <a:r>
              <a:rPr lang="cs-CZ" dirty="0"/>
              <a:t>Vzdělávací materiál obsahuje základní 				pojmy </a:t>
            </a:r>
            <a:r>
              <a:rPr lang="cs-CZ" dirty="0" smtClean="0"/>
              <a:t>nabídky vyžádané. </a:t>
            </a:r>
            <a:r>
              <a:rPr lang="cs-CZ" dirty="0"/>
              <a:t>Materiál je </a:t>
            </a:r>
            <a:r>
              <a:rPr lang="cs-CZ" dirty="0" smtClean="0"/>
              <a:t>				připraven formou </a:t>
            </a:r>
            <a:r>
              <a:rPr lang="cs-CZ" dirty="0"/>
              <a:t>prezentace – zápis do </a:t>
            </a:r>
            <a:r>
              <a:rPr lang="cs-CZ" dirty="0" smtClean="0"/>
              <a:t>				sešitu</a:t>
            </a:r>
            <a:r>
              <a:rPr lang="cs-CZ" dirty="0"/>
              <a:t>.</a:t>
            </a:r>
          </a:p>
          <a:p>
            <a:pPr marL="45720" indent="0">
              <a:buNone/>
            </a:pPr>
            <a:endParaRPr lang="cs-CZ" dirty="0"/>
          </a:p>
          <a:p>
            <a:pPr marL="45720" indent="0">
              <a:buNone/>
            </a:pPr>
            <a:r>
              <a:rPr lang="cs-CZ" b="1" dirty="0"/>
              <a:t>Metodické pokyny: 	</a:t>
            </a:r>
            <a:r>
              <a:rPr lang="cs-CZ" dirty="0"/>
              <a:t>Snímky prezentace najíždějí po kliknutí 		        		myši a žáci si přes projekci provedou 	              		        	zápis do sešitu.</a:t>
            </a:r>
          </a:p>
        </p:txBody>
      </p:sp>
      <p:pic>
        <p:nvPicPr>
          <p:cNvPr id="6" name="Obrázek 3" descr="Logo EU peniz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932362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179825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5157192"/>
            <a:ext cx="8424936" cy="1152128"/>
          </a:xfrm>
        </p:spPr>
        <p:txBody>
          <a:bodyPr/>
          <a:lstStyle/>
          <a:p>
            <a:pPr marL="0" indent="0" algn="ctr">
              <a:buNone/>
            </a:pPr>
            <a:r>
              <a:rPr lang="cs-CZ" sz="4000" dirty="0"/>
              <a:t>NABÍDKA VYŽÁDANÁ - OSNOVA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683568" y="1340768"/>
            <a:ext cx="8280920" cy="3744416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cs-CZ" dirty="0" smtClean="0"/>
              <a:t>Mezi tyto písemnosti patří:</a:t>
            </a:r>
          </a:p>
          <a:p>
            <a:endParaRPr lang="cs-CZ" dirty="0"/>
          </a:p>
          <a:p>
            <a:r>
              <a:rPr lang="cs-CZ" dirty="0" smtClean="0"/>
              <a:t>Poptávka</a:t>
            </a:r>
          </a:p>
          <a:p>
            <a:r>
              <a:rPr lang="cs-CZ" b="1" dirty="0" smtClean="0">
                <a:solidFill>
                  <a:srgbClr val="FF0000"/>
                </a:solidFill>
              </a:rPr>
              <a:t>Nabídka</a:t>
            </a:r>
          </a:p>
          <a:p>
            <a:pPr lvl="1"/>
            <a:r>
              <a:rPr lang="cs-CZ" b="1" dirty="0" smtClean="0">
                <a:solidFill>
                  <a:srgbClr val="FF0000"/>
                </a:solidFill>
              </a:rPr>
              <a:t>Vyžádaná nabídka</a:t>
            </a:r>
          </a:p>
          <a:p>
            <a:pPr lvl="1"/>
            <a:r>
              <a:rPr lang="cs-CZ" dirty="0" smtClean="0"/>
              <a:t>Nevyžádaná nabídka</a:t>
            </a:r>
          </a:p>
          <a:p>
            <a:r>
              <a:rPr lang="cs-CZ" dirty="0" smtClean="0"/>
              <a:t>Objednávka</a:t>
            </a:r>
          </a:p>
          <a:p>
            <a:r>
              <a:rPr lang="cs-CZ" dirty="0" smtClean="0"/>
              <a:t>Potvrzení objednávky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3768" y="5379"/>
            <a:ext cx="3954780" cy="9686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C:\Program Files\Microsoft Office\MEDIA\CAGCAT10\j0300520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204864"/>
            <a:ext cx="2514600" cy="2162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80479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5445224"/>
            <a:ext cx="8424936" cy="864096"/>
          </a:xfrm>
        </p:spPr>
        <p:txBody>
          <a:bodyPr/>
          <a:lstStyle/>
          <a:p>
            <a:pPr marL="0" indent="0" algn="ctr">
              <a:buNone/>
            </a:pPr>
            <a:r>
              <a:rPr lang="cs-CZ" sz="4000" dirty="0"/>
              <a:t>NABÍDKA VYŽÁDANÁ - OSNOVA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07504" y="974072"/>
            <a:ext cx="9073008" cy="4471152"/>
          </a:xfrm>
        </p:spPr>
        <p:txBody>
          <a:bodyPr>
            <a:normAutofit/>
          </a:bodyPr>
          <a:lstStyle/>
          <a:p>
            <a:pPr marL="45720" indent="0"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 marL="45720" indent="0" algn="ctr">
              <a:buNone/>
            </a:pPr>
            <a:r>
              <a:rPr lang="cs-CZ" sz="3200" b="1" dirty="0" smtClean="0">
                <a:solidFill>
                  <a:srgbClr val="FFC000"/>
                </a:solidFill>
              </a:rPr>
              <a:t>CO  JE   VYŽÁDANÁ   NABÍDKA?</a:t>
            </a:r>
          </a:p>
          <a:p>
            <a:pPr marL="45720" indent="0" algn="ctr">
              <a:buNone/>
            </a:pPr>
            <a:endParaRPr lang="cs-CZ" sz="3200" dirty="0">
              <a:solidFill>
                <a:srgbClr val="FFC000"/>
              </a:solidFill>
            </a:endParaRPr>
          </a:p>
          <a:p>
            <a:pPr marL="4572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Vyžádaná nabídka =</a:t>
            </a:r>
            <a:r>
              <a:rPr lang="cs-CZ" b="1" dirty="0" smtClean="0"/>
              <a:t> </a:t>
            </a:r>
            <a:r>
              <a:rPr lang="cs-CZ" dirty="0" smtClean="0">
                <a:solidFill>
                  <a:srgbClr val="0070C0"/>
                </a:solidFill>
              </a:rPr>
              <a:t>odpověď formou obchodního dopisu na poptávku</a:t>
            </a:r>
          </a:p>
          <a:p>
            <a:pPr marL="45720" indent="0">
              <a:buNone/>
            </a:pPr>
            <a:endParaRPr lang="cs-CZ" dirty="0" smtClean="0">
              <a:solidFill>
                <a:srgbClr val="0070C0"/>
              </a:solidFill>
            </a:endParaRPr>
          </a:p>
          <a:p>
            <a:pPr marL="45720" indent="0">
              <a:buNone/>
            </a:pPr>
            <a:r>
              <a:rPr lang="cs-CZ" dirty="0" smtClean="0"/>
              <a:t>Nabídku zasílá potenciální dodavatel a sděluje požadované informace, popř. přikládá prospekty, katalog.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3768" y="5379"/>
            <a:ext cx="3954780" cy="9686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937330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5445224"/>
            <a:ext cx="8424936" cy="864096"/>
          </a:xfrm>
        </p:spPr>
        <p:txBody>
          <a:bodyPr/>
          <a:lstStyle/>
          <a:p>
            <a:pPr marL="0" indent="0" algn="ctr">
              <a:buNone/>
            </a:pPr>
            <a:r>
              <a:rPr lang="cs-CZ" sz="4000" dirty="0"/>
              <a:t>NABÍDKA VYŽÁDANÁ - OSNOVA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95536" y="974072"/>
            <a:ext cx="8280920" cy="4471152"/>
          </a:xfrm>
        </p:spPr>
        <p:txBody>
          <a:bodyPr>
            <a:normAutofit/>
          </a:bodyPr>
          <a:lstStyle/>
          <a:p>
            <a:pPr marL="45720" indent="0">
              <a:buNone/>
            </a:pPr>
            <a:endParaRPr lang="cs-CZ" dirty="0" smtClean="0"/>
          </a:p>
          <a:p>
            <a:pPr marL="45720" indent="0">
              <a:buNone/>
            </a:pPr>
            <a:r>
              <a:rPr lang="cs-CZ" sz="3200" b="1" dirty="0" smtClean="0">
                <a:solidFill>
                  <a:srgbClr val="FFC000"/>
                </a:solidFill>
              </a:rPr>
              <a:t>OSNOVA:</a:t>
            </a:r>
          </a:p>
          <a:p>
            <a:endParaRPr lang="cs-CZ" dirty="0"/>
          </a:p>
          <a:p>
            <a:r>
              <a:rPr lang="cs-CZ" sz="2400" dirty="0" smtClean="0"/>
              <a:t> poděkování za poptávku</a:t>
            </a:r>
          </a:p>
          <a:p>
            <a:r>
              <a:rPr lang="cs-CZ" sz="2400" dirty="0" smtClean="0"/>
              <a:t> popis nabízeného zboží</a:t>
            </a:r>
          </a:p>
          <a:p>
            <a:r>
              <a:rPr lang="cs-CZ" sz="2400" dirty="0" smtClean="0"/>
              <a:t> stanovení dodacích podmínek (ceny, lhůta, místo dodání, doprava, balení aj.)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výzva k objednávce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3768" y="5379"/>
            <a:ext cx="3954780" cy="9686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377133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5877272"/>
            <a:ext cx="8424936" cy="980728"/>
          </a:xfrm>
        </p:spPr>
        <p:txBody>
          <a:bodyPr/>
          <a:lstStyle/>
          <a:p>
            <a:pPr marL="0" indent="0" algn="ctr">
              <a:buNone/>
            </a:pPr>
            <a:r>
              <a:rPr lang="cs-CZ" sz="4000" dirty="0" smtClean="0"/>
              <a:t>POUŽITÉ  ZDROJE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67544" y="974072"/>
            <a:ext cx="8136904" cy="5191232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Fleischmannová, E., Jonáš, I., Kuldová, O.: Písemná a elektronická  komunikace pro střední školy a veřejnost 2. Praha: Fortuna, 2005. 151 s. ISBN 80-7168-924-6</a:t>
            </a:r>
          </a:p>
          <a:p>
            <a:r>
              <a:rPr lang="cs-CZ" dirty="0" smtClean="0"/>
              <a:t>Fleischmannová, E., Kuldová, O., Šedý, R.: Obchodní korespondence pro střední školy. Praha: Fortuna, 2000. 119 s. ISBN 80-7168-718-9</a:t>
            </a:r>
          </a:p>
          <a:p>
            <a:r>
              <a:rPr lang="cs-CZ" dirty="0" smtClean="0"/>
              <a:t>Kuldová, O., Fleischmannová, E.: Metodická příručka k technice administrativy a obchodní korespondenci. Praha: Fortuna, 1998. 112 s. ISBN 80-7168-574-7</a:t>
            </a:r>
          </a:p>
          <a:p>
            <a:r>
              <a:rPr lang="cs-CZ" dirty="0" smtClean="0"/>
              <a:t>Slavíčková, M., Valešová, I.: Obchodní dopisy nejen u státní zkoušky. Praha, NÚOV – STÚ 2008. 26 s. + CD ROM</a:t>
            </a:r>
          </a:p>
          <a:p>
            <a:r>
              <a:rPr lang="cs-CZ" dirty="0" smtClean="0"/>
              <a:t>Štiková, S.: Obchodní korespondence I. a II., Plzeň 2001</a:t>
            </a:r>
          </a:p>
          <a:p>
            <a:r>
              <a:rPr lang="cs-CZ" dirty="0" smtClean="0"/>
              <a:t>Kolektiv autorů. Výklad k ČSN 01 6910. Praha, NÚOV – STÚ 2008 na CD ROM.</a:t>
            </a:r>
          </a:p>
          <a:p>
            <a:r>
              <a:rPr lang="cs-CZ" dirty="0" smtClean="0"/>
              <a:t>Kolektiv autorů. Pojmy z oblasti PEK. Praha, NÚOV – STÚ 2008 na CD ROM.</a:t>
            </a:r>
          </a:p>
          <a:p>
            <a:r>
              <a:rPr lang="cs-CZ" dirty="0" err="1" smtClean="0"/>
              <a:t>Gafronová</a:t>
            </a:r>
            <a:r>
              <a:rPr lang="cs-CZ" dirty="0" smtClean="0"/>
              <a:t>, J., Bečka J.V.: Stylizace obchodních dopisů, SPN, 1993. ISBN 80-04-26379-8</a:t>
            </a:r>
          </a:p>
          <a:p>
            <a:r>
              <a:rPr lang="cs-CZ" dirty="0" smtClean="0"/>
              <a:t>Rozhledy - časopis pro písemnou a elektronickou komunikaci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3768" y="5379"/>
            <a:ext cx="3954780" cy="9686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214725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498</TotalTime>
  <Words>332</Words>
  <Application>Microsoft Office PowerPoint</Application>
  <PresentationFormat>Předvádění na obrazovce (4:3)</PresentationFormat>
  <Paragraphs>56</Paragraphs>
  <Slides>6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Aerodynamika</vt:lpstr>
      <vt:lpstr>průvodní list</vt:lpstr>
      <vt:lpstr>NABÍDKA VYŽÁDANÁ - OSNOVA</vt:lpstr>
      <vt:lpstr>NABÍDKA VYŽÁDANÁ - OSNOVA</vt:lpstr>
      <vt:lpstr>NABÍDKA VYŽÁDANÁ - OSNOVA</vt:lpstr>
      <vt:lpstr>NABÍDKA VYŽÁDANÁ - OSNOVA</vt:lpstr>
      <vt:lpstr>POUŽITÉ 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Šárka Schuplerová</dc:creator>
  <cp:lastModifiedBy>stepan.bartos</cp:lastModifiedBy>
  <cp:revision>47</cp:revision>
  <dcterms:created xsi:type="dcterms:W3CDTF">2012-08-06T07:07:34Z</dcterms:created>
  <dcterms:modified xsi:type="dcterms:W3CDTF">2013-06-19T09:45:29Z</dcterms:modified>
</cp:coreProperties>
</file>