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72" r:id="rId2"/>
    <p:sldId id="273" r:id="rId3"/>
    <p:sldId id="259" r:id="rId4"/>
    <p:sldId id="270" r:id="rId5"/>
    <p:sldId id="271" r:id="rId6"/>
    <p:sldId id="263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07" autoAdjust="0"/>
    <p:restoredTop sz="94660"/>
  </p:normalViewPr>
  <p:slideViewPr>
    <p:cSldViewPr>
      <p:cViewPr>
        <p:scale>
          <a:sx n="63" d="100"/>
          <a:sy n="63" d="100"/>
        </p:scale>
        <p:origin x="-701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A984FB-FB9F-49D5-AAA9-C4544971811A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F492A0-5E0A-42AB-9569-F51D0F1DE2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241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F492A0-5E0A-42AB-9569-F51D0F1DE2FA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F492A0-5E0A-42AB-9569-F51D0F1DE2FA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F492A0-5E0A-42AB-9569-F51D0F1DE2FA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F492A0-5E0A-42AB-9569-F51D0F1DE2FA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F492A0-5E0A-42AB-9569-F51D0F1DE2FA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F492A0-5E0A-42AB-9569-F51D0F1DE2FA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F492A0-5E0A-42AB-9569-F51D0F1DE2FA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hana.trmice@iol.cz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mailto:lingua@lingua.praha.cz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6" Type="http://schemas.openxmlformats.org/officeDocument/2006/relationships/hyperlink" Target="../p&#345;&#237;klady%20OBK/Procvi&#269;ov&#225;n&#237;%20-objedn&#225;vka%202.rtf" TargetMode="External"/><Relationship Id="rId5" Type="http://schemas.openxmlformats.org/officeDocument/2006/relationships/hyperlink" Target="../p&#345;&#237;klady%20OBK/Procvi&#269;ov&#225;n&#237;%20-objedn&#225;vka%201.rtf" TargetMode="Externa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uzavírání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Objednávka - příklady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vytvoření: </a:t>
            </a:r>
            <a:r>
              <a:rPr lang="cs-CZ" dirty="0" smtClean="0"/>
              <a:t>13. </a:t>
            </a:r>
            <a:r>
              <a:rPr lang="cs-CZ" smtClean="0"/>
              <a:t>10. </a:t>
            </a:r>
            <a:r>
              <a:rPr lang="cs-CZ" dirty="0" smtClean="0"/>
              <a:t>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2543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OBJEDNÁVKA - PŘÍKLADY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568952" cy="4824536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Druhy písemností při uzavírání kupních 				smluv, objednávka, kupující, prodávající, 				inzerát, </a:t>
            </a:r>
            <a:r>
              <a:rPr lang="cs-CZ" dirty="0"/>
              <a:t>o</a:t>
            </a:r>
            <a:r>
              <a:rPr lang="cs-CZ" dirty="0" smtClean="0"/>
              <a:t>bměny stylizace objednávka, 				příklady zadání písemnosti při uzavírání 				kupní smlouvy – objednávka.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				pojmy objednávky. Materiál je připraven 				formou 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              		        	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544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157192"/>
            <a:ext cx="8424936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OBJEDNÁVKA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340768"/>
            <a:ext cx="8280920" cy="374441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Mezi tyto písemnosti patří:</a:t>
            </a:r>
          </a:p>
          <a:p>
            <a:endParaRPr lang="cs-CZ" dirty="0"/>
          </a:p>
          <a:p>
            <a:r>
              <a:rPr lang="cs-CZ" dirty="0" smtClean="0"/>
              <a:t>Poptávka</a:t>
            </a:r>
          </a:p>
          <a:p>
            <a:r>
              <a:rPr lang="cs-CZ" dirty="0" smtClean="0"/>
              <a:t>Nabídka</a:t>
            </a:r>
          </a:p>
          <a:p>
            <a:pPr lvl="1"/>
            <a:r>
              <a:rPr lang="cs-CZ" dirty="0" smtClean="0"/>
              <a:t>Vyžádaná nabídka</a:t>
            </a:r>
          </a:p>
          <a:p>
            <a:pPr lvl="1"/>
            <a:r>
              <a:rPr lang="cs-CZ" dirty="0" smtClean="0"/>
              <a:t>Nevyžádaná nabídka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Objednávka</a:t>
            </a:r>
          </a:p>
          <a:p>
            <a:r>
              <a:rPr lang="cs-CZ" dirty="0" smtClean="0"/>
              <a:t>Potvrzení objednávky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2514600" cy="216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047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105273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OBJEDNÁVKA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80728"/>
            <a:ext cx="8928992" cy="5256584"/>
          </a:xfrm>
        </p:spPr>
        <p:txBody>
          <a:bodyPr>
            <a:normAutofit fontScale="70000" lnSpcReduction="20000"/>
          </a:bodyPr>
          <a:lstStyle/>
          <a:p>
            <a:pPr marL="45720" indent="0" algn="ctr">
              <a:buNone/>
            </a:pPr>
            <a:r>
              <a:rPr lang="cs-CZ" sz="4300" b="1" dirty="0">
                <a:solidFill>
                  <a:srgbClr val="FFC000"/>
                </a:solidFill>
              </a:rPr>
              <a:t>Vypracujte danou písemnost na normalizovaný předtisk.</a:t>
            </a:r>
          </a:p>
          <a:p>
            <a:pPr marL="502920" indent="-457200">
              <a:buFont typeface="+mj-lt"/>
              <a:buAutoNum type="arabicPeriod"/>
            </a:pPr>
            <a:endParaRPr lang="cs-CZ" sz="3100" dirty="0" smtClean="0"/>
          </a:p>
          <a:p>
            <a:pPr marL="502920" indent="-457200">
              <a:buFont typeface="+mj-lt"/>
              <a:buAutoNum type="arabicPeriod"/>
            </a:pPr>
            <a:r>
              <a:rPr lang="cs-CZ" sz="3100" dirty="0" smtClean="0"/>
              <a:t>Jako </a:t>
            </a:r>
            <a:r>
              <a:rPr lang="cs-CZ" sz="3100" dirty="0"/>
              <a:t>majitel výrobní společnosti Hána </a:t>
            </a:r>
            <a:r>
              <a:rPr lang="cs-CZ" sz="3100" dirty="0" smtClean="0"/>
              <a:t>a </a:t>
            </a:r>
            <a:r>
              <a:rPr lang="cs-CZ" sz="3100" dirty="0"/>
              <a:t>syn, spol. s r. o. (</a:t>
            </a:r>
            <a:r>
              <a:rPr lang="cs-CZ" sz="3100" dirty="0" smtClean="0"/>
              <a:t>tel. </a:t>
            </a:r>
            <a:r>
              <a:rPr lang="cs-CZ" sz="3100" dirty="0"/>
              <a:t>a fax: 475521933, e-mail: </a:t>
            </a:r>
            <a:r>
              <a:rPr lang="cs-CZ" sz="3100" u="sng" dirty="0">
                <a:hlinkClick r:id="rId3"/>
              </a:rPr>
              <a:t>hana.trmice@iol.cz</a:t>
            </a:r>
            <a:r>
              <a:rPr lang="cs-CZ" sz="3100" dirty="0"/>
              <a:t>), objednáváte na základě nabídky ze dne D – 5 zn. </a:t>
            </a:r>
            <a:r>
              <a:rPr lang="cs-CZ" sz="3100" dirty="0" err="1"/>
              <a:t>Sch</a:t>
            </a:r>
            <a:r>
              <a:rPr lang="cs-CZ" sz="3100" dirty="0"/>
              <a:t>/621/2012 </a:t>
            </a:r>
            <a:r>
              <a:rPr lang="cs-CZ" sz="3100" dirty="0" smtClean="0"/>
              <a:t> u </a:t>
            </a:r>
            <a:r>
              <a:rPr lang="cs-CZ" sz="3100" dirty="0"/>
              <a:t>akciové společnosti Import </a:t>
            </a:r>
            <a:r>
              <a:rPr lang="cs-CZ" sz="3100" dirty="0" err="1"/>
              <a:t>Comp</a:t>
            </a:r>
            <a:r>
              <a:rPr lang="cs-CZ" sz="3100" dirty="0"/>
              <a:t>. (Keplerova 3,400 04 Ústí nad Labem) 10 ks elektrických bouracích kladiv MAKETA. Parametry: příkon 800 W, vrtací příkon: do betonu 26 mm, do ocele 16mm, do dřeva 40 mm, počet otáček 85/min, v ceně 1390 Kč/ks včetně DPH. Cenu zboží uhradíte fakturou. Žádáte o dodání na adresu Hána </a:t>
            </a:r>
            <a:r>
              <a:rPr lang="cs-CZ" sz="3100" dirty="0" smtClean="0"/>
              <a:t>a </a:t>
            </a:r>
            <a:r>
              <a:rPr lang="cs-CZ" sz="3100" dirty="0"/>
              <a:t>syn, spol. s r. o., Fügnerova 11, 400 04 Trmice a </a:t>
            </a:r>
            <a:r>
              <a:rPr lang="cs-CZ" sz="3100" dirty="0" smtClean="0"/>
              <a:t>také zaslání oznámení o způsobu </a:t>
            </a:r>
            <a:r>
              <a:rPr lang="cs-CZ" sz="3100" dirty="0"/>
              <a:t>a termínu odeslání zboží. Objednávku č. 132/2012 podepište jako Jaroslav Hána, majitel společnosti. Adresujte ji Viktoru Matějkovi z prodejního oddělení společnosti Import </a:t>
            </a:r>
            <a:r>
              <a:rPr lang="cs-CZ" sz="3100" dirty="0" err="1"/>
              <a:t>Comp</a:t>
            </a:r>
            <a:r>
              <a:rPr lang="cs-CZ" sz="3100" dirty="0"/>
              <a:t>. Dopis zašlete pod značkou Há-1040/2012 dnešního dne.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0858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021288"/>
            <a:ext cx="8424936" cy="83671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OBJEDNÁVKA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844550"/>
            <a:ext cx="8928992" cy="5536778"/>
          </a:xfrm>
        </p:spPr>
        <p:txBody>
          <a:bodyPr>
            <a:normAutofit fontScale="77500" lnSpcReduction="20000"/>
          </a:bodyPr>
          <a:lstStyle/>
          <a:p>
            <a:pPr marL="45720" indent="0" algn="ctr">
              <a:buNone/>
            </a:pPr>
            <a:r>
              <a:rPr lang="cs-CZ" sz="4300" b="1" dirty="0">
                <a:solidFill>
                  <a:srgbClr val="FFC000"/>
                </a:solidFill>
              </a:rPr>
              <a:t>Vypracujte danou písemnost na normalizovaný předtisk</a:t>
            </a:r>
            <a:r>
              <a:rPr lang="cs-CZ" sz="4300" b="1" dirty="0" smtClean="0">
                <a:solidFill>
                  <a:srgbClr val="FFC000"/>
                </a:solidFill>
              </a:rPr>
              <a:t>.</a:t>
            </a:r>
            <a:endParaRPr lang="cs-CZ" sz="3100" dirty="0" smtClean="0"/>
          </a:p>
          <a:p>
            <a:pPr marL="560070" indent="-514350">
              <a:buFont typeface="+mj-lt"/>
              <a:buAutoNum type="arabicPeriod" startAt="2"/>
            </a:pPr>
            <a:endParaRPr lang="cs-CZ" sz="2100" dirty="0" smtClean="0"/>
          </a:p>
          <a:p>
            <a:pPr marL="560070" indent="-514350">
              <a:buFont typeface="+mj-lt"/>
              <a:buAutoNum type="arabicPeriod" startAt="2"/>
            </a:pPr>
            <a:r>
              <a:rPr lang="cs-CZ" sz="2800" dirty="0" smtClean="0"/>
              <a:t>Jako </a:t>
            </a:r>
            <a:r>
              <a:rPr lang="cs-CZ" sz="2800" dirty="0"/>
              <a:t>vyučující angličtiny soukromé jazykové školy LINGUA, </a:t>
            </a:r>
            <a:r>
              <a:rPr lang="cs-CZ" sz="2800" dirty="0" smtClean="0"/>
              <a:t>s.r.o</a:t>
            </a:r>
            <a:r>
              <a:rPr lang="cs-CZ" sz="2800" dirty="0"/>
              <a:t>. (tel.: 220412111, </a:t>
            </a:r>
            <a:r>
              <a:rPr lang="cs-CZ" sz="2800" dirty="0" smtClean="0"/>
              <a:t>fax:220412112,e-mail</a:t>
            </a:r>
            <a:r>
              <a:rPr lang="cs-CZ" sz="2800" dirty="0"/>
              <a:t>: </a:t>
            </a:r>
            <a:r>
              <a:rPr lang="cs-CZ" sz="2800" u="sng" dirty="0" smtClean="0">
                <a:hlinkClick r:id="rId3"/>
              </a:rPr>
              <a:t>ingua@lingua.praha.cz</a:t>
            </a:r>
            <a:r>
              <a:rPr lang="cs-CZ" sz="2800" dirty="0"/>
              <a:t>), objednáváte na základě předchozí nabídky u dovozce MEGA BOOKS INTERNATIONAL, s.r.o. (Štěpánská 15, 120 00 Praha 2), následující cizojazyčné učební pomůcky: 1 ks </a:t>
            </a:r>
            <a:r>
              <a:rPr lang="cs-CZ" sz="2800" dirty="0" err="1"/>
              <a:t>Britannica</a:t>
            </a:r>
            <a:r>
              <a:rPr lang="cs-CZ" sz="2800" dirty="0"/>
              <a:t> </a:t>
            </a:r>
            <a:r>
              <a:rPr lang="cs-CZ" sz="2800" dirty="0" err="1"/>
              <a:t>Concise</a:t>
            </a:r>
            <a:r>
              <a:rPr lang="cs-CZ" sz="2800" dirty="0"/>
              <a:t> </a:t>
            </a:r>
            <a:r>
              <a:rPr lang="cs-CZ" sz="2800" dirty="0" err="1"/>
              <a:t>Encyclopedia</a:t>
            </a:r>
            <a:r>
              <a:rPr lang="cs-CZ" sz="2800" dirty="0"/>
              <a:t> za Kč 2637,--; </a:t>
            </a:r>
            <a:r>
              <a:rPr lang="cs-CZ" sz="2800" dirty="0" smtClean="0"/>
              <a:t>1 </a:t>
            </a:r>
            <a:r>
              <a:rPr lang="cs-CZ" sz="2800" dirty="0"/>
              <a:t>ks Oxford </a:t>
            </a:r>
            <a:r>
              <a:rPr lang="cs-CZ" sz="2800" dirty="0" err="1"/>
              <a:t>Advanced</a:t>
            </a:r>
            <a:r>
              <a:rPr lang="cs-CZ" sz="2800" dirty="0"/>
              <a:t> </a:t>
            </a:r>
            <a:r>
              <a:rPr lang="cs-CZ" sz="2800" dirty="0" err="1"/>
              <a:t>Learner´s</a:t>
            </a:r>
            <a:r>
              <a:rPr lang="cs-CZ" sz="2800" dirty="0"/>
              <a:t> </a:t>
            </a:r>
            <a:r>
              <a:rPr lang="cs-CZ" sz="2800" dirty="0" err="1"/>
              <a:t>Dictionary</a:t>
            </a:r>
            <a:r>
              <a:rPr lang="cs-CZ" sz="2800" dirty="0"/>
              <a:t> na CD za Kč 599,--; </a:t>
            </a:r>
            <a:r>
              <a:rPr lang="cs-CZ" sz="2800" dirty="0" smtClean="0"/>
              <a:t>3 </a:t>
            </a:r>
            <a:r>
              <a:rPr lang="cs-CZ" sz="2800" dirty="0"/>
              <a:t>ks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Good</a:t>
            </a:r>
            <a:r>
              <a:rPr lang="cs-CZ" sz="2800" dirty="0"/>
              <a:t> </a:t>
            </a:r>
            <a:r>
              <a:rPr lang="cs-CZ" sz="2800" dirty="0" err="1"/>
              <a:t>Grammar</a:t>
            </a:r>
            <a:r>
              <a:rPr lang="cs-CZ" sz="2800" dirty="0"/>
              <a:t> </a:t>
            </a:r>
            <a:r>
              <a:rPr lang="cs-CZ" sz="2800" dirty="0" err="1"/>
              <a:t>Book</a:t>
            </a:r>
            <a:r>
              <a:rPr lang="cs-CZ" sz="2800" dirty="0"/>
              <a:t> za Kč 397,--. objednávku směřujete na Jitku Hlaváčkovou, která vám dne D – 3 zaslala nabídku zn. </a:t>
            </a:r>
            <a:r>
              <a:rPr lang="cs-CZ" sz="2800" dirty="0" err="1" smtClean="0"/>
              <a:t>Sv</a:t>
            </a:r>
            <a:r>
              <a:rPr lang="cs-CZ" sz="2800" dirty="0" smtClean="0"/>
              <a:t>/487/2012. </a:t>
            </a:r>
            <a:r>
              <a:rPr lang="cs-CZ" sz="2800" dirty="0"/>
              <a:t>Objednané pomůcky odeberete osobně v den, kdy budou připraveny k převzetí. Úhradu provedete na místě v hotovosti. S odvoláním na nabídku očekáváte, že pomůcky budou připraveny k expedici nejpozději do týdne od potvrzení objednávky. Objednávku č. 390/200. podepíše ředitelka školy RNDr. Hedvika Součková. tuto písemnost značky </a:t>
            </a:r>
            <a:r>
              <a:rPr lang="cs-CZ" sz="2800" dirty="0" smtClean="0"/>
              <a:t>Obj-405/2012 zasíláte dnešního dne.</a:t>
            </a:r>
            <a:endParaRPr lang="cs-CZ" sz="28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7095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12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998" b="11998"/>
          <a:stretch>
            <a:fillRect/>
          </a:stretch>
        </p:blipFill>
        <p:spPr>
          <a:xfrm>
            <a:off x="5076056" y="1916832"/>
            <a:ext cx="3060192" cy="2325869"/>
          </a:xfrm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  <a:bevelB w="114300" prst="artDeco"/>
          </a:sp3d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1628800"/>
            <a:ext cx="3694114" cy="1944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Vypracování:</a:t>
            </a:r>
          </a:p>
          <a:p>
            <a:pPr marL="0" indent="0">
              <a:buNone/>
            </a:pPr>
            <a:endParaRPr lang="cs-CZ" sz="2200" dirty="0" smtClean="0">
              <a:solidFill>
                <a:srgbClr val="FFC000"/>
              </a:solidFill>
            </a:endParaRPr>
          </a:p>
          <a:p>
            <a:r>
              <a:rPr lang="cs-CZ" sz="2200" dirty="0" smtClean="0"/>
              <a:t> zadání č. 1 - </a:t>
            </a:r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  <a:hlinkClick r:id="rId5" action="ppaction://hlinkfile"/>
              </a:rPr>
              <a:t>obr. 8</a:t>
            </a:r>
            <a:endParaRPr lang="cs-CZ" sz="2200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200" dirty="0" smtClean="0"/>
              <a:t> zadání č. 2 - </a:t>
            </a:r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  <a:hlinkClick r:id="rId6" action="ppaction://hlinkfile"/>
              </a:rPr>
              <a:t>obr. 9</a:t>
            </a:r>
            <a:endParaRPr lang="cs-CZ" sz="2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27268" y="5085184"/>
            <a:ext cx="7805172" cy="1296143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OBJEDNÁVKA - PŘÍKLADY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0397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Autofit/>
          </a:bodyPr>
          <a:lstStyle/>
          <a:p>
            <a:r>
              <a:rPr lang="cs-CZ" sz="1600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sz="1600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sz="1600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sz="1600" dirty="0" smtClean="0"/>
              <a:t>Slavíčková, M., Valešová, I.: Obchodní dopisy nejen u státní zkoušky. Praha, NÚOV – STÚ 2008. 26 s. + CD ROM</a:t>
            </a:r>
          </a:p>
          <a:p>
            <a:r>
              <a:rPr lang="cs-CZ" sz="1600" dirty="0" smtClean="0"/>
              <a:t>Štiková, S.: Obchodní korespondence I. a II., Plzeň 2001</a:t>
            </a:r>
          </a:p>
          <a:p>
            <a:r>
              <a:rPr lang="cs-CZ" sz="1600" dirty="0" smtClean="0"/>
              <a:t>Kolektiv autorů. Výklad k ČSN 01 6910. Praha, NÚOV – STÚ 2008 na CD ROM.</a:t>
            </a:r>
          </a:p>
          <a:p>
            <a:r>
              <a:rPr lang="cs-CZ" sz="1600" dirty="0" smtClean="0"/>
              <a:t>Kolektiv autorů. Pojmy z oblasti PEK. Praha, NÚOV – STÚ 2008 na CD ROM.</a:t>
            </a:r>
          </a:p>
          <a:p>
            <a:r>
              <a:rPr lang="cs-CZ" sz="1600" dirty="0" err="1" smtClean="0"/>
              <a:t>Gafronová</a:t>
            </a:r>
            <a:r>
              <a:rPr lang="cs-CZ" sz="1600" dirty="0" smtClean="0"/>
              <a:t>, J., Bečka J.V.: Stylizace obchodních dopisů, SPN, 1993. ISBN 80-04-26379-8</a:t>
            </a:r>
          </a:p>
          <a:p>
            <a:r>
              <a:rPr lang="cs-CZ" sz="1600" dirty="0" smtClean="0"/>
              <a:t>Rozhledy - časopis pro písemnou a elektronickou </a:t>
            </a:r>
            <a:r>
              <a:rPr lang="cs-CZ" sz="1600" dirty="0" smtClean="0"/>
              <a:t>komunikaci</a:t>
            </a:r>
          </a:p>
          <a:p>
            <a:r>
              <a:rPr lang="cs-CZ" sz="1600" smtClean="0"/>
              <a:t>www.office.microsoft.com</a:t>
            </a:r>
            <a:endParaRPr lang="cs-CZ" sz="1600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404</TotalTime>
  <Words>417</Words>
  <Application>Microsoft Office PowerPoint</Application>
  <PresentationFormat>Předvádění na obrazovce (4:3)</PresentationFormat>
  <Paragraphs>56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průvodní list</vt:lpstr>
      <vt:lpstr>OBJEDNÁVKA - PŘÍKLADY</vt:lpstr>
      <vt:lpstr>OBJEDNÁVKA - PŘÍKLADY</vt:lpstr>
      <vt:lpstr>OBJEDNÁVKA - PŘÍKLADY</vt:lpstr>
      <vt:lpstr>OBJEDNÁVKA - PŘÍKLADY</vt:lpstr>
      <vt:lpstr>OBJEDNÁVKA - PŘÍKLADY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47</cp:revision>
  <dcterms:created xsi:type="dcterms:W3CDTF">2012-08-06T07:07:34Z</dcterms:created>
  <dcterms:modified xsi:type="dcterms:W3CDTF">2014-03-23T20:04:03Z</dcterms:modified>
</cp:coreProperties>
</file>