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3" r:id="rId3"/>
    <p:sldId id="265" r:id="rId4"/>
    <p:sldId id="266" r:id="rId5"/>
    <p:sldId id="257" r:id="rId6"/>
    <p:sldId id="259" r:id="rId7"/>
    <p:sldId id="267" r:id="rId8"/>
    <p:sldId id="264" r:id="rId9"/>
    <p:sldId id="260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965969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VY_32_INOVACE_04_Porovnávání do 4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5633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288" y="476250"/>
            <a:ext cx="8391525" cy="42799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>
                <a:solidFill>
                  <a:srgbClr val="0070C0"/>
                </a:solidFill>
              </a:rPr>
              <a:t/>
            </a:r>
            <a:br>
              <a:rPr lang="cs-CZ" sz="9600" b="1" dirty="0" smtClean="0">
                <a:solidFill>
                  <a:srgbClr val="0070C0"/>
                </a:solidFill>
              </a:rPr>
            </a:br>
            <a:r>
              <a:rPr lang="cs-CZ" sz="6000" b="1" dirty="0" smtClean="0">
                <a:solidFill>
                  <a:srgbClr val="0070C0"/>
                </a:solidFill>
              </a:rPr>
              <a:t>POROVNÁVÁNÍ  </a:t>
            </a:r>
            <a:r>
              <a:rPr lang="cs-CZ" sz="6000" b="1" smtClean="0">
                <a:solidFill>
                  <a:srgbClr val="0070C0"/>
                </a:solidFill>
              </a:rPr>
              <a:t/>
            </a:r>
            <a:br>
              <a:rPr lang="cs-CZ" sz="6000" b="1" smtClean="0">
                <a:solidFill>
                  <a:srgbClr val="0070C0"/>
                </a:solidFill>
              </a:rPr>
            </a:br>
            <a:r>
              <a:rPr lang="cs-CZ" sz="6000" b="1" smtClean="0">
                <a:solidFill>
                  <a:srgbClr val="0070C0"/>
                </a:solidFill>
              </a:rPr>
              <a:t> </a:t>
            </a:r>
            <a:r>
              <a:rPr lang="cs-CZ" sz="6000" b="1" dirty="0" smtClean="0">
                <a:solidFill>
                  <a:srgbClr val="0070C0"/>
                </a:solidFill>
              </a:rPr>
              <a:t>DO  4</a:t>
            </a:r>
            <a:r>
              <a:rPr lang="cs-CZ" sz="6000" b="1" dirty="0" smtClean="0">
                <a:solidFill>
                  <a:srgbClr val="FF0000"/>
                </a:solidFill>
              </a:rPr>
              <a:t>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1618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95372"/>
            <a:ext cx="30243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Má každá kočička svůj míček?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2921" y="4695950"/>
            <a:ext cx="1189747" cy="116595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603" y="1591829"/>
            <a:ext cx="1944217" cy="17303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010456"/>
            <a:ext cx="1944217" cy="17303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087" y="4492719"/>
            <a:ext cx="1189747" cy="1165951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99592" y="4437112"/>
            <a:ext cx="17549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je kočiček ?</a:t>
            </a:r>
          </a:p>
          <a:p>
            <a:r>
              <a:rPr lang="cs-CZ" dirty="0" smtClean="0"/>
              <a:t>Kolik je míčků ?</a:t>
            </a:r>
          </a:p>
          <a:p>
            <a:r>
              <a:rPr lang="cs-CZ" dirty="0" smtClean="0"/>
              <a:t>Porovnej.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7543" y="3329117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3" name="Poloviční rámeček 12"/>
          <p:cNvSpPr/>
          <p:nvPr/>
        </p:nvSpPr>
        <p:spPr>
          <a:xfrm>
            <a:off x="6372200" y="3256145"/>
            <a:ext cx="869149" cy="1569660"/>
          </a:xfrm>
          <a:prstGeom prst="halfFrame">
            <a:avLst/>
          </a:prstGeom>
        </p:spPr>
        <p:txBody>
          <a:bodyPr wrap="none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Minus 14"/>
          <p:cNvSpPr/>
          <p:nvPr/>
        </p:nvSpPr>
        <p:spPr>
          <a:xfrm>
            <a:off x="5642305" y="3674000"/>
            <a:ext cx="695386" cy="529180"/>
          </a:xfrm>
          <a:prstGeom prst="mathMinus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inus 16"/>
          <p:cNvSpPr/>
          <p:nvPr/>
        </p:nvSpPr>
        <p:spPr>
          <a:xfrm>
            <a:off x="5642305" y="3907932"/>
            <a:ext cx="695386" cy="529180"/>
          </a:xfrm>
          <a:prstGeom prst="mathMinus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624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6 -0.08565 C -0.00208 -0.09005 -0.00573 -0.09792 -0.00573 -0.09769 C -0.00729 -0.10487 -0.00989 -0.1088 -0.01388 -0.11297 C -0.01597 -0.11737 -0.02031 -0.12362 -0.02326 -0.12639 C -0.02812 -0.13704 -0.03368 -0.14815 -0.04097 -0.1551 C -0.04166 -0.15649 -0.04236 -0.15787 -0.04288 -0.15926 C -0.04323 -0.16042 -0.04323 -0.16204 -0.04375 -0.1632 C -0.046 -0.16806 -0.04965 -0.17223 -0.05225 -0.17686 C -0.05382 -0.17963 -0.05416 -0.18357 -0.0559 -0.18635 C -0.05677 -0.1882 -0.0585 -0.18889 -0.05954 -0.19051 C -0.06145 -0.19329 -0.06475 -0.20139 -0.06597 -0.20394 C -0.06701 -0.20602 -0.07274 -0.21204 -0.07448 -0.21343 C -0.07517 -0.21482 -0.07552 -0.21644 -0.07638 -0.2176 C -0.07708 -0.21899 -0.07829 -0.21899 -0.07899 -0.22037 C -0.08177 -0.22524 -0.07899 -0.22732 -0.08472 -0.22987 C -0.08663 -0.23565 -0.08819 -0.23889 -0.09114 -0.24352 C -0.09236 -0.24908 -0.09357 -0.25116 -0.09687 -0.2544 C -0.10104 -0.26389 -0.10711 -0.26829 -0.11441 -0.27199 C -0.1184 -0.27408 -0.12204 -0.2801 -0.12638 -0.2801 " pathEditMode="relative" rAng="0" ptsTypes="fffffff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85" y="-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-0.08936 C -0.00313 -0.0963 -0.00348 -0.10348 -0.00903 -0.10834 C -0.01407 -0.11736 -0.01563 -0.12223 -0.0198 -0.13056 C -0.0224 -0.14167 -0.02327 -0.14468 -0.02813 -0.1544 C -0.02987 -0.15764 -0.02987 -0.16227 -0.0316 -0.16551 C -0.04202 -0.18588 -0.02952 -0.15602 -0.0375 -0.175 C -0.03907 -0.17848 -0.03941 -0.18287 -0.04115 -0.18611 C -0.04566 -0.19491 -0.05191 -0.20278 -0.0566 -0.21158 C -0.0599 -0.21783 -0.06025 -0.22431 -0.06372 -0.23056 C -0.0665 -0.24144 -0.07171 -0.25371 -0.0757 -0.26389 C -0.07761 -0.26899 -0.08039 -0.27338 -0.08282 -0.27824 C -0.08351 -0.27986 -0.08525 -0.28287 -0.08525 -0.28287 C -0.08716 -0.29051 -0.0908 -0.29746 -0.09584 -0.30186 C -0.10157 -0.31343 -0.09862 -0.3088 -0.10417 -0.31621 C -0.1066 -0.32593 -0.10348 -0.3169 -0.10903 -0.32408 C -0.11615 -0.33334 -0.10452 -0.3257 -0.11858 -0.33218 C -0.12049 -0.33311 -0.1257 -0.33403 -0.1257 -0.33681 " pathEditMode="relative" ptsTypes="ffffffffffffffffA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5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95372"/>
            <a:ext cx="30243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Má každá kočička svůj míček?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2921" y="4695950"/>
            <a:ext cx="1189747" cy="116595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603" y="1591829"/>
            <a:ext cx="1944217" cy="17303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010456"/>
            <a:ext cx="1944217" cy="1730354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99592" y="4437112"/>
            <a:ext cx="17549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je kočiček ?</a:t>
            </a:r>
          </a:p>
          <a:p>
            <a:r>
              <a:rPr lang="cs-CZ" dirty="0" smtClean="0"/>
              <a:t>Kolik je míčků ?</a:t>
            </a:r>
          </a:p>
          <a:p>
            <a:r>
              <a:rPr lang="cs-CZ" dirty="0" smtClean="0"/>
              <a:t>Porovnej.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7543" y="3329117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3" name="Poloviční rámeček 12"/>
          <p:cNvSpPr/>
          <p:nvPr/>
        </p:nvSpPr>
        <p:spPr>
          <a:xfrm>
            <a:off x="6372200" y="3256145"/>
            <a:ext cx="869149" cy="1569660"/>
          </a:xfrm>
          <a:prstGeom prst="halfFrame">
            <a:avLst/>
          </a:prstGeom>
        </p:spPr>
        <p:txBody>
          <a:bodyPr wrap="none">
            <a:spAutoFit/>
          </a:bodyPr>
          <a:lstStyle/>
          <a:p>
            <a:r>
              <a:rPr lang="cs-CZ" sz="9600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9" name="Minus 18"/>
          <p:cNvSpPr/>
          <p:nvPr/>
        </p:nvSpPr>
        <p:spPr>
          <a:xfrm rot="2036491">
            <a:off x="5532798" y="3665800"/>
            <a:ext cx="914400" cy="529180"/>
          </a:xfrm>
          <a:prstGeom prst="mathMinus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inus 19"/>
          <p:cNvSpPr/>
          <p:nvPr/>
        </p:nvSpPr>
        <p:spPr>
          <a:xfrm rot="19582132">
            <a:off x="5530752" y="3982701"/>
            <a:ext cx="914400" cy="529180"/>
          </a:xfrm>
          <a:prstGeom prst="mathMinus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3895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6 -0.08565 C -0.00208 -0.09005 -0.00573 -0.09792 -0.00573 -0.09769 C -0.00729 -0.10487 -0.00989 -0.1088 -0.01388 -0.11297 C -0.01597 -0.11737 -0.02031 -0.12362 -0.02326 -0.12639 C -0.02812 -0.13704 -0.03368 -0.14815 -0.04097 -0.1551 C -0.04166 -0.15649 -0.04236 -0.15787 -0.04288 -0.15926 C -0.04323 -0.16042 -0.04323 -0.16204 -0.04375 -0.1632 C -0.046 -0.16806 -0.04965 -0.17223 -0.05225 -0.17686 C -0.05382 -0.17963 -0.05416 -0.18357 -0.0559 -0.18635 C -0.05677 -0.1882 -0.0585 -0.18889 -0.05954 -0.19051 C -0.06145 -0.19329 -0.06475 -0.20139 -0.06597 -0.20394 C -0.06701 -0.20602 -0.07274 -0.21204 -0.07448 -0.21343 C -0.07517 -0.21482 -0.07552 -0.21644 -0.07638 -0.2176 C -0.07708 -0.21899 -0.07829 -0.21899 -0.07899 -0.22037 C -0.08177 -0.22524 -0.07899 -0.22732 -0.08472 -0.22987 C -0.08663 -0.23565 -0.08819 -0.23889 -0.09114 -0.24352 C -0.09236 -0.24908 -0.09357 -0.25116 -0.09687 -0.2544 C -0.10104 -0.26389 -0.10711 -0.26829 -0.11441 -0.27199 C -0.1184 -0.27408 -0.12204 -0.2801 -0.12638 -0.2801 " pathEditMode="relative" rAng="0" ptsTypes="fffffff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85" y="-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95372"/>
            <a:ext cx="30243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Má každá kočička svůj míček?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2921" y="4695950"/>
            <a:ext cx="1189747" cy="116595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603" y="1591829"/>
            <a:ext cx="1944217" cy="173035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4725" y="868554"/>
            <a:ext cx="1944217" cy="17303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087" y="4492719"/>
            <a:ext cx="1189747" cy="1165951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99592" y="4437112"/>
            <a:ext cx="17549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je kočiček ?</a:t>
            </a:r>
          </a:p>
          <a:p>
            <a:r>
              <a:rPr lang="cs-CZ" dirty="0" smtClean="0"/>
              <a:t>Kolik je míčků ?</a:t>
            </a:r>
          </a:p>
          <a:p>
            <a:r>
              <a:rPr lang="cs-CZ" dirty="0" smtClean="0"/>
              <a:t>Porovnej.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7543" y="3329117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Poloviční rámeček 12"/>
          <p:cNvSpPr/>
          <p:nvPr/>
        </p:nvSpPr>
        <p:spPr>
          <a:xfrm>
            <a:off x="6372200" y="3256145"/>
            <a:ext cx="869149" cy="1569660"/>
          </a:xfrm>
          <a:prstGeom prst="halfFrame">
            <a:avLst/>
          </a:prstGeom>
        </p:spPr>
        <p:txBody>
          <a:bodyPr wrap="none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Minus 18"/>
          <p:cNvSpPr/>
          <p:nvPr/>
        </p:nvSpPr>
        <p:spPr>
          <a:xfrm rot="2036491">
            <a:off x="5532798" y="3665800"/>
            <a:ext cx="914400" cy="529180"/>
          </a:xfrm>
          <a:prstGeom prst="mathMinus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inus 19"/>
          <p:cNvSpPr/>
          <p:nvPr/>
        </p:nvSpPr>
        <p:spPr>
          <a:xfrm rot="19582132">
            <a:off x="5530752" y="3982701"/>
            <a:ext cx="914400" cy="529180"/>
          </a:xfrm>
          <a:prstGeom prst="mathMinus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010456"/>
            <a:ext cx="1944217" cy="1730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36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6 -0.08565 C -0.00208 -0.09005 -0.00573 -0.09792 -0.00573 -0.09769 C -0.00729 -0.10487 -0.00989 -0.1088 -0.01388 -0.11297 C -0.01597 -0.11737 -0.02031 -0.12362 -0.02326 -0.12639 C -0.02812 -0.13704 -0.03368 -0.14815 -0.04097 -0.1551 C -0.04166 -0.15649 -0.04236 -0.15787 -0.04288 -0.15926 C -0.04323 -0.16042 -0.04323 -0.16204 -0.04375 -0.1632 C -0.046 -0.16806 -0.04965 -0.17223 -0.05225 -0.17686 C -0.05382 -0.17963 -0.05416 -0.18357 -0.0559 -0.18635 C -0.05677 -0.1882 -0.0585 -0.18889 -0.05954 -0.19051 C -0.06145 -0.19329 -0.06475 -0.20139 -0.06597 -0.20394 C -0.06701 -0.20602 -0.07274 -0.21204 -0.07448 -0.21343 C -0.07517 -0.21482 -0.07552 -0.21644 -0.07638 -0.2176 C -0.07708 -0.21899 -0.07829 -0.21899 -0.07899 -0.22037 C -0.08177 -0.22524 -0.07899 -0.22732 -0.08472 -0.22987 C -0.08663 -0.23565 -0.08819 -0.23889 -0.09114 -0.24352 C -0.09236 -0.24908 -0.09357 -0.25116 -0.09687 -0.2544 C -0.10104 -0.26389 -0.10711 -0.26829 -0.11441 -0.27199 C -0.1184 -0.27408 -0.12204 -0.2801 -0.12638 -0.2801 " pathEditMode="relative" rAng="0" ptsTypes="fffffff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85" y="-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-0.08936 C -0.00313 -0.0963 -0.00348 -0.10348 -0.00903 -0.10834 C -0.01407 -0.11736 -0.01563 -0.12223 -0.0198 -0.13056 C -0.0224 -0.14167 -0.02327 -0.14468 -0.02813 -0.1544 C -0.02987 -0.15764 -0.02987 -0.16227 -0.0316 -0.16551 C -0.04202 -0.18588 -0.02952 -0.15602 -0.0375 -0.175 C -0.03907 -0.17848 -0.03941 -0.18287 -0.04115 -0.18611 C -0.04566 -0.19491 -0.05191 -0.20278 -0.0566 -0.21158 C -0.0599 -0.21783 -0.06025 -0.22431 -0.06372 -0.23056 C -0.0665 -0.24144 -0.07171 -0.25371 -0.0757 -0.26389 C -0.07761 -0.26899 -0.08039 -0.27338 -0.08282 -0.27824 C -0.08351 -0.27986 -0.08525 -0.28287 -0.08525 -0.28287 C -0.08716 -0.29051 -0.0908 -0.29746 -0.09584 -0.30186 C -0.10157 -0.31343 -0.09862 -0.3088 -0.10417 -0.31621 C -0.1066 -0.32593 -0.10348 -0.3169 -0.10903 -0.32408 C -0.11615 -0.33334 -0.10452 -0.3257 -0.11858 -0.33218 C -0.12049 -0.33311 -0.1257 -0.33403 -0.1257 -0.33681 " pathEditMode="relative" ptsTypes="ffffffffffffffffA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95372"/>
            <a:ext cx="30243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Má každá kočička svůj míček?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2921" y="4695950"/>
            <a:ext cx="1189747" cy="116595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603" y="1591829"/>
            <a:ext cx="1944217" cy="17303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087" y="4492719"/>
            <a:ext cx="1189747" cy="1165951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99592" y="4437112"/>
            <a:ext cx="17549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je kočiček ?</a:t>
            </a:r>
          </a:p>
          <a:p>
            <a:r>
              <a:rPr lang="cs-CZ" dirty="0" smtClean="0"/>
              <a:t>Kolik je míčků ?</a:t>
            </a:r>
          </a:p>
          <a:p>
            <a:r>
              <a:rPr lang="cs-CZ" dirty="0" smtClean="0"/>
              <a:t>Porovnej.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7543" y="3329117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Poloviční rámeček 12"/>
          <p:cNvSpPr/>
          <p:nvPr/>
        </p:nvSpPr>
        <p:spPr>
          <a:xfrm>
            <a:off x="6372200" y="3256145"/>
            <a:ext cx="869149" cy="1569660"/>
          </a:xfrm>
          <a:prstGeom prst="halfFrame">
            <a:avLst/>
          </a:prstGeom>
        </p:spPr>
        <p:txBody>
          <a:bodyPr wrap="none">
            <a:spAutoFit/>
          </a:bodyPr>
          <a:lstStyle/>
          <a:p>
            <a:r>
              <a:rPr lang="cs-CZ" sz="96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7746" y="4450949"/>
            <a:ext cx="1189747" cy="1165951"/>
          </a:xfrm>
          <a:prstGeom prst="rect">
            <a:avLst/>
          </a:prstGeom>
        </p:spPr>
      </p:pic>
      <p:sp>
        <p:nvSpPr>
          <p:cNvPr id="15" name="Minus 14"/>
          <p:cNvSpPr/>
          <p:nvPr/>
        </p:nvSpPr>
        <p:spPr>
          <a:xfrm>
            <a:off x="5642305" y="3674000"/>
            <a:ext cx="695386" cy="529180"/>
          </a:xfrm>
          <a:prstGeom prst="mathMinus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inus 16"/>
          <p:cNvSpPr/>
          <p:nvPr/>
        </p:nvSpPr>
        <p:spPr>
          <a:xfrm>
            <a:off x="5642305" y="3907932"/>
            <a:ext cx="695386" cy="529180"/>
          </a:xfrm>
          <a:prstGeom prst="mathMinus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010456"/>
            <a:ext cx="1944217" cy="173035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4725" y="868554"/>
            <a:ext cx="1944217" cy="1730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426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6 -0.08565 C -0.00208 -0.09005 -0.00573 -0.09792 -0.00573 -0.09769 C -0.00729 -0.10487 -0.00989 -0.1088 -0.01388 -0.11297 C -0.01597 -0.11737 -0.02031 -0.12362 -0.02326 -0.12639 C -0.02812 -0.13704 -0.03368 -0.14815 -0.04097 -0.1551 C -0.04166 -0.15649 -0.04236 -0.15787 -0.04288 -0.15926 C -0.04323 -0.16042 -0.04323 -0.16204 -0.04375 -0.1632 C -0.046 -0.16806 -0.04965 -0.17223 -0.05225 -0.17686 C -0.05382 -0.17963 -0.05416 -0.18357 -0.0559 -0.18635 C -0.05677 -0.1882 -0.0585 -0.18889 -0.05954 -0.19051 C -0.06145 -0.19329 -0.06475 -0.20139 -0.06597 -0.20394 C -0.06701 -0.20602 -0.07274 -0.21204 -0.07448 -0.21343 C -0.07517 -0.21482 -0.07552 -0.21644 -0.07638 -0.2176 C -0.07708 -0.21899 -0.07829 -0.21899 -0.07899 -0.22037 C -0.08177 -0.22524 -0.07899 -0.22732 -0.08472 -0.22987 C -0.08663 -0.23565 -0.08819 -0.23889 -0.09114 -0.24352 C -0.09236 -0.24908 -0.09357 -0.25116 -0.09687 -0.2544 C -0.10104 -0.26389 -0.10711 -0.26829 -0.11441 -0.27199 C -0.1184 -0.27408 -0.12204 -0.2801 -0.12638 -0.2801 " pathEditMode="relative" rAng="0" ptsTypes="fffffff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85" y="-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-0.08936 C -0.00313 -0.0963 -0.00348 -0.10348 -0.00903 -0.10834 C -0.01407 -0.11736 -0.01563 -0.12223 -0.0198 -0.13056 C -0.0224 -0.14167 -0.02327 -0.14468 -0.02813 -0.1544 C -0.02987 -0.15764 -0.02987 -0.16227 -0.0316 -0.16551 C -0.04202 -0.18588 -0.02952 -0.15602 -0.0375 -0.175 C -0.03907 -0.17848 -0.03941 -0.18287 -0.04115 -0.18611 C -0.04566 -0.19491 -0.05191 -0.20278 -0.0566 -0.21158 C -0.0599 -0.21783 -0.06025 -0.22431 -0.06372 -0.23056 C -0.0665 -0.24144 -0.07171 -0.25371 -0.0757 -0.26389 C -0.07761 -0.26899 -0.08039 -0.27338 -0.08282 -0.27824 C -0.08351 -0.27986 -0.08525 -0.28287 -0.08525 -0.28287 C -0.08716 -0.29051 -0.0908 -0.29746 -0.09584 -0.30186 C -0.10157 -0.31343 -0.09862 -0.3088 -0.10417 -0.31621 C -0.1066 -0.32593 -0.10348 -0.3169 -0.10903 -0.32408 C -0.11615 -0.33334 -0.10452 -0.3257 -0.11858 -0.33218 C -0.12049 -0.33311 -0.1257 -0.33403 -0.1257 -0.33681 " pathEditMode="relative" ptsTypes="ffffffffffffffffA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62 -0.08125 C 0.01736 -0.08889 0.01719 -0.09676 0.01406 -0.10185 C 0.01111 -0.11181 0.01042 -0.1169 0.00799 -0.12593 C 0.00642 -0.1382 0.00608 -0.14144 0.0033 -0.15185 C 0.00226 -0.15533 0.00226 -0.16042 0.00139 -0.16389 C -0.00451 -0.18611 0.0026 -0.15371 -0.00191 -0.17431 C -0.00295 -0.17801 -0.00295 -0.18287 -0.00399 -0.18634 C -0.0066 -0.19584 -0.01007 -0.2044 -0.01285 -0.21389 C -0.01458 -0.2206 -0.01476 -0.22778 -0.01667 -0.23449 C -0.01823 -0.2463 -0.02135 -0.25949 -0.02344 -0.2706 C -0.02448 -0.27616 -0.02604 -0.28079 -0.0276 -0.28611 C -0.02795 -0.28797 -0.02899 -0.29121 -0.02899 -0.29097 C -0.03003 -0.29954 -0.03212 -0.30695 -0.0349 -0.31181 C -0.03802 -0.32431 -0.03646 -0.31922 -0.03958 -0.32732 C -0.04097 -0.33797 -0.03906 -0.32801 -0.04219 -0.33588 C -0.04635 -0.34584 -0.03976 -0.3375 -0.04774 -0.34468 C -0.04878 -0.3456 -0.05156 -0.34653 -0.05156 -0.34954 " pathEditMode="relative" rAng="0" ptsTypes="ffffffffffffffffA"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59" y="-1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5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95372"/>
            <a:ext cx="30243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Má každá kočička svůj míček?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2921" y="4695950"/>
            <a:ext cx="1189747" cy="116595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603" y="1591829"/>
            <a:ext cx="1944217" cy="17303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010456"/>
            <a:ext cx="1944217" cy="17303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6902" y="4504897"/>
            <a:ext cx="1189747" cy="1165951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99592" y="4437112"/>
            <a:ext cx="17549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je kočiček ?</a:t>
            </a:r>
          </a:p>
          <a:p>
            <a:r>
              <a:rPr lang="cs-CZ" dirty="0" smtClean="0"/>
              <a:t>Kolik je míčků ?</a:t>
            </a:r>
          </a:p>
          <a:p>
            <a:r>
              <a:rPr lang="cs-CZ" dirty="0" smtClean="0"/>
              <a:t>Porovnej.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7543" y="3329117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Poloviční rámeček 12"/>
          <p:cNvSpPr/>
          <p:nvPr/>
        </p:nvSpPr>
        <p:spPr>
          <a:xfrm>
            <a:off x="6372199" y="3256145"/>
            <a:ext cx="869149" cy="1569660"/>
          </a:xfrm>
          <a:prstGeom prst="halfFrame">
            <a:avLst/>
          </a:prstGeom>
        </p:spPr>
        <p:txBody>
          <a:bodyPr wrap="none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Minus 18"/>
          <p:cNvSpPr/>
          <p:nvPr/>
        </p:nvSpPr>
        <p:spPr>
          <a:xfrm rot="19766029">
            <a:off x="5532798" y="3665800"/>
            <a:ext cx="914400" cy="529180"/>
          </a:xfrm>
          <a:prstGeom prst="mathMinus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inus 19"/>
          <p:cNvSpPr/>
          <p:nvPr/>
        </p:nvSpPr>
        <p:spPr>
          <a:xfrm rot="2366292">
            <a:off x="5530752" y="3982701"/>
            <a:ext cx="914400" cy="529180"/>
          </a:xfrm>
          <a:prstGeom prst="mathMinus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1" y="4360433"/>
            <a:ext cx="1189747" cy="11659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7023" y="908720"/>
            <a:ext cx="1944217" cy="173035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5261" y="4695949"/>
            <a:ext cx="1189747" cy="1165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328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6 -0.08565 C -0.00208 -0.09005 -0.00573 -0.09792 -0.00573 -0.09769 C -0.00729 -0.10487 -0.00989 -0.1088 -0.01388 -0.11297 C -0.01597 -0.11737 -0.02031 -0.12362 -0.02326 -0.12639 C -0.02812 -0.13704 -0.03368 -0.14815 -0.04097 -0.1551 C -0.04166 -0.15649 -0.04236 -0.15787 -0.04288 -0.15926 C -0.04323 -0.16042 -0.04323 -0.16204 -0.04375 -0.1632 C -0.046 -0.16806 -0.04965 -0.17223 -0.05225 -0.17686 C -0.05382 -0.17963 -0.05416 -0.18357 -0.0559 -0.18635 C -0.05677 -0.1882 -0.0585 -0.18889 -0.05954 -0.19051 C -0.06145 -0.19329 -0.06475 -0.20139 -0.06597 -0.20394 C -0.06701 -0.20602 -0.07274 -0.21204 -0.07448 -0.21343 C -0.07517 -0.21482 -0.07552 -0.21644 -0.07638 -0.2176 C -0.07708 -0.21899 -0.07829 -0.21899 -0.07899 -0.22037 C -0.08177 -0.22524 -0.07899 -0.22732 -0.08472 -0.22987 C -0.08663 -0.23565 -0.08819 -0.23889 -0.09114 -0.24352 C -0.09236 -0.24908 -0.09357 -0.25116 -0.09687 -0.2544 C -0.10104 -0.26389 -0.10711 -0.26829 -0.11441 -0.27199 C -0.1184 -0.27408 -0.12204 -0.2801 -0.12638 -0.2801 " pathEditMode="relative" rAng="0" ptsTypes="fffffff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85" y="-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34 -0.08889 C 0.00469 -0.0956 0.00434 -0.10255 -0.00087 -0.10718 C -0.00573 -0.11574 -0.00729 -0.1206 -0.01128 -0.12847 C -0.01371 -0.13912 -0.01458 -0.1419 -0.01927 -0.15139 C -0.021 -0.1544 -0.021 -0.1588 -0.02257 -0.16204 C -0.03264 -0.18148 -0.02066 -0.15278 -0.0283 -0.17107 C -0.02986 -0.17431 -0.03021 -0.17847 -0.03177 -0.18171 C -0.03611 -0.19005 -0.04219 -0.19769 -0.0467 -0.20602 C -0.04982 -0.21204 -0.05017 -0.21829 -0.05347 -0.22431 C -0.05625 -0.23472 -0.06111 -0.24653 -0.0651 -0.25625 C -0.06684 -0.26111 -0.06962 -0.26528 -0.07187 -0.26991 C -0.07257 -0.27153 -0.07413 -0.27431 -0.07413 -0.27408 C -0.07604 -0.28171 -0.07951 -0.28843 -0.08437 -0.29259 C -0.08993 -0.30371 -0.08715 -0.29931 -0.09236 -0.30625 C -0.09479 -0.31551 -0.09166 -0.30695 -0.09705 -0.31389 C -0.10399 -0.32269 -0.09271 -0.31551 -0.10625 -0.32153 C -0.10816 -0.32246 -0.11302 -0.32338 -0.11302 -0.32593 " pathEditMode="relative" rAng="0" ptsTypes="ffffffffffffffffA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76" y="-11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33 -0.08889 C 0.00711 -0.0963 0.00694 -0.10371 0.0052 -0.10857 C 0.00382 -0.11783 0.00329 -0.12292 0.00208 -0.13149 C 0.00121 -0.14283 0.00104 -0.14584 -0.00052 -0.15602 C -0.00105 -0.15926 -0.00105 -0.16412 -0.00157 -0.1676 C -0.00469 -0.18843 -0.00087 -0.15764 -0.00348 -0.17709 C -0.00382 -0.18079 -0.004 -0.18519 -0.00452 -0.18866 C -0.00591 -0.19746 -0.00782 -0.20579 -0.00921 -0.21482 C -0.01025 -0.22107 -0.01042 -0.22778 -0.01146 -0.23426 C -0.01216 -0.24561 -0.01389 -0.25811 -0.01511 -0.26852 C -0.01563 -0.27385 -0.0165 -0.27824 -0.01737 -0.28334 C -0.01754 -0.28496 -0.01789 -0.28797 -0.01789 -0.28774 C -0.01858 -0.29584 -0.01962 -0.30324 -0.02118 -0.30764 C -0.02292 -0.31945 -0.02205 -0.31482 -0.02379 -0.32223 C -0.02448 -0.33218 -0.02362 -0.32292 -0.02518 -0.33056 C -0.02743 -0.33982 -0.02396 -0.33218 -0.02813 -0.33866 C -0.02882 -0.33959 -0.03021 -0.34074 -0.03021 -0.34329 " pathEditMode="relative" rAng="0" ptsTypes="ffffffffffffffffA">
                                      <p:cBhvr>
                                        <p:cTn id="1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7" y="-12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95372"/>
            <a:ext cx="30243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Má každá kočička svůj míček?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2669" y="4749811"/>
            <a:ext cx="1189747" cy="116595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603" y="1591829"/>
            <a:ext cx="1944217" cy="1730354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99592" y="4437112"/>
            <a:ext cx="17549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je kočiček ?</a:t>
            </a:r>
          </a:p>
          <a:p>
            <a:r>
              <a:rPr lang="cs-CZ" dirty="0" smtClean="0"/>
              <a:t>Kolik je míčků ?</a:t>
            </a:r>
          </a:p>
          <a:p>
            <a:r>
              <a:rPr lang="cs-CZ" dirty="0" smtClean="0"/>
              <a:t>Porovnej.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7542" y="3256145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Poloviční rámeček 12"/>
          <p:cNvSpPr/>
          <p:nvPr/>
        </p:nvSpPr>
        <p:spPr>
          <a:xfrm>
            <a:off x="6372199" y="3256145"/>
            <a:ext cx="869149" cy="1569660"/>
          </a:xfrm>
          <a:prstGeom prst="halfFrame">
            <a:avLst/>
          </a:prstGeom>
        </p:spPr>
        <p:txBody>
          <a:bodyPr wrap="none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Minus 18"/>
          <p:cNvSpPr/>
          <p:nvPr/>
        </p:nvSpPr>
        <p:spPr>
          <a:xfrm rot="19766029">
            <a:off x="5532798" y="3665800"/>
            <a:ext cx="914400" cy="529180"/>
          </a:xfrm>
          <a:prstGeom prst="mathMinus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inus 19"/>
          <p:cNvSpPr/>
          <p:nvPr/>
        </p:nvSpPr>
        <p:spPr>
          <a:xfrm rot="2176706">
            <a:off x="5530752" y="3982701"/>
            <a:ext cx="914400" cy="529180"/>
          </a:xfrm>
          <a:prstGeom prst="mathMinus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0751" y="4712583"/>
            <a:ext cx="1189747" cy="1165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819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99 -0.08311 C -0.00643 -0.0882 -0.01268 -0.09699 -0.01268 -0.09676 C -0.01545 -0.10463 -0.01997 -0.10903 -0.02691 -0.11366 C -0.03073 -0.11852 -0.03837 -0.12547 -0.0434 -0.12848 C -0.05191 -0.14028 -0.06163 -0.15255 -0.07448 -0.16019 C -0.0757 -0.16181 -0.07691 -0.16343 -0.07778 -0.16482 C -0.07847 -0.16621 -0.07847 -0.16806 -0.07934 -0.16945 C -0.08333 -0.17454 -0.08976 -0.17917 -0.09427 -0.18426 C -0.09705 -0.1875 -0.09757 -0.1919 -0.1007 -0.19491 C -0.10208 -0.19699 -0.10521 -0.19792 -0.10695 -0.19954 C -0.11042 -0.20278 -0.11632 -0.21158 -0.1184 -0.21436 C -0.12014 -0.2169 -0.13021 -0.22338 -0.13333 -0.225 C -0.13438 -0.22662 -0.13507 -0.22824 -0.13663 -0.22963 C -0.13785 -0.23125 -0.13993 -0.23125 -0.14115 -0.23264 C -0.14601 -0.23797 -0.14115 -0.24051 -0.15122 -0.24306 C -0.15452 -0.24954 -0.15729 -0.25324 -0.1625 -0.25834 C -0.16458 -0.26459 -0.16684 -0.26667 -0.17257 -0.27037 C -0.17986 -0.28079 -0.19045 -0.28565 -0.2033 -0.28982 C -0.21024 -0.29213 -0.21684 -0.29861 -0.22413 -0.29861 " pathEditMode="relative" rAng="0" ptsTypes="fffffff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07" y="-10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95372"/>
            <a:ext cx="30243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Má každá kočička svůj míček?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2921" y="4695950"/>
            <a:ext cx="1189747" cy="116595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603" y="1591829"/>
            <a:ext cx="1944217" cy="17303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2364" y="4504898"/>
            <a:ext cx="1189747" cy="1165951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99592" y="4437112"/>
            <a:ext cx="17549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je kočiček ?</a:t>
            </a:r>
          </a:p>
          <a:p>
            <a:r>
              <a:rPr lang="cs-CZ" dirty="0" smtClean="0"/>
              <a:t>Kolik je míčků ?</a:t>
            </a:r>
          </a:p>
          <a:p>
            <a:r>
              <a:rPr lang="cs-CZ" dirty="0" smtClean="0"/>
              <a:t>Porovnej.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7542" y="3258185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3" name="Poloviční rámeček 12"/>
          <p:cNvSpPr/>
          <p:nvPr/>
        </p:nvSpPr>
        <p:spPr>
          <a:xfrm>
            <a:off x="6372199" y="3256145"/>
            <a:ext cx="869149" cy="1569660"/>
          </a:xfrm>
          <a:prstGeom prst="halfFrame">
            <a:avLst/>
          </a:prstGeom>
        </p:spPr>
        <p:txBody>
          <a:bodyPr wrap="none">
            <a:spAutoFit/>
          </a:bodyPr>
          <a:lstStyle/>
          <a:p>
            <a:r>
              <a:rPr lang="cs-CZ" sz="96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9" name="Minus 18"/>
          <p:cNvSpPr/>
          <p:nvPr/>
        </p:nvSpPr>
        <p:spPr>
          <a:xfrm rot="19766029">
            <a:off x="5532798" y="3665800"/>
            <a:ext cx="914400" cy="529180"/>
          </a:xfrm>
          <a:prstGeom prst="mathMinus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inus 19"/>
          <p:cNvSpPr/>
          <p:nvPr/>
        </p:nvSpPr>
        <p:spPr>
          <a:xfrm rot="2366292">
            <a:off x="5530752" y="3982701"/>
            <a:ext cx="914400" cy="529180"/>
          </a:xfrm>
          <a:prstGeom prst="mathMinus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1" y="4360433"/>
            <a:ext cx="1189747" cy="11659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010456"/>
            <a:ext cx="1944217" cy="1730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384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6 -0.08565 C -0.00208 -0.09005 -0.00573 -0.09792 -0.00573 -0.09769 C -0.00729 -0.10487 -0.00989 -0.1088 -0.01388 -0.11297 C -0.01597 -0.11737 -0.02031 -0.12362 -0.02326 -0.12639 C -0.02812 -0.13704 -0.03368 -0.14815 -0.04097 -0.1551 C -0.04166 -0.15649 -0.04236 -0.15787 -0.04288 -0.15926 C -0.04323 -0.16042 -0.04323 -0.16204 -0.04375 -0.1632 C -0.046 -0.16806 -0.04965 -0.17223 -0.05225 -0.17686 C -0.05382 -0.17963 -0.05416 -0.18357 -0.0559 -0.18635 C -0.05677 -0.1882 -0.0585 -0.18889 -0.05954 -0.19051 C -0.06145 -0.19329 -0.06475 -0.20139 -0.06597 -0.20394 C -0.06701 -0.20602 -0.07274 -0.21204 -0.07448 -0.21343 C -0.07517 -0.21482 -0.07552 -0.21644 -0.07638 -0.2176 C -0.07708 -0.21899 -0.07829 -0.21899 -0.07899 -0.22037 C -0.08177 -0.22524 -0.07899 -0.22732 -0.08472 -0.22987 C -0.08663 -0.23565 -0.08819 -0.23889 -0.09114 -0.24352 C -0.09236 -0.24908 -0.09357 -0.25116 -0.09687 -0.2544 C -0.10104 -0.26389 -0.10711 -0.26829 -0.11441 -0.27199 C -0.1184 -0.27408 -0.12204 -0.2801 -0.12638 -0.2801 " pathEditMode="relative" rAng="0" ptsTypes="fffffff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85" y="-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33 -0.08889 C 0.00468 -0.09584 0.00434 -0.10301 -0.00122 -0.10787 C -0.00625 -0.1169 -0.00782 -0.12176 -0.01198 -0.13009 C -0.01459 -0.14121 -0.01546 -0.14421 -0.02032 -0.15394 C -0.02205 -0.15718 -0.02205 -0.16181 -0.02379 -0.16505 C -0.03421 -0.18542 -0.02171 -0.15556 -0.02969 -0.17454 C -0.03125 -0.17801 -0.0316 -0.18241 -0.03334 -0.18565 C -0.03785 -0.19445 -0.0441 -0.20232 -0.04879 -0.21111 C -0.05209 -0.21736 -0.05243 -0.22384 -0.05591 -0.23009 C -0.05868 -0.24097 -0.06389 -0.25324 -0.06789 -0.26343 C -0.0698 -0.26852 -0.07257 -0.27292 -0.075 -0.27778 C -0.0757 -0.2794 -0.07743 -0.28241 -0.07743 -0.28218 C -0.07934 -0.29005 -0.08299 -0.29699 -0.08803 -0.30139 C -0.09375 -0.31296 -0.0908 -0.30834 -0.09636 -0.31574 C -0.09879 -0.32546 -0.09566 -0.31644 -0.10122 -0.32361 C -0.10834 -0.33287 -0.09671 -0.32523 -0.11077 -0.33171 C -0.11268 -0.33264 -0.11789 -0.33357 -0.11789 -0.33634 " pathEditMode="relative" rAng="0" ptsTypes="ffffffffffffffffA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19" y="-1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7889" y="599506"/>
            <a:ext cx="1944217" cy="17303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5685" y="1010456"/>
            <a:ext cx="1944217" cy="173035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836712"/>
            <a:ext cx="1944217" cy="173035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467544" y="395372"/>
            <a:ext cx="30243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Má každá kočička svůj míček?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2921" y="4695950"/>
            <a:ext cx="1189747" cy="116595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603" y="1591829"/>
            <a:ext cx="1944217" cy="173035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087" y="4492719"/>
            <a:ext cx="1189747" cy="1165951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99592" y="4437112"/>
            <a:ext cx="17549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je kočiček ?</a:t>
            </a:r>
          </a:p>
          <a:p>
            <a:r>
              <a:rPr lang="cs-CZ" dirty="0" smtClean="0"/>
              <a:t>Kolik je míčků ?</a:t>
            </a:r>
          </a:p>
          <a:p>
            <a:r>
              <a:rPr lang="cs-CZ" dirty="0" smtClean="0"/>
              <a:t>Porovnej.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7543" y="3329117"/>
            <a:ext cx="8691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3" name="Poloviční rámeček 12"/>
          <p:cNvSpPr/>
          <p:nvPr/>
        </p:nvSpPr>
        <p:spPr>
          <a:xfrm>
            <a:off x="6372200" y="3256145"/>
            <a:ext cx="869149" cy="1569660"/>
          </a:xfrm>
          <a:prstGeom prst="halfFrame">
            <a:avLst/>
          </a:prstGeom>
        </p:spPr>
        <p:txBody>
          <a:bodyPr wrap="none">
            <a:spAutoFit/>
          </a:bodyPr>
          <a:lstStyle/>
          <a:p>
            <a:r>
              <a:rPr lang="cs-CZ" sz="96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9" name="Minus 18"/>
          <p:cNvSpPr/>
          <p:nvPr/>
        </p:nvSpPr>
        <p:spPr>
          <a:xfrm rot="2036491">
            <a:off x="5532798" y="3665800"/>
            <a:ext cx="914400" cy="529180"/>
          </a:xfrm>
          <a:prstGeom prst="mathMinus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inus 19"/>
          <p:cNvSpPr/>
          <p:nvPr/>
        </p:nvSpPr>
        <p:spPr>
          <a:xfrm rot="19582132">
            <a:off x="5530752" y="3982701"/>
            <a:ext cx="914400" cy="529180"/>
          </a:xfrm>
          <a:prstGeom prst="mathMinus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8" y="4517442"/>
            <a:ext cx="1189747" cy="1165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36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666 -0.08565 C -0.01788 -0.09005 -0.02152 -0.09792 -0.02152 -0.09769 C -0.02309 -0.10487 -0.02569 -0.1088 -0.02968 -0.11297 C -0.03177 -0.11737 -0.03611 -0.12362 -0.03906 -0.12639 C -0.04392 -0.13704 -0.04948 -0.14815 -0.05677 -0.1551 C -0.05746 -0.15649 -0.05816 -0.15787 -0.05868 -0.15926 C -0.05902 -0.16042 -0.05902 -0.16204 -0.05954 -0.1632 C -0.0618 -0.16806 -0.06545 -0.17223 -0.06805 -0.17686 C -0.06961 -0.17963 -0.06996 -0.18357 -0.0717 -0.18635 C -0.07257 -0.1882 -0.0743 -0.18889 -0.07534 -0.19051 C -0.07725 -0.19329 -0.08055 -0.20139 -0.08177 -0.20394 C -0.08281 -0.20602 -0.08854 -0.21204 -0.09027 -0.21343 C -0.09097 -0.21482 -0.09132 -0.21644 -0.09218 -0.2176 C -0.09288 -0.21899 -0.09409 -0.21899 -0.09479 -0.22037 C -0.09757 -0.22524 -0.09479 -0.22732 -0.10052 -0.22987 C -0.10243 -0.23565 -0.10399 -0.23889 -0.10694 -0.24352 C -0.10816 -0.24908 -0.10937 -0.25116 -0.11267 -0.2544 C -0.11684 -0.26389 -0.12291 -0.26829 -0.1302 -0.27199 C -0.1342 -0.27408 -0.13784 -0.2801 -0.14218 -0.2801 " pathEditMode="relative" rAng="0" ptsTypes="fffffff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85" y="-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51 -0.08704 C -0.01424 -0.09399 -0.01476 -0.10116 -0.02344 -0.10602 C -0.03143 -0.11505 -0.03386 -0.11991 -0.04028 -0.12824 C -0.04445 -0.13936 -0.04566 -0.14236 -0.0533 -0.15209 C -0.05608 -0.15533 -0.05608 -0.15996 -0.05868 -0.1632 C -0.075 -0.18357 -0.05556 -0.15371 -0.06789 -0.17269 C -0.07032 -0.17616 -0.07101 -0.18056 -0.07362 -0.1838 C -0.08073 -0.1926 -0.09046 -0.20047 -0.09775 -0.20926 C -0.10296 -0.21551 -0.10348 -0.22199 -0.10886 -0.22824 C -0.1132 -0.23912 -0.12136 -0.25139 -0.12761 -0.26158 C -0.13056 -0.26667 -0.1349 -0.27107 -0.13872 -0.27593 C -0.13976 -0.27755 -0.14254 -0.28056 -0.14254 -0.28033 C -0.14549 -0.2882 -0.15122 -0.29514 -0.15903 -0.29954 C -0.16789 -0.31111 -0.16337 -0.30649 -0.17205 -0.31389 C -0.17587 -0.32361 -0.17101 -0.31459 -0.17969 -0.32176 C -0.1908 -0.33102 -0.17257 -0.32338 -0.19445 -0.32986 C -0.19757 -0.33079 -0.20556 -0.33172 -0.20556 -0.33449 " pathEditMode="relative" rAng="0" ptsTypes="ffffffffffffffffA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61" y="-1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89 -0.09676 C -0.01545 -0.10509 -0.01579 -0.11319 -0.02378 -0.11875 C -0.03107 -0.12917 -0.03316 -0.13472 -0.03941 -0.14421 C -0.04288 -0.15694 -0.04427 -0.16042 -0.05104 -0.17153 C -0.05364 -0.17523 -0.05364 -0.18056 -0.05625 -0.18426 C -0.071 -0.20741 -0.05312 -0.17338 -0.06475 -0.19514 C -0.06684 -0.19907 -0.06736 -0.20417 -0.06979 -0.2081 C -0.07639 -0.21782 -0.08541 -0.22708 -0.09201 -0.23704 C -0.09687 -0.24421 -0.09739 -0.25162 -0.10225 -0.2588 C -0.10625 -0.2713 -0.11371 -0.28542 -0.11944 -0.29699 C -0.12222 -0.30278 -0.12621 -0.30787 -0.12968 -0.31343 C -0.13073 -0.31528 -0.13298 -0.31898 -0.13298 -0.31829 C -0.13593 -0.32755 -0.14097 -0.33542 -0.14826 -0.34051 C -0.15659 -0.3537 -0.15225 -0.34838 -0.16024 -0.35694 C -0.16389 -0.36829 -0.15937 -0.35787 -0.16736 -0.36597 C -0.17743 -0.37662 -0.16076 -0.36782 -0.1809 -0.37523 C -0.18385 -0.37639 -0.19097 -0.37731 -0.19097 -0.38032 " pathEditMode="relative" rAng="0" ptsTypes="ffffffffffffffffA">
                                      <p:cBhvr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63" y="-14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9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1152128"/>
          </a:xfrm>
        </p:spPr>
        <p:txBody>
          <a:bodyPr/>
          <a:lstStyle/>
          <a:p>
            <a:pPr algn="l" eaLnBrk="1" hangingPunct="1"/>
            <a:r>
              <a:rPr lang="cs-CZ" sz="1800" dirty="0" smtClean="0"/>
              <a:t>Použité obrázky :</a:t>
            </a:r>
            <a:br>
              <a:rPr lang="cs-CZ" sz="1800" dirty="0" smtClean="0"/>
            </a:br>
            <a:r>
              <a:rPr lang="cs-CZ" sz="1800" dirty="0" smtClean="0"/>
              <a:t>http://www.clker.com/clipart</a:t>
            </a: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939852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184</Words>
  <Application>Microsoft Office PowerPoint</Application>
  <PresentationFormat>Předvádění na obrazovce (4:3)</PresentationFormat>
  <Paragraphs>59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 POROVNÁVÁNÍ    DO  4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 : http://www.clker.com/clipart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11</cp:revision>
  <dcterms:created xsi:type="dcterms:W3CDTF">2011-05-07T19:32:38Z</dcterms:created>
  <dcterms:modified xsi:type="dcterms:W3CDTF">2011-09-05T16:04:26Z</dcterms:modified>
</cp:coreProperties>
</file>