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61" r:id="rId5"/>
    <p:sldId id="262" r:id="rId6"/>
    <p:sldId id="263" r:id="rId7"/>
    <p:sldId id="264" r:id="rId8"/>
    <p:sldId id="267" r:id="rId9"/>
    <p:sldId id="268" r:id="rId10"/>
    <p:sldId id="265" r:id="rId11"/>
    <p:sldId id="266" r:id="rId12"/>
    <p:sldId id="269" r:id="rId13"/>
    <p:sldId id="260" r:id="rId14"/>
    <p:sldId id="256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02CA85-2F1E-4A55-8378-4D31CF8C3770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1C64B2-864F-4D0A-918C-128B269D3B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B46023-B098-402A-A07C-970CDC361C3E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D44FC-0055-4548-8830-AB3B30F644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F77E13C-0A9C-42EB-B321-8A2BD2CB6E4C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6061579-21CD-4883-B95A-89766D998E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BCD1B-1CC8-4010-A323-CA33F6D13327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00A0D4-32CC-41ED-AFD4-253477F3AB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62B0C5A-1ACF-4C44-A230-771084D4F130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E7D8C24-4810-4EBF-ACA0-F2DD32ADAF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E2AE3-E59B-40B2-9B40-230089A14BCF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95ECA0-9DD9-4984-ACFF-8F4844062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4A0A178-9418-46E0-876A-0716CDD2A8A7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C64B377-7BAF-4CB2-AEC3-2E6E519992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426B4BE-4A2C-48D1-9912-96961DF49F00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CA57125-6E12-48EF-BDFE-34D49B273F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DC660D-8EE4-4319-B96C-8C5D0BD830C5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1F4A253-750A-41DF-9356-207687557F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EF6C0-C86C-4F74-B267-29041FEA64B6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06CDC-9B0F-4B47-BFC4-84B8FFC9A6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2A2AB2-EDAF-4783-8A06-C01E01B9A765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534AA-9871-497D-A513-AD6D89C65C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A438B19-20A4-4E37-A844-C030AF140035}" type="datetimeFigureOut">
              <a:rPr lang="cs-CZ"/>
              <a:pPr>
                <a:defRPr/>
              </a:pPr>
              <a:t>16.3.2014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75DD365A-435B-40FD-B963-F78A9E999E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75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VmU3iANbgk" TargetMode="External"/><Relationship Id="rId2" Type="http://schemas.openxmlformats.org/officeDocument/2006/relationships/hyperlink" Target="http://www.youtube.com/watch?v=DJxuPjiofY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http://www.youtube.com/watch?v=zDEdd5Moffc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1331913" y="1557338"/>
          <a:ext cx="7467600" cy="25955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ŠKOLY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Gymnázium Lovosice, Sady pionýrů 600/6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CZ.1.07/1.5.00/34.1073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MATERIÁLU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VY_32_INOVACE_2B_16_</a:t>
                      </a:r>
                      <a:r>
                        <a:rPr lang="cs-CZ" sz="1800" baseline="0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George</a:t>
                      </a:r>
                      <a:r>
                        <a:rPr lang="cs-CZ" sz="1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Bernard Shaw</a:t>
                      </a:r>
                      <a:endParaRPr lang="cs-CZ" sz="18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TÉMA SADY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: 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Literatura 19. a 20. století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ROČNÍK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 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septima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DATUM VZNIKU: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březen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2014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Mgr. Kateřina Benešová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6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50133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k výuce o G. B. Shawovi a práci s jeho texty.</a:t>
            </a:r>
          </a:p>
          <a:p>
            <a:r>
              <a:rPr lang="cs-CZ" smtClean="0"/>
              <a:t>Prezentace byla doplněna o referát na knihu Pygmalion na základě vlastní četby.</a:t>
            </a:r>
          </a:p>
          <a:p>
            <a:r>
              <a:rPr lang="cs-CZ" smtClean="0"/>
              <a:t>Pro odkrytí správných odpovědí jsou použity animace.</a:t>
            </a:r>
          </a:p>
          <a:p>
            <a:r>
              <a:rPr lang="cs-CZ" smtClean="0"/>
              <a:t>Materiál je doplněn o hypertextové odkazy na video ukázky.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Život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6013" y="1196975"/>
            <a:ext cx="4968875" cy="5400675"/>
          </a:xfrm>
        </p:spPr>
        <p:txBody>
          <a:bodyPr>
            <a:normAutofit fontScale="70000" lnSpcReduction="2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1856 – 1950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Britský spisovatel irského původu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Nositel Nobelovy ceny za literaturu 1925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Zchudlá rodina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Otec alkoholik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Shaw se o sebe od 15 stará sám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Matka se věnovala hudbě, odstěhovala se do Anglie, kam ji syn následoval (dalších 30  let se do Irska nevrátil)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Prosadil se jako kritik (hudba, výtvarnictví, divadlo)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Pokoušel se uplatnit v politice – inklinoval k socialismu, nenašel v Anglii podporu</a:t>
            </a:r>
          </a:p>
        </p:txBody>
      </p:sp>
      <p:pic>
        <p:nvPicPr>
          <p:cNvPr id="16387" name="Obrázek 3" descr="394px-George_bernard_shaw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260350"/>
            <a:ext cx="2159000" cy="328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7235825" y="3716338"/>
            <a:ext cx="865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 pitchFamily="34" charset="-18"/>
              </a:rPr>
              <a:t>Obr. 1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444208" y="4293096"/>
            <a:ext cx="2520280" cy="20313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Zajímavosti: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 Nevrátil se do Irska ani na pohřeb svého otce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 Byl ženatý, ale bezdětný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 </a:t>
            </a:r>
            <a:r>
              <a:rPr lang="cs-CZ" dirty="0"/>
              <a:t>Po 1. sv. v.  podporoval Sovětský svaz (jako žurnalista i finančně)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Dílo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450" y="1447800"/>
            <a:ext cx="4897438" cy="5221288"/>
          </a:xfrm>
        </p:spPr>
        <p:txBody>
          <a:bodyPr>
            <a:normAutofit fontScale="85000" lnSpcReduction="2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Nejprve se pokoušel o romány, ty ale nebyly úspěšné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Dramatická tvorba měla větší úspěch 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en-US" dirty="0" smtClean="0">
                <a:sym typeface="Wingdings" pitchFamily="2" charset="2"/>
              </a:rPr>
              <a:t> </a:t>
            </a:r>
            <a:r>
              <a:rPr lang="en-US" dirty="0" err="1" smtClean="0">
                <a:sym typeface="Wingdings" pitchFamily="2" charset="2"/>
              </a:rPr>
              <a:t>dnes</a:t>
            </a:r>
            <a:r>
              <a:rPr lang="en-US" dirty="0" smtClean="0">
                <a:sym typeface="Wingdings" pitchFamily="2" charset="2"/>
              </a:rPr>
              <a:t> je </a:t>
            </a:r>
            <a:r>
              <a:rPr lang="en-US" dirty="0" err="1" smtClean="0">
                <a:sym typeface="Wingdings" pitchFamily="2" charset="2"/>
              </a:rPr>
              <a:t>pova</a:t>
            </a:r>
            <a:r>
              <a:rPr lang="cs-CZ" dirty="0" err="1" smtClean="0">
                <a:sym typeface="Wingdings" pitchFamily="2" charset="2"/>
              </a:rPr>
              <a:t>žován</a:t>
            </a:r>
            <a:r>
              <a:rPr lang="cs-CZ" dirty="0" smtClean="0">
                <a:sym typeface="Wingdings" pitchFamily="2" charset="2"/>
              </a:rPr>
              <a:t> za zakladatele moderního anglického dramatu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ym typeface="Wingdings" pitchFamily="2" charset="2"/>
              </a:rPr>
              <a:t>Sociálně </a:t>
            </a:r>
            <a:r>
              <a:rPr lang="cs-CZ" dirty="0" err="1" smtClean="0">
                <a:sym typeface="Wingdings" pitchFamily="2" charset="2"/>
              </a:rPr>
              <a:t>diskuzní</a:t>
            </a:r>
            <a:r>
              <a:rPr lang="cs-CZ" dirty="0" smtClean="0">
                <a:sym typeface="Wingdings" pitchFamily="2" charset="2"/>
              </a:rPr>
              <a:t> komedie – střet společenských vrstev, dramatická debata ukazující z různých pohledů hl. myšlenku díla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ym typeface="Wingdings" pitchFamily="2" charset="2"/>
              </a:rPr>
              <a:t>Tištěná vydání doplňoval předmluvou v podobě eseje – kritika viktoriánské morálky</a:t>
            </a:r>
            <a:endParaRPr lang="cs-CZ" dirty="0"/>
          </a:p>
        </p:txBody>
      </p:sp>
      <p:pic>
        <p:nvPicPr>
          <p:cNvPr id="17411" name="Obrázek 3" descr="431px-Alvin_Langdon_Coburn-Shaw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188913"/>
            <a:ext cx="2697162" cy="374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7164388" y="4076700"/>
            <a:ext cx="863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 pitchFamily="34" charset="-18"/>
              </a:rPr>
              <a:t>Obr. 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372200" y="4509120"/>
            <a:ext cx="2448272" cy="20313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Odůvodnění Nobelovy ceny Švédskou akademií: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/>
              <a:t>„…za idealismus i humanitu jeho literárního díla, jehož svěží satira často v sobě zahrnuje osobitou poetickou krásu“</a:t>
            </a:r>
            <a:r>
              <a:rPr lang="cs-CZ" dirty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i="1" dirty="0" smtClean="0">
                <a:solidFill>
                  <a:schemeClr val="tx2">
                    <a:satMod val="130000"/>
                  </a:schemeClr>
                </a:solidFill>
              </a:rPr>
              <a:t>„Domy pana </a:t>
            </a:r>
            <a:r>
              <a:rPr lang="cs-CZ" i="1" dirty="0" err="1" smtClean="0">
                <a:solidFill>
                  <a:schemeClr val="tx2">
                    <a:satMod val="130000"/>
                  </a:schemeClr>
                </a:solidFill>
              </a:rPr>
              <a:t>Sartoria</a:t>
            </a:r>
            <a:r>
              <a:rPr lang="cs-CZ" i="1" dirty="0" smtClean="0">
                <a:solidFill>
                  <a:schemeClr val="tx2">
                    <a:satMod val="130000"/>
                  </a:schemeClr>
                </a:solidFill>
              </a:rPr>
              <a:t>“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6013" y="1341438"/>
            <a:ext cx="5111750" cy="5327650"/>
          </a:xfrm>
        </p:spPr>
        <p:txBody>
          <a:bodyPr>
            <a:normAutofit fontScale="92500" lnSpcReduction="1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satirické drama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naivní hrdina, který zjistí, že jmění jeho manželky pochází z </a:t>
            </a:r>
            <a:r>
              <a:rPr lang="cs-CZ" dirty="0" err="1" smtClean="0"/>
              <a:t>nekalých</a:t>
            </a:r>
            <a:r>
              <a:rPr lang="cs-CZ" dirty="0" smtClean="0"/>
              <a:t> zisků jejího otce (přemrštěné nájemné v zašlých domech na periferii)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jenže pak pochopí, že jde i o jeho živobytí a do tchánova podnikání se zapojí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sexuální přitažlivost = moc peněz</a:t>
            </a:r>
            <a:endParaRPr lang="cs-CZ" i="1" dirty="0"/>
          </a:p>
        </p:txBody>
      </p:sp>
      <p:pic>
        <p:nvPicPr>
          <p:cNvPr id="18435" name="Obrázek 3" descr="Shaw_rukopis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1700213"/>
            <a:ext cx="2574925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7235825" y="5805488"/>
            <a:ext cx="865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 pitchFamily="34" charset="-18"/>
              </a:rPr>
              <a:t>Obr.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i="1" dirty="0" smtClean="0">
                <a:solidFill>
                  <a:schemeClr val="tx2">
                    <a:satMod val="130000"/>
                  </a:schemeClr>
                </a:solidFill>
              </a:rPr>
              <a:t>„</a:t>
            </a:r>
            <a:r>
              <a:rPr lang="cs-CZ" i="1" dirty="0" err="1" smtClean="0">
                <a:solidFill>
                  <a:schemeClr val="tx2">
                    <a:satMod val="130000"/>
                  </a:schemeClr>
                </a:solidFill>
              </a:rPr>
              <a:t>Pygmalion</a:t>
            </a:r>
            <a:r>
              <a:rPr lang="cs-CZ" i="1" dirty="0" smtClean="0">
                <a:solidFill>
                  <a:schemeClr val="tx2">
                    <a:satMod val="130000"/>
                  </a:schemeClr>
                </a:solidFill>
              </a:rPr>
              <a:t>“</a:t>
            </a:r>
            <a:endParaRPr lang="cs-CZ" i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450" y="3068638"/>
            <a:ext cx="5040313" cy="3600450"/>
          </a:xfrm>
        </p:spPr>
        <p:txBody>
          <a:bodyPr>
            <a:normAutofit lnSpcReduction="1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000" dirty="0" smtClean="0"/>
              <a:t>Hl. postavy: profesor fonetiky </a:t>
            </a:r>
            <a:r>
              <a:rPr lang="cs-CZ" sz="3000" dirty="0" err="1" smtClean="0"/>
              <a:t>Higgins</a:t>
            </a:r>
            <a:r>
              <a:rPr lang="cs-CZ" sz="3000" dirty="0" smtClean="0"/>
              <a:t>, Líza </a:t>
            </a:r>
            <a:r>
              <a:rPr lang="cs-CZ" sz="3000" dirty="0" err="1" smtClean="0"/>
              <a:t>Doolittleová</a:t>
            </a:r>
            <a:r>
              <a:rPr lang="cs-CZ" sz="3000" dirty="0" smtClean="0"/>
              <a:t>, plukovník </a:t>
            </a:r>
            <a:r>
              <a:rPr lang="cs-CZ" sz="3000" dirty="0" err="1" smtClean="0"/>
              <a:t>Pickering</a:t>
            </a:r>
            <a:endParaRPr lang="cs-CZ" sz="3000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000" dirty="0" smtClean="0"/>
              <a:t>Děj: sázka o to, zda </a:t>
            </a:r>
            <a:r>
              <a:rPr lang="cs-CZ" sz="3000" dirty="0" err="1" smtClean="0"/>
              <a:t>Higgins</a:t>
            </a:r>
            <a:r>
              <a:rPr lang="cs-CZ" sz="3000" dirty="0" smtClean="0"/>
              <a:t> naučí ušmudlanou květinářku Lízu vystupovat jako dámu, to se mu podaří, ale sám si tu změnu neuvědomuje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sz="3000" dirty="0"/>
          </a:p>
        </p:txBody>
      </p:sp>
      <p:pic>
        <p:nvPicPr>
          <p:cNvPr id="19459" name="Obrázek 3" descr="479px-Girodet_Pygmalion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3068638"/>
            <a:ext cx="2511425" cy="314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Zástupný symbol pro obsah 2"/>
          <p:cNvSpPr txBox="1">
            <a:spLocks/>
          </p:cNvSpPr>
          <p:nvPr/>
        </p:nvSpPr>
        <p:spPr bwMode="auto">
          <a:xfrm>
            <a:off x="1187450" y="1493838"/>
            <a:ext cx="7899400" cy="158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82575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</a:pPr>
            <a:r>
              <a:rPr lang="cs-CZ" sz="3000">
                <a:latin typeface="Gill Sans MT" pitchFamily="34" charset="-18"/>
              </a:rPr>
              <a:t>Název inspirován antickým mýtem o sochaři, který se zamiluje do vlastního výtvoru a poprosí Afroditu, aby ji oživila</a:t>
            </a:r>
          </a:p>
          <a:p>
            <a:pPr marL="365125" indent="-282575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</a:pPr>
            <a:endParaRPr lang="cs-CZ" sz="3200">
              <a:latin typeface="Gill Sans MT" pitchFamily="34" charset="-18"/>
            </a:endParaRPr>
          </a:p>
        </p:txBody>
      </p:sp>
      <p:sp>
        <p:nvSpPr>
          <p:cNvPr id="19461" name="TextovéPole 6"/>
          <p:cNvSpPr txBox="1">
            <a:spLocks noChangeArrowheads="1"/>
          </p:cNvSpPr>
          <p:nvPr/>
        </p:nvSpPr>
        <p:spPr bwMode="auto">
          <a:xfrm>
            <a:off x="7092950" y="6237288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 pitchFamily="34" charset="-18"/>
              </a:rPr>
              <a:t>Obr.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i="1" dirty="0" smtClean="0">
                <a:solidFill>
                  <a:schemeClr val="tx2">
                    <a:satMod val="130000"/>
                  </a:schemeClr>
                </a:solidFill>
              </a:rPr>
              <a:t>„</a:t>
            </a:r>
            <a:r>
              <a:rPr lang="cs-CZ" i="1" dirty="0" err="1" smtClean="0">
                <a:solidFill>
                  <a:schemeClr val="tx2">
                    <a:satMod val="130000"/>
                  </a:schemeClr>
                </a:solidFill>
              </a:rPr>
              <a:t>Pygmalion</a:t>
            </a:r>
            <a:r>
              <a:rPr lang="cs-CZ" i="1" dirty="0" smtClean="0">
                <a:solidFill>
                  <a:schemeClr val="tx2">
                    <a:satMod val="130000"/>
                  </a:schemeClr>
                </a:solidFill>
              </a:rPr>
              <a:t>“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6013" y="1447800"/>
            <a:ext cx="5543550" cy="5076825"/>
          </a:xfrm>
        </p:spPr>
        <p:txBody>
          <a:bodyPr>
            <a:normAutofit fontScale="92500" lnSpcReduction="2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Možná milostná zápletka zůstává nedořešena (viz. epilog – rozdílné povahy, Líza si bere </a:t>
            </a:r>
            <a:r>
              <a:rPr lang="cs-CZ" dirty="0" err="1" smtClean="0"/>
              <a:t>Freddyho</a:t>
            </a:r>
            <a:r>
              <a:rPr lang="cs-CZ" dirty="0" smtClean="0"/>
              <a:t> a zakládá květinářství)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Téma: překlenutí společenských rozdílů, vývoj osobnosti, mezilidské vztahy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Jazyk: Líza zpočátku mluví londýnským nářečím spodiny = </a:t>
            </a:r>
            <a:r>
              <a:rPr lang="cs-CZ" dirty="0" err="1" smtClean="0"/>
              <a:t>cockney</a:t>
            </a:r>
            <a:r>
              <a:rPr lang="cs-CZ" dirty="0" smtClean="0"/>
              <a:t>, to kontrastuje s jazykovou vytříbeností </a:t>
            </a:r>
            <a:r>
              <a:rPr lang="cs-CZ" dirty="0" err="1" smtClean="0"/>
              <a:t>Higginse</a:t>
            </a:r>
            <a:r>
              <a:rPr lang="cs-CZ" dirty="0" smtClean="0"/>
              <a:t> či </a:t>
            </a:r>
            <a:r>
              <a:rPr lang="cs-CZ" dirty="0" err="1" smtClean="0"/>
              <a:t>Pickeringa</a:t>
            </a:r>
            <a:r>
              <a:rPr lang="cs-CZ" dirty="0" smtClean="0"/>
              <a:t>, objevují se i vulgarismy (skandální)</a:t>
            </a:r>
          </a:p>
        </p:txBody>
      </p:sp>
      <p:pic>
        <p:nvPicPr>
          <p:cNvPr id="20483" name="Obrázek 3" descr="Cover-play191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19925" y="260350"/>
            <a:ext cx="200977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76256" y="3284984"/>
            <a:ext cx="2088232" cy="286232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Zajímavosti: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Shaw nechal hru nejprve uvést v zahraničí, obával se reakce puritánské Anglie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 </a:t>
            </a:r>
            <a:r>
              <a:rPr lang="cs-CZ" dirty="0"/>
              <a:t>Na pódiu v jedné scéně skutečně zazní: </a:t>
            </a:r>
            <a:r>
              <a:rPr lang="cs-CZ" dirty="0" err="1"/>
              <a:t>Hejbni</a:t>
            </a:r>
            <a:r>
              <a:rPr lang="cs-CZ" dirty="0"/>
              <a:t> tou svou shnilou prdelí.</a:t>
            </a:r>
            <a:endParaRPr lang="cs-CZ" dirty="0"/>
          </a:p>
        </p:txBody>
      </p:sp>
      <p:sp>
        <p:nvSpPr>
          <p:cNvPr id="20487" name="TextovéPole 5"/>
          <p:cNvSpPr txBox="1">
            <a:spLocks noChangeArrowheads="1"/>
          </p:cNvSpPr>
          <p:nvPr/>
        </p:nvSpPr>
        <p:spPr bwMode="auto">
          <a:xfrm>
            <a:off x="7596188" y="2636838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 pitchFamily="34" charset="-18"/>
              </a:rPr>
              <a:t>Obr.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Ukázka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1196975"/>
            <a:ext cx="8034337" cy="5472113"/>
          </a:xfrm>
        </p:spPr>
        <p:txBody>
          <a:bodyPr>
            <a:normAutofit fontScale="70000" lnSpcReduction="2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DOOLITTLE: Dělat ze sebe pána, to mi nesedí. Kdo se ho prosil, aby ze mě dělal pána? Já byl </a:t>
            </a:r>
            <a:r>
              <a:rPr lang="cs-CZ" dirty="0" err="1" smtClean="0"/>
              <a:t>šťastnej</a:t>
            </a:r>
            <a:r>
              <a:rPr lang="cs-CZ" dirty="0" smtClean="0"/>
              <a:t>. Já byl </a:t>
            </a:r>
            <a:r>
              <a:rPr lang="cs-CZ" dirty="0" err="1" smtClean="0"/>
              <a:t>svobodnej</a:t>
            </a:r>
            <a:r>
              <a:rPr lang="cs-CZ" dirty="0" smtClean="0"/>
              <a:t>. </a:t>
            </a:r>
            <a:r>
              <a:rPr lang="cs-CZ" dirty="0" err="1" smtClean="0"/>
              <a:t>Dyž</a:t>
            </a:r>
            <a:r>
              <a:rPr lang="cs-CZ" dirty="0" smtClean="0"/>
              <a:t> jsem potřeboval peníze, tak jsem </a:t>
            </a:r>
            <a:r>
              <a:rPr lang="cs-CZ" dirty="0" err="1" smtClean="0"/>
              <a:t>vo</a:t>
            </a:r>
            <a:r>
              <a:rPr lang="cs-CZ" dirty="0" smtClean="0"/>
              <a:t> ně někoho pumpnul, třeba jako vás, Henry </a:t>
            </a:r>
            <a:r>
              <a:rPr lang="cs-CZ" dirty="0" err="1" smtClean="0"/>
              <a:t>Higginsi</a:t>
            </a:r>
            <a:r>
              <a:rPr lang="cs-CZ" dirty="0" smtClean="0"/>
              <a:t>. Teďka jsem </a:t>
            </a:r>
            <a:r>
              <a:rPr lang="cs-CZ" dirty="0" err="1" smtClean="0"/>
              <a:t>nahranej</a:t>
            </a:r>
            <a:r>
              <a:rPr lang="cs-CZ" dirty="0" smtClean="0"/>
              <a:t>, ruce nohy svázaný, a </a:t>
            </a:r>
            <a:r>
              <a:rPr lang="cs-CZ" dirty="0" err="1" smtClean="0"/>
              <a:t>vo</a:t>
            </a:r>
            <a:r>
              <a:rPr lang="cs-CZ" dirty="0" smtClean="0"/>
              <a:t> peníze </a:t>
            </a:r>
            <a:r>
              <a:rPr lang="cs-CZ" dirty="0" err="1" smtClean="0"/>
              <a:t>každej</a:t>
            </a:r>
            <a:r>
              <a:rPr lang="cs-CZ" dirty="0" smtClean="0"/>
              <a:t> pumpuje mě. Máte to fajn, říká můj advokát. </a:t>
            </a:r>
            <a:r>
              <a:rPr lang="cs-CZ" dirty="0" err="1" smtClean="0"/>
              <a:t>Vopravdu</a:t>
            </a:r>
            <a:r>
              <a:rPr lang="cs-CZ" dirty="0" smtClean="0"/>
              <a:t>? Já na to. Vy to máte dobrý, to snad chcete říct, povídám mu. </a:t>
            </a:r>
            <a:r>
              <a:rPr lang="cs-CZ" dirty="0" err="1" smtClean="0"/>
              <a:t>Dyž</a:t>
            </a:r>
            <a:r>
              <a:rPr lang="cs-CZ" dirty="0" smtClean="0"/>
              <a:t> jsem </a:t>
            </a:r>
            <a:r>
              <a:rPr lang="cs-CZ" dirty="0" err="1" smtClean="0"/>
              <a:t>eště</a:t>
            </a:r>
            <a:r>
              <a:rPr lang="cs-CZ" dirty="0" smtClean="0"/>
              <a:t> byl chudák a bral jsem si jednou advokáta, poněvadž mi v popelářským voze našli dětský kočárek, tak mě z toho vysekal, a už koukal, aby </a:t>
            </a:r>
            <a:r>
              <a:rPr lang="cs-CZ" dirty="0" err="1" smtClean="0"/>
              <a:t>von</a:t>
            </a:r>
            <a:r>
              <a:rPr lang="cs-CZ" dirty="0" smtClean="0"/>
              <a:t> se zbavil mě a já jeho. To samý s </a:t>
            </a:r>
            <a:r>
              <a:rPr lang="cs-CZ" dirty="0" err="1" smtClean="0"/>
              <a:t>doktorama</a:t>
            </a:r>
            <a:r>
              <a:rPr lang="cs-CZ" dirty="0" smtClean="0"/>
              <a:t>: </a:t>
            </a:r>
            <a:r>
              <a:rPr lang="cs-CZ" dirty="0" err="1" smtClean="0"/>
              <a:t>eště</a:t>
            </a:r>
            <a:r>
              <a:rPr lang="cs-CZ" dirty="0" smtClean="0"/>
              <a:t> se mi podlamovaly kolena, a už mě vyšoupli ze špitálu, a žádný </a:t>
            </a:r>
            <a:r>
              <a:rPr lang="cs-CZ" dirty="0" err="1" smtClean="0"/>
              <a:t>oučty</a:t>
            </a:r>
            <a:r>
              <a:rPr lang="cs-CZ" dirty="0" smtClean="0"/>
              <a:t> nebyly. Teďka najednou </a:t>
            </a:r>
            <a:r>
              <a:rPr lang="cs-CZ" dirty="0" err="1" smtClean="0"/>
              <a:t>viděj</a:t>
            </a:r>
            <a:r>
              <a:rPr lang="cs-CZ" dirty="0" smtClean="0"/>
              <a:t>, že jsem </a:t>
            </a:r>
            <a:r>
              <a:rPr lang="cs-CZ" dirty="0" err="1" smtClean="0"/>
              <a:t>prolezlej</a:t>
            </a:r>
            <a:r>
              <a:rPr lang="cs-CZ" dirty="0" smtClean="0"/>
              <a:t> </a:t>
            </a:r>
            <a:r>
              <a:rPr lang="cs-CZ" dirty="0" err="1" smtClean="0"/>
              <a:t>nemocema</a:t>
            </a:r>
            <a:r>
              <a:rPr lang="cs-CZ" dirty="0" smtClean="0"/>
              <a:t> a že </a:t>
            </a:r>
            <a:r>
              <a:rPr lang="cs-CZ" dirty="0" err="1" smtClean="0"/>
              <a:t>bysem</a:t>
            </a:r>
            <a:r>
              <a:rPr lang="cs-CZ" dirty="0" smtClean="0"/>
              <a:t> zaklepal </a:t>
            </a:r>
            <a:r>
              <a:rPr lang="cs-CZ" dirty="0" err="1" smtClean="0"/>
              <a:t>bačkorama</a:t>
            </a:r>
            <a:r>
              <a:rPr lang="cs-CZ" dirty="0" smtClean="0"/>
              <a:t>, </a:t>
            </a:r>
            <a:r>
              <a:rPr lang="cs-CZ" dirty="0" err="1" smtClean="0"/>
              <a:t>dyby</a:t>
            </a:r>
            <a:r>
              <a:rPr lang="cs-CZ" dirty="0" smtClean="0"/>
              <a:t> mě dvakrát denně neprohlídli. Doma pro sebe nesmím ani prsten hnout: </a:t>
            </a:r>
            <a:r>
              <a:rPr lang="cs-CZ" dirty="0" err="1" smtClean="0"/>
              <a:t>dycky</a:t>
            </a:r>
            <a:r>
              <a:rPr lang="cs-CZ" dirty="0" smtClean="0"/>
              <a:t> se najde </a:t>
            </a:r>
            <a:r>
              <a:rPr lang="cs-CZ" dirty="0" err="1" smtClean="0"/>
              <a:t>ňákej</a:t>
            </a:r>
            <a:r>
              <a:rPr lang="cs-CZ" dirty="0" smtClean="0"/>
              <a:t> pracant, </a:t>
            </a:r>
            <a:r>
              <a:rPr lang="cs-CZ" dirty="0" err="1" smtClean="0"/>
              <a:t>kterej</a:t>
            </a:r>
            <a:r>
              <a:rPr lang="cs-CZ" dirty="0" smtClean="0"/>
              <a:t> ze mě pumpuje prachy. </a:t>
            </a:r>
            <a:r>
              <a:rPr lang="cs-CZ" dirty="0" err="1" smtClean="0"/>
              <a:t>Eště</a:t>
            </a:r>
            <a:r>
              <a:rPr lang="cs-CZ" dirty="0" smtClean="0"/>
              <a:t> loni jsem na tom božím světě neměl </a:t>
            </a:r>
            <a:r>
              <a:rPr lang="cs-CZ" dirty="0" err="1" smtClean="0"/>
              <a:t>jedinýho</a:t>
            </a:r>
            <a:r>
              <a:rPr lang="cs-CZ" dirty="0" smtClean="0"/>
              <a:t> </a:t>
            </a:r>
            <a:r>
              <a:rPr lang="cs-CZ" dirty="0" err="1" smtClean="0"/>
              <a:t>příbuznýho</a:t>
            </a:r>
            <a:r>
              <a:rPr lang="cs-CZ" dirty="0" smtClean="0"/>
              <a:t>, až na dva tři, </a:t>
            </a:r>
            <a:r>
              <a:rPr lang="cs-CZ" dirty="0" err="1" smtClean="0"/>
              <a:t>kerý</a:t>
            </a:r>
            <a:r>
              <a:rPr lang="cs-CZ" dirty="0" smtClean="0"/>
              <a:t> se mi by </a:t>
            </a:r>
            <a:r>
              <a:rPr lang="cs-CZ" dirty="0" err="1" smtClean="0"/>
              <a:t>hejbali</a:t>
            </a:r>
            <a:r>
              <a:rPr lang="cs-CZ" dirty="0" smtClean="0"/>
              <a:t> na sto honů. Dneska jich mám padesát, a </a:t>
            </a:r>
            <a:r>
              <a:rPr lang="cs-CZ" dirty="0" err="1" smtClean="0"/>
              <a:t>žádnej</a:t>
            </a:r>
            <a:r>
              <a:rPr lang="cs-CZ" dirty="0" smtClean="0"/>
              <a:t> si nevydělá ani na slanou vodu. Jsem </a:t>
            </a:r>
            <a:r>
              <a:rPr lang="cs-CZ" dirty="0" err="1" smtClean="0"/>
              <a:t>nucenej</a:t>
            </a:r>
            <a:r>
              <a:rPr lang="cs-CZ" dirty="0" smtClean="0"/>
              <a:t> žít pro druhý, a ne pro sebe: to je ta vaše měšťácká morálka!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Otázky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1341438"/>
            <a:ext cx="4721225" cy="5256212"/>
          </a:xfrm>
        </p:spPr>
        <p:txBody>
          <a:bodyPr>
            <a:normAutofit fontScale="92500" lnSpcReduction="20000"/>
          </a:bodyPr>
          <a:lstStyle/>
          <a:p>
            <a:pPr marL="596646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Charakterizujte mluvu pana </a:t>
            </a:r>
            <a:r>
              <a:rPr lang="cs-CZ" dirty="0" err="1" smtClean="0"/>
              <a:t>Doolittla</a:t>
            </a:r>
            <a:r>
              <a:rPr lang="cs-CZ" dirty="0" smtClean="0"/>
              <a:t>.</a:t>
            </a:r>
          </a:p>
          <a:p>
            <a:pPr marL="870966" lvl="1" indent="-514350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Obecný jazyk – zakončení adjektiv (</a:t>
            </a:r>
            <a:r>
              <a:rPr lang="cs-CZ" dirty="0" err="1" smtClean="0"/>
              <a:t>šťastnej</a:t>
            </a:r>
            <a:r>
              <a:rPr lang="cs-CZ" dirty="0" smtClean="0"/>
              <a:t>, </a:t>
            </a:r>
            <a:r>
              <a:rPr lang="cs-CZ" dirty="0" err="1" smtClean="0"/>
              <a:t>svobodnej</a:t>
            </a:r>
            <a:r>
              <a:rPr lang="cs-CZ" dirty="0" smtClean="0"/>
              <a:t>), substantiv (</a:t>
            </a:r>
            <a:r>
              <a:rPr lang="cs-CZ" dirty="0" err="1" smtClean="0"/>
              <a:t>bačkorama</a:t>
            </a:r>
            <a:r>
              <a:rPr lang="cs-CZ" dirty="0" smtClean="0"/>
              <a:t>, </a:t>
            </a:r>
            <a:r>
              <a:rPr lang="cs-CZ" dirty="0" err="1" smtClean="0"/>
              <a:t>nemocema</a:t>
            </a:r>
            <a:r>
              <a:rPr lang="cs-CZ" dirty="0" smtClean="0"/>
              <a:t>)</a:t>
            </a:r>
          </a:p>
          <a:p>
            <a:pPr marL="870966" lvl="1" indent="-514350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Nářeční prvky – </a:t>
            </a:r>
            <a:r>
              <a:rPr lang="cs-CZ" dirty="0" err="1" smtClean="0"/>
              <a:t>oučty</a:t>
            </a:r>
            <a:r>
              <a:rPr lang="cs-CZ" dirty="0" smtClean="0"/>
              <a:t>, </a:t>
            </a:r>
            <a:r>
              <a:rPr lang="cs-CZ" dirty="0" err="1" smtClean="0"/>
              <a:t>eště</a:t>
            </a:r>
            <a:endParaRPr lang="cs-CZ" dirty="0" smtClean="0"/>
          </a:p>
          <a:p>
            <a:pPr marL="596646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Co je obsahem jeho monologu?</a:t>
            </a:r>
          </a:p>
          <a:p>
            <a:pPr marL="870966" lvl="1" indent="-514350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Dokud neměl peníze, měl se dobře, protože žil bezstarostně, teď se o peníze bojí</a:t>
            </a:r>
            <a:endParaRPr lang="cs-CZ" dirty="0"/>
          </a:p>
        </p:txBody>
      </p:sp>
      <p:pic>
        <p:nvPicPr>
          <p:cNvPr id="22531" name="Obrázek 3" descr="Pygmalion_serialized_November_191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32538" y="814388"/>
            <a:ext cx="2660650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TextovéPole 4"/>
          <p:cNvSpPr txBox="1">
            <a:spLocks noChangeArrowheads="1"/>
          </p:cNvSpPr>
          <p:nvPr/>
        </p:nvSpPr>
        <p:spPr bwMode="auto">
          <a:xfrm>
            <a:off x="7235825" y="4941888"/>
            <a:ext cx="8651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 pitchFamily="34" charset="-18"/>
              </a:rPr>
              <a:t>Obr. 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274638"/>
            <a:ext cx="7891462" cy="706437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Ukázka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196975"/>
            <a:ext cx="8351837" cy="5545138"/>
          </a:xfrm>
        </p:spPr>
        <p:txBody>
          <a:bodyPr>
            <a:normAutofit fontScale="62500" lnSpcReduction="2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LÍZA (k </a:t>
            </a:r>
            <a:r>
              <a:rPr lang="cs-CZ" dirty="0" err="1" smtClean="0"/>
              <a:t>Pickeringovi</a:t>
            </a:r>
            <a:r>
              <a:rPr lang="cs-CZ" dirty="0" smtClean="0"/>
              <a:t>, zřejmě si </a:t>
            </a:r>
            <a:r>
              <a:rPr lang="cs-CZ" dirty="0" err="1" smtClean="0"/>
              <a:t>Higginse</a:t>
            </a:r>
            <a:r>
              <a:rPr lang="cs-CZ" dirty="0" smtClean="0"/>
              <a:t> nevšímá a pilně se zabývá svou ruční prací): Doufám, plukovníku </a:t>
            </a:r>
            <a:r>
              <a:rPr lang="cs-CZ" dirty="0" err="1" smtClean="0"/>
              <a:t>Pickeringu</a:t>
            </a:r>
            <a:r>
              <a:rPr lang="cs-CZ" dirty="0" smtClean="0"/>
              <a:t>, že teď, když je pokus skončen, se snad se mnou nepřestanete stýkat?</a:t>
            </a:r>
            <a:br>
              <a:rPr lang="cs-CZ" dirty="0" smtClean="0"/>
            </a:br>
            <a:r>
              <a:rPr lang="cs-CZ" dirty="0" smtClean="0"/>
              <a:t>PICKERING: Ale samozřejmě, že ne. A nesmíte si myslit, že to byl nějaký pokus. Proti tomu se opravdu musím bránit.</a:t>
            </a:r>
            <a:br>
              <a:rPr lang="cs-CZ" dirty="0" smtClean="0"/>
            </a:br>
            <a:r>
              <a:rPr lang="cs-CZ" dirty="0" smtClean="0"/>
              <a:t>LÍZA: Jak víte, nejsem nic jiného než ucouraný strašák -</a:t>
            </a:r>
            <a:br>
              <a:rPr lang="cs-CZ" dirty="0" smtClean="0"/>
            </a:br>
            <a:r>
              <a:rPr lang="cs-CZ" dirty="0" smtClean="0"/>
              <a:t>PICKERING (prudce): Prosím vás, takhle nemluvte.</a:t>
            </a:r>
            <a:br>
              <a:rPr lang="cs-CZ" dirty="0" smtClean="0"/>
            </a:br>
            <a:r>
              <a:rPr lang="cs-CZ" dirty="0" smtClean="0"/>
              <a:t>LÍZA (klidně pokračuje): Přesto však vám vděčím za tolik, že bych byla opravdu nešťastna, kdybyste na mne zapomněl.</a:t>
            </a:r>
            <a:br>
              <a:rPr lang="cs-CZ" dirty="0" smtClean="0"/>
            </a:br>
            <a:r>
              <a:rPr lang="cs-CZ" dirty="0" smtClean="0"/>
              <a:t>PICKERING: To je od vás velmi laskavé, že to říkáte, slečno </a:t>
            </a:r>
            <a:r>
              <a:rPr lang="cs-CZ" dirty="0" err="1" smtClean="0"/>
              <a:t>Doolittlová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LÍZA: Opravdu to neříkám proto, že jste za mne platil šaty. Vím, že pokud jde o peníze, jste velkorysý ke každému. Ale od vás jsem se naučila opravdu vybranému chování; a to přece dělá dámu. Můžete si představit, že to nebylo pro mne nic snadného, protože jsem měla stále před očima také příklad profesora </a:t>
            </a:r>
            <a:r>
              <a:rPr lang="cs-CZ" dirty="0" err="1" smtClean="0"/>
              <a:t>Higginse</a:t>
            </a:r>
            <a:r>
              <a:rPr lang="cs-CZ" dirty="0" smtClean="0"/>
              <a:t>. Byla jsem přece původně právě taková jako on, vůbec jsem se neovládala a při každé příležitosti jsem klela a nadávala. A kdybych nebyla poznala vás, nebyla bych nikdy pochopila, že to slušně vychovaní lidé nedělají.</a:t>
            </a:r>
            <a:br>
              <a:rPr lang="cs-CZ" dirty="0" smtClean="0"/>
            </a:br>
            <a:r>
              <a:rPr lang="cs-CZ" dirty="0" smtClean="0"/>
              <a:t>HIGGINS: No tohle už přestává všecko!</a:t>
            </a:r>
            <a:br>
              <a:rPr lang="cs-CZ" dirty="0" smtClean="0"/>
            </a:br>
            <a:r>
              <a:rPr lang="cs-CZ" dirty="0" smtClean="0"/>
              <a:t>PICKERING: Víte, za to on nemůže. Přitom však to nikdy nemyslí tak zle.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Otázky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6375" y="1341438"/>
            <a:ext cx="7497763" cy="5327650"/>
          </a:xfrm>
        </p:spPr>
        <p:txBody>
          <a:bodyPr>
            <a:normAutofit lnSpcReduction="10000"/>
          </a:bodyPr>
          <a:lstStyle/>
          <a:p>
            <a:pPr marL="596646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Vlastními slovy popište situaci z ukázky.</a:t>
            </a:r>
          </a:p>
          <a:p>
            <a:pPr marL="870966" lvl="1" indent="-514350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Závěr děje, Líza „školí“ profesora </a:t>
            </a:r>
            <a:r>
              <a:rPr lang="cs-CZ" dirty="0" err="1" smtClean="0"/>
              <a:t>Higginse</a:t>
            </a:r>
            <a:r>
              <a:rPr lang="cs-CZ" dirty="0" smtClean="0"/>
              <a:t> za to, jak se k ní chová, stále v ní vidí to ušmudlané stvoření z ulice, zatímco </a:t>
            </a:r>
            <a:r>
              <a:rPr lang="cs-CZ" dirty="0" err="1" smtClean="0"/>
              <a:t>Pickering</a:t>
            </a:r>
            <a:r>
              <a:rPr lang="cs-CZ" dirty="0" smtClean="0"/>
              <a:t> v ní vždy viděl dámu</a:t>
            </a:r>
          </a:p>
          <a:p>
            <a:pPr marL="596646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Jak poznáte, že se jedná o drama?</a:t>
            </a:r>
          </a:p>
          <a:p>
            <a:pPr marL="870966" lvl="1" indent="-514350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Dialogická forma, není pásmo vypravěče, scénické poznámky</a:t>
            </a:r>
          </a:p>
          <a:p>
            <a:pPr marL="596646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Lze v textu najít sarkasmus a kde?</a:t>
            </a:r>
          </a:p>
          <a:p>
            <a:pPr marL="870966" lvl="1" indent="-514350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Repliky Lízy: např. to slušně vychovaní lidé nedělají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Video ukázky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Jazykové prostředky Pygmalion</a:t>
            </a:r>
            <a:endParaRPr lang="cs-CZ" smtClean="0"/>
          </a:p>
          <a:p>
            <a:r>
              <a:rPr lang="en-US" smtClean="0">
                <a:hlinkClick r:id="rId3"/>
              </a:rPr>
              <a:t>My Fair Lady - The rain in Spain</a:t>
            </a:r>
            <a:endParaRPr lang="cs-CZ" smtClean="0"/>
          </a:p>
          <a:p>
            <a:r>
              <a:rPr lang="cs-CZ" smtClean="0">
                <a:hlinkClick r:id="rId4"/>
              </a:rPr>
              <a:t>Ilustrační video</a:t>
            </a:r>
            <a:endParaRPr lang="cs-CZ" smtClean="0"/>
          </a:p>
        </p:txBody>
      </p:sp>
      <p:pic>
        <p:nvPicPr>
          <p:cNvPr id="25603" name="Obrázek 3" descr="450px-Audrey_Hepburn_My_Fair_Lady_Dress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80063" y="2781300"/>
            <a:ext cx="2949575" cy="3932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4" name="TextovéPole 4"/>
          <p:cNvSpPr txBox="1">
            <a:spLocks noChangeArrowheads="1"/>
          </p:cNvSpPr>
          <p:nvPr/>
        </p:nvSpPr>
        <p:spPr bwMode="auto">
          <a:xfrm>
            <a:off x="4500563" y="4797425"/>
            <a:ext cx="863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 pitchFamily="34" charset="-18"/>
              </a:rPr>
              <a:t>Obr.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Citace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8888" y="1268413"/>
            <a:ext cx="7675562" cy="5329237"/>
          </a:xfrm>
        </p:spPr>
        <p:txBody>
          <a:bodyPr>
            <a:normAutofit lnSpcReduction="1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Obr. 1: NEZNÁMÝ AUTOR.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12.3.2014]. Dostupný na WWW: http://commons.wikimedia.org/wiki/File:George_bernard_shaw.jpg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Obr. 2: COBURN, </a:t>
            </a:r>
            <a:r>
              <a:rPr lang="cs-CZ" sz="1600" dirty="0" err="1" smtClean="0"/>
              <a:t>Alvin</a:t>
            </a:r>
            <a:r>
              <a:rPr lang="cs-CZ" sz="1600" dirty="0" smtClean="0"/>
              <a:t> </a:t>
            </a:r>
            <a:r>
              <a:rPr lang="cs-CZ" sz="1600" dirty="0" err="1" smtClean="0"/>
              <a:t>Langdon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12.3.2014]. Dostupný na WWW: http://commons.wikimedia.org/wiki/File:Alvin_Langdon_Coburn-Shaw.jpg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Obr. 3: SHAW, </a:t>
            </a:r>
            <a:r>
              <a:rPr lang="cs-CZ" sz="1600" dirty="0" err="1" smtClean="0"/>
              <a:t>George</a:t>
            </a:r>
            <a:r>
              <a:rPr lang="cs-CZ" sz="1600" dirty="0" smtClean="0"/>
              <a:t> Bernard. </a:t>
            </a:r>
            <a:r>
              <a:rPr lang="cs-CZ" sz="1600" i="1" dirty="0" err="1" smtClean="0"/>
              <a:t>postreh.com</a:t>
            </a:r>
            <a:r>
              <a:rPr lang="cs-CZ" sz="1600" dirty="0" smtClean="0"/>
              <a:t> [online]. [cit. 12.3.2014]. Dostupný na WWW: http://www.</a:t>
            </a:r>
            <a:r>
              <a:rPr lang="cs-CZ" sz="1600" dirty="0" err="1" smtClean="0"/>
              <a:t>postreh.com</a:t>
            </a:r>
            <a:r>
              <a:rPr lang="cs-CZ" sz="1600" dirty="0" smtClean="0"/>
              <a:t>/</a:t>
            </a:r>
            <a:r>
              <a:rPr lang="cs-CZ" sz="1600" dirty="0" err="1" smtClean="0"/>
              <a:t>phprs</a:t>
            </a:r>
            <a:r>
              <a:rPr lang="cs-CZ" sz="1600" dirty="0" smtClean="0"/>
              <a:t>/</a:t>
            </a:r>
            <a:r>
              <a:rPr lang="cs-CZ" sz="1600" dirty="0" err="1" smtClean="0"/>
              <a:t>view.php</a:t>
            </a:r>
            <a:r>
              <a:rPr lang="cs-CZ" sz="1600" dirty="0" smtClean="0"/>
              <a:t>?</a:t>
            </a:r>
            <a:r>
              <a:rPr lang="cs-CZ" sz="1600" dirty="0" err="1" smtClean="0"/>
              <a:t>cisloclanku</a:t>
            </a:r>
            <a:r>
              <a:rPr lang="cs-CZ" sz="1600" dirty="0" smtClean="0"/>
              <a:t>=2008091601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Obr. 4: DE ROUSSY-TRIOSON, </a:t>
            </a:r>
            <a:r>
              <a:rPr lang="cs-CZ" sz="1600" dirty="0" err="1" smtClean="0"/>
              <a:t>Anne</a:t>
            </a:r>
            <a:r>
              <a:rPr lang="cs-CZ" sz="1600" dirty="0" smtClean="0"/>
              <a:t>-Louis </a:t>
            </a:r>
            <a:r>
              <a:rPr lang="cs-CZ" sz="1600" dirty="0" err="1" smtClean="0"/>
              <a:t>Girodet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12.3.2014]. Dostupný na WWW: http://commons.wikimedia.org/wiki/File:Girodet_Pygmalion.jpg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SHAW, </a:t>
            </a:r>
            <a:r>
              <a:rPr lang="cs-CZ" sz="1600" dirty="0" err="1" smtClean="0"/>
              <a:t>George</a:t>
            </a:r>
            <a:r>
              <a:rPr lang="cs-CZ" sz="1600" dirty="0" smtClean="0"/>
              <a:t> Bernard. </a:t>
            </a:r>
            <a:r>
              <a:rPr lang="cs-CZ" sz="1600" i="1" dirty="0" err="1" smtClean="0"/>
              <a:t>Pygmalion</a:t>
            </a:r>
            <a:r>
              <a:rPr lang="cs-CZ" sz="1600" dirty="0" smtClean="0"/>
              <a:t> [online]. [cit. 12.3.2014]. Dostupný na WWW: http://www.</a:t>
            </a:r>
            <a:r>
              <a:rPr lang="cs-CZ" sz="1600" dirty="0" err="1" smtClean="0"/>
              <a:t>cesky</a:t>
            </a:r>
            <a:r>
              <a:rPr lang="cs-CZ" sz="1600" dirty="0" smtClean="0"/>
              <a:t>-jazyk.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citanka</a:t>
            </a:r>
            <a:r>
              <a:rPr lang="cs-CZ" sz="1600" dirty="0" smtClean="0"/>
              <a:t>/</a:t>
            </a:r>
            <a:r>
              <a:rPr lang="cs-CZ" sz="1600" dirty="0" err="1" smtClean="0"/>
              <a:t>george</a:t>
            </a:r>
            <a:r>
              <a:rPr lang="cs-CZ" sz="1600" dirty="0" smtClean="0"/>
              <a:t>-</a:t>
            </a:r>
            <a:r>
              <a:rPr lang="cs-CZ" sz="1600" dirty="0" err="1" smtClean="0"/>
              <a:t>bernard</a:t>
            </a:r>
            <a:r>
              <a:rPr lang="cs-CZ" sz="1600" dirty="0" smtClean="0"/>
              <a:t>-</a:t>
            </a:r>
            <a:r>
              <a:rPr lang="cs-CZ" sz="1600" dirty="0" err="1" smtClean="0"/>
              <a:t>shaw</a:t>
            </a:r>
            <a:r>
              <a:rPr lang="cs-CZ" sz="1600" dirty="0" smtClean="0"/>
              <a:t>/</a:t>
            </a:r>
            <a:r>
              <a:rPr lang="cs-CZ" sz="1600" dirty="0" err="1" smtClean="0"/>
              <a:t>pygmalion.html</a:t>
            </a:r>
            <a:r>
              <a:rPr lang="cs-CZ" sz="1600" dirty="0" smtClean="0"/>
              <a:t>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Obr. 5: </a:t>
            </a:r>
            <a:r>
              <a:rPr lang="en-US" sz="1600" dirty="0" smtClean="0"/>
              <a:t>BROADWAYGAL. </a:t>
            </a:r>
            <a:r>
              <a:rPr lang="en-US" sz="1600" i="1" dirty="0" smtClean="0"/>
              <a:t>wikipedia.org</a:t>
            </a:r>
            <a:r>
              <a:rPr lang="en-US" sz="1600" dirty="0" smtClean="0"/>
              <a:t> [online]. [cit. 12.3.2014].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http://en.wikipedia.org/wiki/File:Cover-play1913.jpg </a:t>
            </a:r>
            <a:endParaRPr lang="cs-CZ" sz="1600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SHAW, </a:t>
            </a:r>
            <a:r>
              <a:rPr lang="cs-CZ" sz="1600" dirty="0" err="1" smtClean="0"/>
              <a:t>George</a:t>
            </a:r>
            <a:r>
              <a:rPr lang="cs-CZ" sz="1600" dirty="0" smtClean="0"/>
              <a:t> Bernard. </a:t>
            </a:r>
            <a:r>
              <a:rPr lang="cs-CZ" sz="1600" i="1" dirty="0" err="1" smtClean="0"/>
              <a:t>Pygmalion</a:t>
            </a:r>
            <a:r>
              <a:rPr lang="cs-CZ" sz="1600" dirty="0" smtClean="0"/>
              <a:t> [online]. [cit. 12.3.2014]. Dostupný na WWW: http://www.</a:t>
            </a:r>
            <a:r>
              <a:rPr lang="cs-CZ" sz="1600" dirty="0" err="1" smtClean="0"/>
              <a:t>cesky</a:t>
            </a:r>
            <a:r>
              <a:rPr lang="cs-CZ" sz="1600" dirty="0" smtClean="0"/>
              <a:t>-jazyk.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ctenarsky</a:t>
            </a:r>
            <a:r>
              <a:rPr lang="cs-CZ" sz="1600" dirty="0" smtClean="0"/>
              <a:t>-</a:t>
            </a:r>
            <a:r>
              <a:rPr lang="cs-CZ" sz="1600" dirty="0" err="1" smtClean="0"/>
              <a:t>denik</a:t>
            </a:r>
            <a:r>
              <a:rPr lang="cs-CZ" sz="1600" dirty="0" smtClean="0"/>
              <a:t>/</a:t>
            </a:r>
            <a:r>
              <a:rPr lang="cs-CZ" sz="1600" dirty="0" err="1" smtClean="0"/>
              <a:t>george</a:t>
            </a:r>
            <a:r>
              <a:rPr lang="cs-CZ" sz="1600" dirty="0" smtClean="0"/>
              <a:t>-</a:t>
            </a:r>
            <a:r>
              <a:rPr lang="cs-CZ" sz="1600" dirty="0" err="1" smtClean="0"/>
              <a:t>bernard</a:t>
            </a:r>
            <a:r>
              <a:rPr lang="cs-CZ" sz="1600" dirty="0" smtClean="0"/>
              <a:t>-</a:t>
            </a:r>
            <a:r>
              <a:rPr lang="cs-CZ" sz="1600" dirty="0" err="1" smtClean="0"/>
              <a:t>shaw</a:t>
            </a:r>
            <a:r>
              <a:rPr lang="cs-CZ" sz="1600" dirty="0" smtClean="0"/>
              <a:t>/</a:t>
            </a:r>
            <a:r>
              <a:rPr lang="cs-CZ" sz="1600" dirty="0" err="1" smtClean="0"/>
              <a:t>pygmalion</a:t>
            </a:r>
            <a:r>
              <a:rPr lang="cs-CZ" sz="1600" dirty="0" smtClean="0"/>
              <a:t>-4.html#ixzz2vllB80O4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Obr. 6: EVERYBODY'S MAGAZINE.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12.3.2014]. Dostupný na WWW: http://en.wikipedia.org/wiki/File:Pygmalion_serialized_November_1914.jpg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nl-NL" sz="1600" dirty="0" smtClean="0"/>
              <a:t>POPCULTUREGEEK. </a:t>
            </a:r>
            <a:r>
              <a:rPr lang="nl-NL" sz="1600" i="1" dirty="0" smtClean="0"/>
              <a:t>wikimedia.org</a:t>
            </a:r>
            <a:r>
              <a:rPr lang="nl-NL" sz="1600" dirty="0" smtClean="0"/>
              <a:t> [online]. [cit. 12.3.2014]. Dostupný na WWW: http://commons.wikimedia.org/wiki/File:Audrey_Hepburn_My_Fair_Lady_Dress.jpg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tx2">
                    <a:satMod val="130000"/>
                  </a:schemeClr>
                </a:solidFill>
              </a:rPr>
              <a:t>George</a:t>
            </a:r>
            <a:r>
              <a:rPr lang="cs-CZ" smtClean="0">
                <a:solidFill>
                  <a:schemeClr val="tx2">
                    <a:satMod val="130000"/>
                  </a:schemeClr>
                </a:solidFill>
              </a:rPr>
              <a:t> Bernard Shaw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139</TotalTime>
  <Words>1062</Words>
  <Application>Microsoft Office PowerPoint</Application>
  <PresentationFormat>On-screen Show (4:3)</PresentationFormat>
  <Paragraphs>88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14</vt:i4>
      </vt:variant>
    </vt:vector>
  </HeadingPairs>
  <TitlesOfParts>
    <vt:vector size="27" baseType="lpstr">
      <vt:lpstr>Gill Sans MT</vt:lpstr>
      <vt:lpstr>Arial</vt:lpstr>
      <vt:lpstr>Wingdings 2</vt:lpstr>
      <vt:lpstr>Verdana</vt:lpstr>
      <vt:lpstr>Calibri</vt:lpstr>
      <vt:lpstr>Wingdings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Anotace</vt:lpstr>
      <vt:lpstr>Život</vt:lpstr>
      <vt:lpstr>Dílo</vt:lpstr>
      <vt:lpstr>„Domy pana Sartoria“</vt:lpstr>
      <vt:lpstr>„Pygmalion“</vt:lpstr>
      <vt:lpstr>„Pygmalion“</vt:lpstr>
      <vt:lpstr>Ukázka</vt:lpstr>
      <vt:lpstr>Otázky</vt:lpstr>
      <vt:lpstr>Ukázka</vt:lpstr>
      <vt:lpstr>Otázky</vt:lpstr>
      <vt:lpstr>Video ukázky</vt:lpstr>
      <vt:lpstr>Citace</vt:lpstr>
      <vt:lpstr>George Bernard Shaw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G. B. Shaw</dc:title>
  <dc:creator>Kate</dc:creator>
  <cp:lastModifiedBy>DUM</cp:lastModifiedBy>
  <cp:revision>30</cp:revision>
  <dcterms:created xsi:type="dcterms:W3CDTF">2014-03-12T16:01:37Z</dcterms:created>
  <dcterms:modified xsi:type="dcterms:W3CDTF">2014-03-16T19:11:23Z</dcterms:modified>
</cp:coreProperties>
</file>