
<file path=[Content_Types].xml><?xml version="1.0" encoding="utf-8"?>
<Types xmlns="http://schemas.openxmlformats.org/package/2006/content-types">
  <Default Extension="png" ContentType="image/png"/>
  <Default Extension="tmp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9" r:id="rId4"/>
    <p:sldId id="261" r:id="rId5"/>
    <p:sldId id="262" r:id="rId6"/>
    <p:sldId id="263" r:id="rId7"/>
    <p:sldId id="264" r:id="rId8"/>
    <p:sldId id="266" r:id="rId9"/>
    <p:sldId id="267" r:id="rId10"/>
    <p:sldId id="268" r:id="rId11"/>
    <p:sldId id="265" r:id="rId12"/>
    <p:sldId id="270" r:id="rId13"/>
    <p:sldId id="271" r:id="rId14"/>
    <p:sldId id="272" r:id="rId15"/>
    <p:sldId id="260" r:id="rId16"/>
    <p:sldId id="273" r:id="rId17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-756" y="-96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B7DA032-B226-49A4-A5E6-D28DCC74DD36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9707474-B86E-4B53-8C3B-B8F6BF5D645C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165647"/>
            <a:ext cx="6779110" cy="923330"/>
            <a:chOff x="1172584" y="1381459"/>
            <a:chExt cx="6779110" cy="1231106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123110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040803"/>
            <a:ext cx="6777318" cy="1298987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825897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DA032-B226-49A4-A5E6-D28DCC74DD36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07474-B86E-4B53-8C3B-B8F6BF5D645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044163"/>
            <a:ext cx="6779110" cy="923330"/>
            <a:chOff x="1172584" y="1381459"/>
            <a:chExt cx="6779110" cy="1231106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123110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165684"/>
            <a:ext cx="6779110" cy="923330"/>
            <a:chOff x="1172584" y="1381459"/>
            <a:chExt cx="6779110" cy="1231106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123110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1" y="903643"/>
            <a:ext cx="7754713" cy="1433037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9" y="2825488"/>
            <a:ext cx="7734747" cy="1125140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DA032-B226-49A4-A5E6-D28DCC74DD36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07474-B86E-4B53-8C3B-B8F6BF5D645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DA032-B226-49A4-A5E6-D28DCC74DD36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07474-B86E-4B53-8C3B-B8F6BF5D645C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044163"/>
            <a:ext cx="6779110" cy="923330"/>
            <a:chOff x="1172584" y="1381459"/>
            <a:chExt cx="6779110" cy="1231106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123110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1680210"/>
            <a:ext cx="3803904" cy="29077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1680210"/>
            <a:ext cx="3803904" cy="29077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1680210"/>
            <a:ext cx="3442446" cy="493776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210696"/>
            <a:ext cx="3803904" cy="237972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1680210"/>
            <a:ext cx="3447288" cy="493776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208276"/>
            <a:ext cx="3799728" cy="237972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DA032-B226-49A4-A5E6-D28DCC74DD36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07474-B86E-4B53-8C3B-B8F6BF5D645C}" type="slidenum">
              <a:rPr lang="cs-CZ" smtClean="0"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044163"/>
            <a:ext cx="6779110" cy="923330"/>
            <a:chOff x="1172584" y="1381459"/>
            <a:chExt cx="6779110" cy="1231106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123110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DA032-B226-49A4-A5E6-D28DCC74DD36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07474-B86E-4B53-8C3B-B8F6BF5D645C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044163"/>
            <a:ext cx="6779110" cy="923330"/>
            <a:chOff x="1172584" y="1381459"/>
            <a:chExt cx="6779110" cy="1231106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123110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DA032-B226-49A4-A5E6-D28DCC74DD36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07474-B86E-4B53-8C3B-B8F6BF5D64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80" y="1258647"/>
            <a:ext cx="3422483" cy="141519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2" y="419549"/>
            <a:ext cx="4116667" cy="4175074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80" y="2702859"/>
            <a:ext cx="3411725" cy="1887967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DA032-B226-49A4-A5E6-D28DCC74DD36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07474-B86E-4B53-8C3B-B8F6BF5D64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2" y="3501614"/>
            <a:ext cx="7767021" cy="483547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500224"/>
            <a:ext cx="4772156" cy="2698512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3993229"/>
            <a:ext cx="7756264" cy="603647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DA032-B226-49A4-A5E6-D28DCC74DD36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07474-B86E-4B53-8C3B-B8F6BF5D64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DA032-B226-49A4-A5E6-D28DCC74DD36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07474-B86E-4B53-8C3B-B8F6BF5D645C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044163"/>
            <a:ext cx="6779110" cy="923330"/>
            <a:chOff x="1172584" y="1381459"/>
            <a:chExt cx="6779110" cy="1231106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123110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1" y="419549"/>
            <a:ext cx="1678193" cy="417507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9" y="637391"/>
            <a:ext cx="5507917" cy="3767866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DA032-B226-49A4-A5E6-D28DCC74DD36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07474-B86E-4B53-8C3B-B8F6BF5D645C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4594069" y="2045201"/>
            <a:ext cx="4110116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000879" y="1381459"/>
              <a:ext cx="1169551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1" y="427617"/>
            <a:ext cx="7756263" cy="79068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1686261"/>
            <a:ext cx="7745505" cy="290836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4621082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5B7DA032-B226-49A4-A5E6-D28DCC74DD36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4621082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4621082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E9707474-B86E-4B53-8C3B-B8F6BF5D645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tmp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upload.wikimedia.org/wikipedia/commons/3/38/GreatWall_2004_Summer_4.jpg" TargetMode="Externa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upload.wikimedia.org/wikipedia/commons/9/96/Liang's_calligraphy.jpg" TargetMode="Externa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://upload.wikimedia.org/wikipedia/commons/1/17/Yin_yang.svg" TargetMode="Externa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://upload.wikimedia.org/wikipedia/commons/0/09/Dao4.PNG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3.png"/><Relationship Id="rId4" Type="http://schemas.openxmlformats.org/officeDocument/2006/relationships/hyperlink" Target="http://upload.wikimedia.org/wikipedia/commons/9/94/Representation_of_Laozi.PN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upload.wikimedia.org/wikipedia/commons/5/54/Confucius_Tang_Dynasty.jpg" TargetMode="Externa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http://upload.wikimedia.org/wikipedia/commons/6/6f/Shi_Jing.jpg" TargetMode="Externa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http://upload.wikimedia.org/wikipedia/commons/4/4c/LiBai.jpg" TargetMode="Externa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http://commons.wikimedia.org/wiki/File:Dufu.jpg" TargetMode="Externa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7" name="Group 4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916509693"/>
              </p:ext>
            </p:extLst>
          </p:nvPr>
        </p:nvGraphicFramePr>
        <p:xfrm>
          <a:off x="467544" y="1548191"/>
          <a:ext cx="8136582" cy="3511214"/>
        </p:xfrm>
        <a:graphic>
          <a:graphicData uri="http://schemas.openxmlformats.org/drawingml/2006/table">
            <a:tbl>
              <a:tblPr/>
              <a:tblGrid>
                <a:gridCol w="2074304"/>
                <a:gridCol w="6062278"/>
              </a:tblGrid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3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OP VK 1.5 25549863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projektu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Moderní škola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Soukromá střední škola podnikání a managementu, o.p.s.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Český jazyk a 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literatura (</a:t>
                      </a: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klíčová aktivita III/2)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Téma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Literatura starověké Číny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Mgr. Dušan Kráčmar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9624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 seznamuje žáky s jednou ze starověkých literatur, jejíž podoba je od evropských tradic značně odlišná. Cílem těchto snímků je představit žákům nejen ji, ale alespoň stručně také starověkou čínskou civilizaci vůbec.     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16. 9. 2013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8" name="Skupina 7"/>
          <p:cNvGrpSpPr/>
          <p:nvPr/>
        </p:nvGrpSpPr>
        <p:grpSpPr>
          <a:xfrm>
            <a:off x="130145" y="57150"/>
            <a:ext cx="8883709" cy="1531420"/>
            <a:chOff x="-92650" y="483518"/>
            <a:chExt cx="8883709" cy="1531420"/>
          </a:xfrm>
        </p:grpSpPr>
        <p:pic>
          <p:nvPicPr>
            <p:cNvPr id="9" name="Obrázek 8" descr="Výřez obrazovky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9592" y="483518"/>
              <a:ext cx="6614081" cy="1531420"/>
            </a:xfrm>
            <a:prstGeom prst="rect">
              <a:avLst/>
            </a:prstGeom>
          </p:spPr>
        </p:pic>
        <p:pic>
          <p:nvPicPr>
            <p:cNvPr id="10" name="Obrázek 9" descr="loga soukrškolyvjpeg.jp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3221" b="6723"/>
            <a:stretch/>
          </p:blipFill>
          <p:spPr bwMode="auto">
            <a:xfrm>
              <a:off x="-92650" y="483518"/>
              <a:ext cx="992242" cy="9984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1" name="Obrázek 10" descr="loga soukrškolyvjpeg.jpg"/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6334" b="10296"/>
            <a:stretch/>
          </p:blipFill>
          <p:spPr bwMode="auto">
            <a:xfrm>
              <a:off x="7513672" y="483518"/>
              <a:ext cx="1277387" cy="1531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Obdélník 11"/>
            <p:cNvSpPr/>
            <p:nvPr/>
          </p:nvSpPr>
          <p:spPr>
            <a:xfrm>
              <a:off x="-92650" y="1482004"/>
              <a:ext cx="992242" cy="53293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023582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Literatura starověké Číny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292080" y="4299942"/>
            <a:ext cx="3384376" cy="43204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/>
              <a:t>© Dušan Kráčmar 2013</a:t>
            </a:r>
          </a:p>
        </p:txBody>
      </p:sp>
    </p:spTree>
    <p:extLst>
      <p:ext uri="{BB962C8B-B14F-4D97-AF65-F5344CB8AC3E}">
        <p14:creationId xmlns:p14="http://schemas.microsoft.com/office/powerpoint/2010/main" val="3566952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115616" y="2355726"/>
            <a:ext cx="6912768" cy="576064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2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15616" y="699542"/>
            <a:ext cx="6777318" cy="666851"/>
          </a:xfrm>
        </p:spPr>
        <p:txBody>
          <a:bodyPr/>
          <a:lstStyle/>
          <a:p>
            <a:r>
              <a:rPr lang="cs-CZ" sz="3600" dirty="0" smtClean="0"/>
              <a:t>Literatura starověké Číny</a:t>
            </a:r>
            <a:br>
              <a:rPr lang="cs-CZ" sz="3600" dirty="0" smtClean="0"/>
            </a:br>
            <a:r>
              <a:rPr lang="cs-CZ" sz="3600" dirty="0" smtClean="0">
                <a:solidFill>
                  <a:srgbClr val="FFFF00"/>
                </a:solidFill>
              </a:rPr>
              <a:t>ÚVOD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275606"/>
            <a:ext cx="8640960" cy="3672408"/>
          </a:xfrm>
        </p:spPr>
        <p:txBody>
          <a:bodyPr>
            <a:normAutofit/>
          </a:bodyPr>
          <a:lstStyle/>
          <a:p>
            <a:pPr marL="171450" indent="-17145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2200" dirty="0">
                <a:effectLst/>
              </a:rPr>
              <a:t>j</a:t>
            </a:r>
            <a:r>
              <a:rPr lang="cs-CZ" sz="2200" dirty="0" smtClean="0">
                <a:effectLst/>
              </a:rPr>
              <a:t>ako starověká Čína je označována civilizace, která se přibližně                       od 5. tisíciletí př. n. </a:t>
            </a:r>
            <a:r>
              <a:rPr lang="cs-CZ" sz="2200" dirty="0" err="1" smtClean="0">
                <a:effectLst/>
              </a:rPr>
              <a:t>l.vyvinula</a:t>
            </a:r>
            <a:r>
              <a:rPr lang="cs-CZ" sz="2200" dirty="0" smtClean="0">
                <a:effectLst/>
              </a:rPr>
              <a:t> v úrodných oblastech řek </a:t>
            </a:r>
            <a:r>
              <a:rPr lang="cs-CZ" sz="2200" dirty="0" err="1" smtClean="0">
                <a:solidFill>
                  <a:srgbClr val="FFFF00"/>
                </a:solidFill>
                <a:effectLst/>
              </a:rPr>
              <a:t>Chuang</a:t>
            </a:r>
            <a:r>
              <a:rPr lang="cs-CZ" sz="2200" dirty="0" smtClean="0">
                <a:solidFill>
                  <a:srgbClr val="FFFF00"/>
                </a:solidFill>
                <a:effectLst/>
              </a:rPr>
              <a:t> – che </a:t>
            </a:r>
            <a:r>
              <a:rPr lang="cs-CZ" sz="2200" dirty="0" smtClean="0">
                <a:effectLst/>
              </a:rPr>
              <a:t>(Žlutá řeka) a </a:t>
            </a:r>
            <a:r>
              <a:rPr lang="cs-CZ" sz="2200" dirty="0" smtClean="0">
                <a:solidFill>
                  <a:srgbClr val="FFFF00"/>
                </a:solidFill>
                <a:effectLst/>
              </a:rPr>
              <a:t>Jang-c-</a:t>
            </a:r>
            <a:r>
              <a:rPr lang="cs-CZ" sz="2200" dirty="0" err="1" smtClean="0">
                <a:solidFill>
                  <a:srgbClr val="FFFF00"/>
                </a:solidFill>
                <a:effectLst/>
              </a:rPr>
              <a:t>ťiang</a:t>
            </a:r>
            <a:r>
              <a:rPr lang="cs-CZ" sz="2200" dirty="0" smtClean="0">
                <a:solidFill>
                  <a:srgbClr val="FFFF00"/>
                </a:solidFill>
                <a:effectLst/>
              </a:rPr>
              <a:t> </a:t>
            </a:r>
            <a:r>
              <a:rPr lang="cs-CZ" sz="2200" dirty="0" smtClean="0">
                <a:effectLst/>
              </a:rPr>
              <a:t>(</a:t>
            </a:r>
            <a:r>
              <a:rPr lang="cs-CZ" sz="2200" dirty="0">
                <a:effectLst/>
              </a:rPr>
              <a:t>D</a:t>
            </a:r>
            <a:r>
              <a:rPr lang="cs-CZ" sz="2200" dirty="0" smtClean="0">
                <a:effectLst/>
              </a:rPr>
              <a:t>louhá řeka)</a:t>
            </a:r>
          </a:p>
          <a:p>
            <a:pPr marL="171450" indent="-17145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2200" dirty="0">
                <a:effectLst/>
              </a:rPr>
              <a:t>p</a:t>
            </a:r>
            <a:r>
              <a:rPr lang="cs-CZ" sz="2200" dirty="0" smtClean="0">
                <a:effectLst/>
              </a:rPr>
              <a:t>ůvodně rozdělená území se později sjednotila pod vládou mocných dynastií (Čchin, Chan, Tchang…)</a:t>
            </a:r>
          </a:p>
          <a:p>
            <a:pPr marL="171450" indent="-17145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2200" dirty="0" smtClean="0">
                <a:effectLst/>
              </a:rPr>
              <a:t>největší část obyvatel tvořili rolníci (pěstování rýže, významný byl i obchod s hedvábím (tzv. </a:t>
            </a:r>
            <a:r>
              <a:rPr lang="cs-CZ" sz="2200" dirty="0">
                <a:effectLst/>
              </a:rPr>
              <a:t>H</a:t>
            </a:r>
            <a:r>
              <a:rPr lang="cs-CZ" sz="2200" dirty="0" smtClean="0">
                <a:effectLst/>
              </a:rPr>
              <a:t>edvábná stezka)</a:t>
            </a:r>
          </a:p>
          <a:p>
            <a:pPr marL="171450" indent="-17145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2200" dirty="0">
                <a:effectLst/>
              </a:rPr>
              <a:t>d</a:t>
            </a:r>
            <a:r>
              <a:rPr lang="cs-CZ" sz="2200" dirty="0" smtClean="0">
                <a:effectLst/>
              </a:rPr>
              <a:t>íky své velké vzdálenosti od Evropy si oblast „žila vlastním životem“, zdejší vynálezy (pluh, lodě, střelný prach) často  předběhly vývoj v Evropě      </a:t>
            </a:r>
          </a:p>
          <a:p>
            <a:pPr algn="l"/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856622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1115616" y="2355726"/>
            <a:ext cx="6912768" cy="576064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2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15616" y="699542"/>
            <a:ext cx="6777318" cy="666851"/>
          </a:xfrm>
        </p:spPr>
        <p:txBody>
          <a:bodyPr/>
          <a:lstStyle/>
          <a:p>
            <a:r>
              <a:rPr lang="cs-CZ" sz="3600" dirty="0" smtClean="0"/>
              <a:t>Literatura starověké Číny</a:t>
            </a:r>
            <a:br>
              <a:rPr lang="cs-CZ" sz="3600" dirty="0" smtClean="0"/>
            </a:br>
            <a:r>
              <a:rPr lang="cs-CZ" sz="3600" dirty="0" smtClean="0">
                <a:solidFill>
                  <a:srgbClr val="FFFF00"/>
                </a:solidFill>
              </a:rPr>
              <a:t>ÚVOD</a:t>
            </a:r>
            <a:endParaRPr lang="cs-CZ" sz="3600" dirty="0">
              <a:solidFill>
                <a:srgbClr val="FFFF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3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584" t="10038" r="13933" b="12150"/>
          <a:stretch/>
        </p:blipFill>
        <p:spPr bwMode="auto">
          <a:xfrm>
            <a:off x="2555776" y="1419622"/>
            <a:ext cx="4032448" cy="30768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Podnadpis 2"/>
          <p:cNvSpPr txBox="1">
            <a:spLocks/>
          </p:cNvSpPr>
          <p:nvPr/>
        </p:nvSpPr>
        <p:spPr>
          <a:xfrm>
            <a:off x="2843808" y="4570831"/>
            <a:ext cx="3744416" cy="432048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 sz="2400" kern="1200"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 sz="2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dirty="0"/>
              <a:t>p</a:t>
            </a:r>
            <a:r>
              <a:rPr lang="cs-CZ" dirty="0" smtClean="0"/>
              <a:t>řibližný rozsah území starověké Číny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9041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115616" y="2355726"/>
            <a:ext cx="6912768" cy="576064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2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15616" y="699542"/>
            <a:ext cx="6777318" cy="666851"/>
          </a:xfrm>
        </p:spPr>
        <p:txBody>
          <a:bodyPr/>
          <a:lstStyle/>
          <a:p>
            <a:r>
              <a:rPr lang="cs-CZ" sz="3600" dirty="0" smtClean="0"/>
              <a:t>Literatura starověké Číny</a:t>
            </a:r>
            <a:br>
              <a:rPr lang="cs-CZ" sz="3600" dirty="0" smtClean="0"/>
            </a:br>
            <a:r>
              <a:rPr lang="cs-CZ" sz="3600" dirty="0" smtClean="0">
                <a:solidFill>
                  <a:srgbClr val="FFFF00"/>
                </a:solidFill>
              </a:rPr>
              <a:t>ČÍNSKÉ</a:t>
            </a:r>
            <a:r>
              <a:rPr lang="cs-CZ" sz="3600" dirty="0" smtClean="0"/>
              <a:t> </a:t>
            </a:r>
            <a:r>
              <a:rPr lang="cs-CZ" sz="3600" dirty="0" smtClean="0">
                <a:solidFill>
                  <a:srgbClr val="FFFF00"/>
                </a:solidFill>
              </a:rPr>
              <a:t>KULTURNÍ KOŘENY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395536" y="1329308"/>
            <a:ext cx="4032448" cy="3474690"/>
          </a:xfrm>
        </p:spPr>
        <p:txBody>
          <a:bodyPr/>
          <a:lstStyle/>
          <a:p>
            <a:pPr marL="342900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2800" dirty="0">
                <a:solidFill>
                  <a:srgbClr val="FFFF00"/>
                </a:solidFill>
              </a:rPr>
              <a:t>a</a:t>
            </a:r>
            <a:r>
              <a:rPr lang="cs-CZ" sz="2800" dirty="0" smtClean="0">
                <a:solidFill>
                  <a:srgbClr val="FFFF00"/>
                </a:solidFill>
              </a:rPr>
              <a:t>rchitektura</a:t>
            </a:r>
            <a:r>
              <a:rPr lang="cs-CZ" sz="2800" dirty="0" smtClean="0"/>
              <a:t> – na ochranu proti nájezdům kočovných mongolských kmenů byla vybudována </a:t>
            </a:r>
            <a:r>
              <a:rPr lang="cs-CZ" sz="2800" dirty="0" smtClean="0">
                <a:solidFill>
                  <a:srgbClr val="FFFF00"/>
                </a:solidFill>
              </a:rPr>
              <a:t>Velká čínská zeď</a:t>
            </a:r>
            <a:r>
              <a:rPr lang="cs-CZ" sz="2800" dirty="0" smtClean="0"/>
              <a:t>, dlouhá asi 6 700 km</a:t>
            </a:r>
          </a:p>
          <a:p>
            <a:pPr marL="342900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cs-CZ" dirty="0" smtClean="0">
              <a:solidFill>
                <a:srgbClr val="FFFF00"/>
              </a:solidFill>
            </a:endParaRPr>
          </a:p>
          <a:p>
            <a:pPr marL="342900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2050" name="Picture 2" descr="File:GreatWall 2004 Summer 4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8803" y="1635646"/>
            <a:ext cx="3816424" cy="2862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08061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115616" y="2355726"/>
            <a:ext cx="6912768" cy="576064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2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15616" y="699542"/>
            <a:ext cx="6777318" cy="666851"/>
          </a:xfrm>
        </p:spPr>
        <p:txBody>
          <a:bodyPr/>
          <a:lstStyle/>
          <a:p>
            <a:r>
              <a:rPr lang="cs-CZ" sz="3600" dirty="0" smtClean="0"/>
              <a:t>Literatura starověké Číny</a:t>
            </a:r>
            <a:br>
              <a:rPr lang="cs-CZ" sz="3600" dirty="0" smtClean="0"/>
            </a:br>
            <a:r>
              <a:rPr lang="cs-CZ" sz="3600" dirty="0" smtClean="0">
                <a:solidFill>
                  <a:srgbClr val="FFFF00"/>
                </a:solidFill>
              </a:rPr>
              <a:t>ČÍNSKÉ KULTURNÍ KOŘENY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3059832" y="1329308"/>
            <a:ext cx="5616624" cy="3474690"/>
          </a:xfrm>
        </p:spPr>
        <p:txBody>
          <a:bodyPr>
            <a:normAutofit fontScale="92500" lnSpcReduction="20000"/>
          </a:bodyPr>
          <a:lstStyle/>
          <a:p>
            <a:pPr marL="342900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2800" dirty="0">
                <a:solidFill>
                  <a:srgbClr val="FFFF00"/>
                </a:solidFill>
              </a:rPr>
              <a:t>v</a:t>
            </a:r>
            <a:r>
              <a:rPr lang="cs-CZ" sz="2800" dirty="0" smtClean="0">
                <a:solidFill>
                  <a:srgbClr val="FFFF00"/>
                </a:solidFill>
              </a:rPr>
              <a:t>ýtvarné umění </a:t>
            </a:r>
            <a:r>
              <a:rPr lang="cs-CZ" sz="2800" dirty="0" smtClean="0"/>
              <a:t>– vyspělé bylo především sochařství, zobrazovaly se především Buddhovy sochy a často zobrazovaným motivem byl čínský drak</a:t>
            </a:r>
          </a:p>
          <a:p>
            <a:pPr marL="342900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2800" dirty="0">
                <a:solidFill>
                  <a:srgbClr val="FFFF00"/>
                </a:solidFill>
              </a:rPr>
              <a:t>h</a:t>
            </a:r>
            <a:r>
              <a:rPr lang="cs-CZ" sz="2800" dirty="0" smtClean="0">
                <a:solidFill>
                  <a:srgbClr val="FFFF00"/>
                </a:solidFill>
              </a:rPr>
              <a:t>udba </a:t>
            </a:r>
            <a:r>
              <a:rPr lang="cs-CZ" sz="2800" dirty="0" smtClean="0"/>
              <a:t>– důležitá i jako doprovod při politických jednáních, existoval samostatný úřad pro hudbu</a:t>
            </a:r>
            <a:endParaRPr lang="cs-CZ" sz="2800" dirty="0" smtClean="0">
              <a:solidFill>
                <a:srgbClr val="FFFF00"/>
              </a:solidFill>
            </a:endParaRPr>
          </a:p>
          <a:p>
            <a:pPr marL="342900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cs-CZ" dirty="0" smtClean="0">
              <a:solidFill>
                <a:srgbClr val="FFFF00"/>
              </a:solidFill>
            </a:endParaRPr>
          </a:p>
          <a:p>
            <a:pPr marL="342900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3074" name="Picture 2" descr="Drimmsy Dra: Čínský drak - typický číňa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9467" y="1503040"/>
            <a:ext cx="18288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Podnadpis 2"/>
          <p:cNvSpPr txBox="1">
            <a:spLocks/>
          </p:cNvSpPr>
          <p:nvPr/>
        </p:nvSpPr>
        <p:spPr>
          <a:xfrm>
            <a:off x="919991" y="4409434"/>
            <a:ext cx="2088232" cy="288032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 sz="2400" kern="1200"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 sz="2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dirty="0"/>
              <a:t>m</a:t>
            </a:r>
            <a:r>
              <a:rPr lang="cs-CZ" dirty="0" smtClean="0"/>
              <a:t>otiv čínského draka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9984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115616" y="2355726"/>
            <a:ext cx="6912768" cy="576064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2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15616" y="699542"/>
            <a:ext cx="6777318" cy="666851"/>
          </a:xfrm>
        </p:spPr>
        <p:txBody>
          <a:bodyPr/>
          <a:lstStyle/>
          <a:p>
            <a:r>
              <a:rPr lang="cs-CZ" sz="3600" dirty="0" smtClean="0"/>
              <a:t>Literatura starověké Číny</a:t>
            </a:r>
            <a:br>
              <a:rPr lang="cs-CZ" sz="3600" dirty="0" smtClean="0"/>
            </a:br>
            <a:r>
              <a:rPr lang="cs-CZ" sz="3600" dirty="0" smtClean="0">
                <a:solidFill>
                  <a:srgbClr val="FFFF00"/>
                </a:solidFill>
              </a:rPr>
              <a:t>PÍSMO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467544" y="1329308"/>
            <a:ext cx="5256584" cy="3474690"/>
          </a:xfrm>
        </p:spPr>
        <p:txBody>
          <a:bodyPr>
            <a:normAutofit fontScale="85000" lnSpcReduction="20000"/>
          </a:bodyPr>
          <a:lstStyle/>
          <a:p>
            <a:pPr marL="342900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2800" dirty="0" smtClean="0"/>
              <a:t>nejstarší doklady čínského písma se dochovaly na </a:t>
            </a:r>
            <a:r>
              <a:rPr lang="cs-CZ" sz="2800" dirty="0" smtClean="0">
                <a:solidFill>
                  <a:srgbClr val="FFFF00"/>
                </a:solidFill>
              </a:rPr>
              <a:t>věšteckých destičkách z doby dynastie Jin </a:t>
            </a:r>
            <a:r>
              <a:rPr lang="cs-CZ" sz="2800" dirty="0" smtClean="0"/>
              <a:t>(od 14. století př. n. l.) </a:t>
            </a:r>
          </a:p>
          <a:p>
            <a:pPr marL="342900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2800" dirty="0"/>
              <a:t>p</a:t>
            </a:r>
            <a:r>
              <a:rPr lang="cs-CZ" sz="2800" dirty="0" smtClean="0"/>
              <a:t>ostupně vznikla řada způsobů psaní a místních variant písma, třebaže se postupně jednotily, dodnes existují lokální rozdíly</a:t>
            </a:r>
          </a:p>
          <a:p>
            <a:pPr marL="342900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2800" dirty="0"/>
              <a:t>r</a:t>
            </a:r>
            <a:r>
              <a:rPr lang="cs-CZ" sz="2800" dirty="0" smtClean="0"/>
              <a:t>ozvíjelo se i písmomalířství – </a:t>
            </a:r>
            <a:r>
              <a:rPr lang="cs-CZ" sz="2800" dirty="0" smtClean="0">
                <a:solidFill>
                  <a:srgbClr val="FFFF00"/>
                </a:solidFill>
              </a:rPr>
              <a:t>kaligrafie, </a:t>
            </a:r>
            <a:r>
              <a:rPr lang="cs-CZ" sz="2800" dirty="0" smtClean="0"/>
              <a:t>psalo se na speciální papír štětcem a tuší</a:t>
            </a:r>
            <a:endParaRPr lang="cs-CZ" dirty="0"/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6478877" y="4371559"/>
            <a:ext cx="2160240" cy="28803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 sz="2400" kern="1200"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 sz="2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500" dirty="0"/>
              <a:t>t</a:t>
            </a:r>
            <a:r>
              <a:rPr lang="cs-CZ" sz="1500" dirty="0" smtClean="0"/>
              <a:t>radiční čínský rukopis</a:t>
            </a:r>
            <a:endParaRPr lang="cs-CZ" sz="1500" dirty="0"/>
          </a:p>
        </p:txBody>
      </p:sp>
      <p:grpSp>
        <p:nvGrpSpPr>
          <p:cNvPr id="6" name="Skupina 5"/>
          <p:cNvGrpSpPr/>
          <p:nvPr/>
        </p:nvGrpSpPr>
        <p:grpSpPr>
          <a:xfrm>
            <a:off x="6660232" y="1306998"/>
            <a:ext cx="1728192" cy="2952328"/>
            <a:chOff x="6300192" y="1275606"/>
            <a:chExt cx="2016224" cy="3277844"/>
          </a:xfrm>
        </p:grpSpPr>
        <p:sp>
          <p:nvSpPr>
            <p:cNvPr id="3" name="Obdélník 2"/>
            <p:cNvSpPr/>
            <p:nvPr/>
          </p:nvSpPr>
          <p:spPr>
            <a:xfrm>
              <a:off x="6300192" y="1275606"/>
              <a:ext cx="2016224" cy="3277844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122" name="Picture 2" descr="File:Liang's calligraphy.jp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44208" y="1392746"/>
              <a:ext cx="1692948" cy="30780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786877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115616" y="2355726"/>
            <a:ext cx="6912768" cy="576064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2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15616" y="699542"/>
            <a:ext cx="6777318" cy="666851"/>
          </a:xfrm>
        </p:spPr>
        <p:txBody>
          <a:bodyPr/>
          <a:lstStyle/>
          <a:p>
            <a:r>
              <a:rPr lang="cs-CZ" sz="3600" dirty="0" smtClean="0"/>
              <a:t>Literatura starověké Číny</a:t>
            </a:r>
            <a:br>
              <a:rPr lang="cs-CZ" sz="3600" dirty="0" smtClean="0"/>
            </a:br>
            <a:r>
              <a:rPr lang="cs-CZ" sz="3600" dirty="0" smtClean="0">
                <a:solidFill>
                  <a:srgbClr val="FFFF00"/>
                </a:solidFill>
              </a:rPr>
              <a:t>FILOSOFICKÁ LITERATURA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467544" y="1329308"/>
            <a:ext cx="4109871" cy="3474690"/>
          </a:xfrm>
        </p:spPr>
        <p:txBody>
          <a:bodyPr>
            <a:normAutofit fontScale="85000" lnSpcReduction="20000"/>
          </a:bodyPr>
          <a:lstStyle/>
          <a:p>
            <a:pPr marL="342900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dirty="0"/>
              <a:t>č</a:t>
            </a:r>
            <a:r>
              <a:rPr lang="cs-CZ" dirty="0" smtClean="0"/>
              <a:t>ínská filosofie je postavena na </a:t>
            </a:r>
            <a:r>
              <a:rPr lang="cs-CZ" dirty="0" smtClean="0">
                <a:solidFill>
                  <a:srgbClr val="FFFF00"/>
                </a:solidFill>
              </a:rPr>
              <a:t>působení dvou protikladných principů </a:t>
            </a:r>
          </a:p>
          <a:p>
            <a:pPr marL="800100" lvl="1" indent="-3429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dirty="0">
                <a:solidFill>
                  <a:srgbClr val="FFFF00"/>
                </a:solidFill>
              </a:rPr>
              <a:t>j</a:t>
            </a:r>
            <a:r>
              <a:rPr lang="cs-CZ" dirty="0" smtClean="0">
                <a:solidFill>
                  <a:srgbClr val="FFFF00"/>
                </a:solidFill>
              </a:rPr>
              <a:t>in – </a:t>
            </a:r>
            <a:r>
              <a:rPr lang="cs-CZ" dirty="0" smtClean="0">
                <a:solidFill>
                  <a:schemeClr val="tx1"/>
                </a:solidFill>
              </a:rPr>
              <a:t>země, ženský prvek, tma, smrt, sever</a:t>
            </a:r>
          </a:p>
          <a:p>
            <a:pPr marL="800100" lvl="1" indent="-3429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dirty="0">
                <a:solidFill>
                  <a:srgbClr val="FFFF00"/>
                </a:solidFill>
              </a:rPr>
              <a:t>j</a:t>
            </a:r>
            <a:r>
              <a:rPr lang="cs-CZ" dirty="0" smtClean="0">
                <a:solidFill>
                  <a:srgbClr val="FFFF00"/>
                </a:solidFill>
              </a:rPr>
              <a:t>ang – </a:t>
            </a:r>
            <a:r>
              <a:rPr lang="cs-CZ" dirty="0" smtClean="0">
                <a:solidFill>
                  <a:schemeClr val="tx1"/>
                </a:solidFill>
              </a:rPr>
              <a:t>nebe, mužský prvek, světlo, život, jih</a:t>
            </a:r>
          </a:p>
          <a:p>
            <a:pPr marL="342900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dirty="0"/>
              <a:t>t</a:t>
            </a:r>
            <a:r>
              <a:rPr lang="cs-CZ" dirty="0" smtClean="0"/>
              <a:t>yto principy ve své protikladnosti tvoří základ řádu světa, který člověk nesmí narušit</a:t>
            </a:r>
          </a:p>
          <a:p>
            <a:pPr marL="342900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dirty="0"/>
              <a:t>p</a:t>
            </a:r>
            <a:r>
              <a:rPr lang="cs-CZ" dirty="0" smtClean="0">
                <a:solidFill>
                  <a:schemeClr val="tx1"/>
                </a:solidFill>
              </a:rPr>
              <a:t>ůsobení jin a jang je označováno jako </a:t>
            </a:r>
            <a:r>
              <a:rPr lang="cs-CZ" dirty="0" err="1" smtClean="0">
                <a:solidFill>
                  <a:srgbClr val="FFFF00"/>
                </a:solidFill>
              </a:rPr>
              <a:t>tao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smtClean="0"/>
              <a:t>(cesta)</a:t>
            </a:r>
            <a:r>
              <a:rPr lang="cs-CZ" dirty="0" smtClean="0">
                <a:solidFill>
                  <a:schemeClr val="tx1"/>
                </a:solidFill>
              </a:rPr>
              <a:t>   </a:t>
            </a:r>
          </a:p>
          <a:p>
            <a:pPr marL="342900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5936090" y="4553450"/>
            <a:ext cx="1802908" cy="288032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 sz="2400" kern="1200"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 sz="2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dirty="0"/>
              <a:t>s</a:t>
            </a:r>
            <a:r>
              <a:rPr lang="cs-CZ" dirty="0" smtClean="0"/>
              <a:t>ymbol jin a jang</a:t>
            </a:r>
            <a:endParaRPr lang="cs-CZ" dirty="0"/>
          </a:p>
        </p:txBody>
      </p:sp>
      <p:pic>
        <p:nvPicPr>
          <p:cNvPr id="6146" name="Picture 2" descr="File:Yin yang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318504"/>
            <a:ext cx="3234945" cy="3234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8834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bldLvl="2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115616" y="2355726"/>
            <a:ext cx="6912768" cy="576064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2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15616" y="483518"/>
            <a:ext cx="6777318" cy="666851"/>
          </a:xfrm>
        </p:spPr>
        <p:txBody>
          <a:bodyPr/>
          <a:lstStyle/>
          <a:p>
            <a:r>
              <a:rPr lang="cs-CZ" sz="3600" dirty="0" smtClean="0"/>
              <a:t>Literatura starověké Číny</a:t>
            </a:r>
            <a:br>
              <a:rPr lang="cs-CZ" sz="3600" dirty="0" smtClean="0"/>
            </a:br>
            <a:r>
              <a:rPr lang="cs-CZ" sz="2400" dirty="0" smtClean="0">
                <a:solidFill>
                  <a:srgbClr val="FFFF00"/>
                </a:solidFill>
              </a:rPr>
              <a:t>FILOSOFICKÁ LITERATURA - TAOISMUS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2676950" y="1269854"/>
            <a:ext cx="4032448" cy="2250554"/>
          </a:xfrm>
        </p:spPr>
        <p:txBody>
          <a:bodyPr>
            <a:normAutofit fontScale="92500" lnSpcReduction="20000"/>
          </a:bodyPr>
          <a:lstStyle/>
          <a:p>
            <a:pPr marL="342900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1800" dirty="0"/>
              <a:t>f</a:t>
            </a:r>
            <a:r>
              <a:rPr lang="cs-CZ" sz="1800" dirty="0" smtClean="0"/>
              <a:t>ilosofický směr hlásající život v souladu s přírodním děním, v souladu s principy jin a jang </a:t>
            </a:r>
            <a:r>
              <a:rPr lang="cs-CZ" sz="1800" dirty="0" smtClean="0">
                <a:solidFill>
                  <a:srgbClr val="FFFF00"/>
                </a:solidFill>
              </a:rPr>
              <a:t> </a:t>
            </a:r>
            <a:endParaRPr lang="cs-CZ" sz="1800" dirty="0" smtClean="0"/>
          </a:p>
          <a:p>
            <a:pPr marL="342900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1800" dirty="0" smtClean="0"/>
              <a:t>j</a:t>
            </a:r>
            <a:r>
              <a:rPr lang="cs-CZ" sz="1800" dirty="0" smtClean="0">
                <a:solidFill>
                  <a:schemeClr val="tx1"/>
                </a:solidFill>
              </a:rPr>
              <a:t>eho nejvýznamnějším představitelem byl </a:t>
            </a:r>
            <a:r>
              <a:rPr lang="cs-CZ" sz="1800" dirty="0" err="1" smtClean="0">
                <a:solidFill>
                  <a:srgbClr val="FFFF00"/>
                </a:solidFill>
              </a:rPr>
              <a:t>Lao</a:t>
            </a:r>
            <a:r>
              <a:rPr lang="cs-CZ" sz="1800" dirty="0" smtClean="0">
                <a:solidFill>
                  <a:srgbClr val="FFFF00"/>
                </a:solidFill>
              </a:rPr>
              <a:t>–c´</a:t>
            </a:r>
            <a:r>
              <a:rPr lang="cs-CZ" sz="1800" dirty="0" smtClean="0">
                <a:solidFill>
                  <a:schemeClr val="tx1"/>
                </a:solidFill>
              </a:rPr>
              <a:t> (6. století př.n.l.)</a:t>
            </a:r>
          </a:p>
          <a:p>
            <a:pPr marL="800100" lvl="1" indent="-3429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1800" dirty="0">
                <a:solidFill>
                  <a:schemeClr val="tx1"/>
                </a:solidFill>
              </a:rPr>
              <a:t>v</a:t>
            </a:r>
            <a:r>
              <a:rPr lang="cs-CZ" sz="1800" dirty="0" smtClean="0">
                <a:solidFill>
                  <a:schemeClr val="tx1"/>
                </a:solidFill>
              </a:rPr>
              <a:t>e svém učení vyzývá ke skromnosti, prostotě, úctě ke druhým   </a:t>
            </a:r>
          </a:p>
          <a:p>
            <a:pPr marL="342900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7170" name="Picture 2" descr="File:Dao4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110" y="1448416"/>
            <a:ext cx="1211769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Podnadpis 2"/>
          <p:cNvSpPr txBox="1">
            <a:spLocks/>
          </p:cNvSpPr>
          <p:nvPr/>
        </p:nvSpPr>
        <p:spPr>
          <a:xfrm>
            <a:off x="649882" y="2787774"/>
            <a:ext cx="1944216" cy="288032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 sz="2400" kern="1200"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 sz="2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z</a:t>
            </a:r>
            <a:r>
              <a:rPr lang="cs-CZ" dirty="0" smtClean="0"/>
              <a:t>nak pro </a:t>
            </a:r>
            <a:r>
              <a:rPr lang="cs-CZ" dirty="0" err="1" smtClean="0"/>
              <a:t>tao</a:t>
            </a:r>
            <a:r>
              <a:rPr lang="cs-CZ" dirty="0" smtClean="0"/>
              <a:t> (cesta)</a:t>
            </a:r>
            <a:endParaRPr lang="cs-CZ" dirty="0"/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673838" y="3528467"/>
            <a:ext cx="7822545" cy="1373176"/>
          </a:xfrm>
          <a:prstGeom prst="rect">
            <a:avLst/>
          </a:prstGeom>
          <a:solidFill>
            <a:schemeClr val="tx1"/>
          </a:solidFill>
          <a:ln w="25400">
            <a:solidFill>
              <a:srgbClr val="002060"/>
            </a:solidFill>
          </a:ln>
        </p:spPr>
        <p:txBody>
          <a:bodyPr vert="horz" lIns="91440" tIns="45720" rIns="91440" bIns="45720" numCol="1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1600" dirty="0" smtClean="0">
              <a:solidFill>
                <a:srgbClr val="002060"/>
              </a:solidFill>
            </a:endParaRPr>
          </a:p>
          <a:p>
            <a:pPr algn="l"/>
            <a:r>
              <a:rPr lang="cs-CZ" sz="1600" dirty="0" smtClean="0">
                <a:solidFill>
                  <a:srgbClr val="002060"/>
                </a:solidFill>
              </a:rPr>
              <a:t>„</a:t>
            </a:r>
            <a:r>
              <a:rPr lang="cs-CZ" sz="1600" dirty="0">
                <a:solidFill>
                  <a:srgbClr val="002060"/>
                </a:solidFill>
              </a:rPr>
              <a:t>Dobrý vůdce je nejlepší v případě, že si lidé sotva uvědomují jeho existenci… Když takový vůdce, který málo mluví, dokončí svou práci a dosáhne svého cíle, řeknou: Tohle jsme udělali sami.“</a:t>
            </a:r>
            <a:endParaRPr lang="cs-CZ" sz="1500" b="1" dirty="0">
              <a:solidFill>
                <a:srgbClr val="002060"/>
              </a:solidFill>
            </a:endParaRPr>
          </a:p>
          <a:p>
            <a:pPr algn="r"/>
            <a:r>
              <a:rPr lang="cs-CZ" sz="1500" b="1" dirty="0" smtClean="0">
                <a:solidFill>
                  <a:srgbClr val="002060"/>
                </a:solidFill>
              </a:rPr>
              <a:t>                                             </a:t>
            </a:r>
            <a:r>
              <a:rPr lang="cs-CZ" sz="1500" b="1" dirty="0" err="1" smtClean="0">
                <a:solidFill>
                  <a:srgbClr val="002060"/>
                </a:solidFill>
              </a:rPr>
              <a:t>Lao</a:t>
            </a:r>
            <a:r>
              <a:rPr lang="cs-CZ" sz="1500" b="1" dirty="0" smtClean="0">
                <a:solidFill>
                  <a:srgbClr val="002060"/>
                </a:solidFill>
              </a:rPr>
              <a:t>-c´                </a:t>
            </a:r>
            <a:r>
              <a:rPr lang="cs-CZ" sz="1500" b="1" dirty="0">
                <a:solidFill>
                  <a:srgbClr val="002060"/>
                </a:solidFill>
              </a:rPr>
              <a:t/>
            </a:r>
            <a:br>
              <a:rPr lang="cs-CZ" sz="1500" b="1" dirty="0">
                <a:solidFill>
                  <a:srgbClr val="002060"/>
                </a:solidFill>
              </a:rPr>
            </a:br>
            <a:r>
              <a:rPr lang="cs-CZ" sz="1600" b="1" dirty="0">
                <a:solidFill>
                  <a:srgbClr val="002060"/>
                </a:solidFill>
              </a:rPr>
              <a:t/>
            </a:r>
            <a:br>
              <a:rPr lang="cs-CZ" sz="1600" b="1" dirty="0">
                <a:solidFill>
                  <a:srgbClr val="002060"/>
                </a:solidFill>
              </a:rPr>
            </a:br>
            <a:endParaRPr lang="cs-CZ" sz="1600" b="1" dirty="0">
              <a:solidFill>
                <a:srgbClr val="002060"/>
              </a:solidFill>
            </a:endParaRPr>
          </a:p>
        </p:txBody>
      </p:sp>
      <p:pic>
        <p:nvPicPr>
          <p:cNvPr id="7172" name="Picture 4" descr="File:Representation of Laozi.PNG">
            <a:hlinkClick r:id="rId4"/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6966"/>
          <a:stretch/>
        </p:blipFill>
        <p:spPr bwMode="auto">
          <a:xfrm>
            <a:off x="6944716" y="1437200"/>
            <a:ext cx="1152128" cy="1235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Podnadpis 2"/>
          <p:cNvSpPr txBox="1">
            <a:spLocks/>
          </p:cNvSpPr>
          <p:nvPr/>
        </p:nvSpPr>
        <p:spPr>
          <a:xfrm>
            <a:off x="6552167" y="2763075"/>
            <a:ext cx="1944216" cy="288032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 sz="2400" kern="1200"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 sz="2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err="1" smtClean="0"/>
              <a:t>Lao</a:t>
            </a:r>
            <a:r>
              <a:rPr lang="cs-CZ" dirty="0" smtClean="0"/>
              <a:t>-c´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2447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115616" y="2355726"/>
            <a:ext cx="6912768" cy="576064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2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483518"/>
            <a:ext cx="8280920" cy="666851"/>
          </a:xfrm>
        </p:spPr>
        <p:txBody>
          <a:bodyPr/>
          <a:lstStyle/>
          <a:p>
            <a:r>
              <a:rPr lang="cs-CZ" sz="3600" dirty="0" smtClean="0"/>
              <a:t>Literatura starověké Číny</a:t>
            </a:r>
            <a:br>
              <a:rPr lang="cs-CZ" sz="3600" dirty="0" smtClean="0"/>
            </a:br>
            <a:r>
              <a:rPr lang="cs-CZ" sz="2400" dirty="0" smtClean="0">
                <a:solidFill>
                  <a:srgbClr val="FFFF00"/>
                </a:solidFill>
              </a:rPr>
              <a:t>FILOSOFICKÁ LITERATURA - KONFUCIANISMUS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323528" y="1329308"/>
            <a:ext cx="8496944" cy="3474690"/>
          </a:xfrm>
        </p:spPr>
        <p:txBody>
          <a:bodyPr>
            <a:normAutofit/>
          </a:bodyPr>
          <a:lstStyle/>
          <a:p>
            <a:pPr marL="342900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1800" dirty="0"/>
              <a:t>u</a:t>
            </a:r>
            <a:r>
              <a:rPr lang="cs-CZ" sz="1800" dirty="0" smtClean="0"/>
              <a:t>čí o šlechetnosti, respektování autorit a moudrosti jako pravé cestě ke spáse </a:t>
            </a:r>
            <a:r>
              <a:rPr lang="cs-CZ" sz="1800" dirty="0" smtClean="0">
                <a:solidFill>
                  <a:srgbClr val="FFFF00"/>
                </a:solidFill>
              </a:rPr>
              <a:t> </a:t>
            </a:r>
            <a:endParaRPr lang="cs-CZ" sz="1800" dirty="0" smtClean="0"/>
          </a:p>
          <a:p>
            <a:pPr marL="342900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1800" dirty="0"/>
              <a:t>j</a:t>
            </a:r>
            <a:r>
              <a:rPr lang="cs-CZ" sz="1800" dirty="0" smtClean="0"/>
              <a:t>e pojmenován podle svého zakladatele</a:t>
            </a:r>
            <a:r>
              <a:rPr lang="cs-CZ" sz="1800" dirty="0" smtClean="0">
                <a:solidFill>
                  <a:schemeClr val="tx1"/>
                </a:solidFill>
              </a:rPr>
              <a:t> </a:t>
            </a:r>
            <a:r>
              <a:rPr lang="cs-CZ" sz="1800" dirty="0" smtClean="0">
                <a:solidFill>
                  <a:srgbClr val="FFFF00"/>
                </a:solidFill>
              </a:rPr>
              <a:t>Konfucia</a:t>
            </a:r>
            <a:r>
              <a:rPr lang="cs-CZ" sz="1800" dirty="0" smtClean="0">
                <a:solidFill>
                  <a:schemeClr val="tx1"/>
                </a:solidFill>
              </a:rPr>
              <a:t> (551 – 479 př. n. l.)</a:t>
            </a:r>
          </a:p>
          <a:p>
            <a:pPr marL="800100" lvl="1" indent="-3429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1800" dirty="0">
                <a:solidFill>
                  <a:schemeClr val="tx1"/>
                </a:solidFill>
              </a:rPr>
              <a:t>z</a:t>
            </a:r>
            <a:r>
              <a:rPr lang="cs-CZ" sz="1800" dirty="0" smtClean="0">
                <a:solidFill>
                  <a:schemeClr val="tx1"/>
                </a:solidFill>
              </a:rPr>
              <a:t>ákladem jeho učení je </a:t>
            </a:r>
            <a:r>
              <a:rPr lang="cs-CZ" sz="1800" dirty="0" smtClean="0">
                <a:solidFill>
                  <a:srgbClr val="FFFF00"/>
                </a:solidFill>
              </a:rPr>
              <a:t>žen </a:t>
            </a:r>
            <a:r>
              <a:rPr lang="cs-CZ" sz="1800" dirty="0" smtClean="0">
                <a:solidFill>
                  <a:schemeClr val="tx1"/>
                </a:solidFill>
              </a:rPr>
              <a:t>(humanita)</a:t>
            </a:r>
          </a:p>
          <a:p>
            <a:pPr marL="800100" lvl="1" indent="-3429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1800" dirty="0">
                <a:solidFill>
                  <a:schemeClr val="tx1"/>
                </a:solidFill>
              </a:rPr>
              <a:t>s</a:t>
            </a:r>
            <a:r>
              <a:rPr lang="cs-CZ" sz="1800" dirty="0" smtClean="0">
                <a:solidFill>
                  <a:schemeClr val="tx1"/>
                </a:solidFill>
              </a:rPr>
              <a:t>naží se</a:t>
            </a:r>
            <a:r>
              <a:rPr lang="cs-CZ" sz="1800" dirty="0" smtClean="0">
                <a:solidFill>
                  <a:srgbClr val="FFFF00"/>
                </a:solidFill>
              </a:rPr>
              <a:t> </a:t>
            </a:r>
            <a:r>
              <a:rPr lang="cs-CZ" sz="1800" dirty="0" smtClean="0">
                <a:solidFill>
                  <a:schemeClr val="tx1"/>
                </a:solidFill>
              </a:rPr>
              <a:t>vést své žáky k aktivnímu životu a vzdělanosti</a:t>
            </a:r>
            <a:r>
              <a:rPr lang="cs-CZ" sz="1800" dirty="0" smtClean="0">
                <a:solidFill>
                  <a:srgbClr val="FFFF00"/>
                </a:solidFill>
              </a:rPr>
              <a:t> </a:t>
            </a:r>
            <a:r>
              <a:rPr lang="cs-CZ" sz="1800" dirty="0" smtClean="0">
                <a:solidFill>
                  <a:schemeClr val="tx1"/>
                </a:solidFill>
              </a:rPr>
              <a:t> </a:t>
            </a:r>
          </a:p>
          <a:p>
            <a:pPr marL="342900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6876256" y="4713831"/>
            <a:ext cx="1944216" cy="288032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 sz="2400" kern="1200"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 sz="2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Konfucius</a:t>
            </a:r>
            <a:endParaRPr lang="cs-CZ" dirty="0"/>
          </a:p>
        </p:txBody>
      </p:sp>
      <p:grpSp>
        <p:nvGrpSpPr>
          <p:cNvPr id="8" name="Skupina 7"/>
          <p:cNvGrpSpPr/>
          <p:nvPr/>
        </p:nvGrpSpPr>
        <p:grpSpPr>
          <a:xfrm>
            <a:off x="7020272" y="2070073"/>
            <a:ext cx="1656184" cy="2643758"/>
            <a:chOff x="6372200" y="2355726"/>
            <a:chExt cx="1656184" cy="2643758"/>
          </a:xfrm>
        </p:grpSpPr>
        <p:sp>
          <p:nvSpPr>
            <p:cNvPr id="3" name="Obdélník 2"/>
            <p:cNvSpPr/>
            <p:nvPr/>
          </p:nvSpPr>
          <p:spPr>
            <a:xfrm>
              <a:off x="6372200" y="2355726"/>
              <a:ext cx="1656184" cy="2643758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8194" name="Picture 2" descr="File:Confucius Tang Dynasty.jp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16216" y="2458519"/>
              <a:ext cx="1337853" cy="244827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1" name="Podnadpis 2"/>
          <p:cNvSpPr txBox="1">
            <a:spLocks/>
          </p:cNvSpPr>
          <p:nvPr/>
        </p:nvSpPr>
        <p:spPr>
          <a:xfrm>
            <a:off x="395536" y="2710413"/>
            <a:ext cx="6480720" cy="2003417"/>
          </a:xfrm>
          <a:prstGeom prst="rect">
            <a:avLst/>
          </a:prstGeom>
          <a:solidFill>
            <a:schemeClr val="tx1"/>
          </a:solidFill>
          <a:ln w="25400">
            <a:solidFill>
              <a:srgbClr val="002060"/>
            </a:solidFill>
          </a:ln>
        </p:spPr>
        <p:txBody>
          <a:bodyPr vert="horz" lIns="91440" tIns="45720" rIns="91440" bIns="45720" numCol="1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600" dirty="0" smtClean="0">
                <a:solidFill>
                  <a:srgbClr val="002060"/>
                </a:solidFill>
              </a:rPr>
              <a:t>„Když </a:t>
            </a:r>
            <a:r>
              <a:rPr lang="cs-CZ" sz="1600" dirty="0">
                <a:solidFill>
                  <a:srgbClr val="002060"/>
                </a:solidFill>
              </a:rPr>
              <a:t>jsi přišel na svět, plakal jsi a všichni se radovali. Žij tak, aby všichni plakali, až jej budeš opouštět</a:t>
            </a:r>
            <a:r>
              <a:rPr lang="cs-CZ" sz="1600" dirty="0" smtClean="0">
                <a:solidFill>
                  <a:srgbClr val="002060"/>
                </a:solidFill>
              </a:rPr>
              <a:t>.“</a:t>
            </a:r>
          </a:p>
          <a:p>
            <a:pPr algn="l"/>
            <a:endParaRPr lang="cs-CZ" sz="1600" dirty="0" smtClean="0">
              <a:solidFill>
                <a:srgbClr val="002060"/>
              </a:solidFill>
            </a:endParaRPr>
          </a:p>
          <a:p>
            <a:pPr algn="l"/>
            <a:r>
              <a:rPr lang="cs-CZ" sz="1600" dirty="0">
                <a:solidFill>
                  <a:srgbClr val="002060"/>
                </a:solidFill>
              </a:rPr>
              <a:t>„Trojí cestou můžeme dojíti k moudrosti: za prvé cestou přemýšlení, cestou to nejušlechtilejší; za druhé cestou napodobování, cestou to nejlehčí, a za třetí cestou zkušenosti, cestou to nejtěžší</a:t>
            </a:r>
            <a:r>
              <a:rPr lang="cs-CZ" sz="1600" dirty="0" smtClean="0">
                <a:solidFill>
                  <a:srgbClr val="002060"/>
                </a:solidFill>
              </a:rPr>
              <a:t>.“</a:t>
            </a:r>
          </a:p>
          <a:p>
            <a:pPr algn="r"/>
            <a:r>
              <a:rPr lang="cs-CZ" sz="1600" dirty="0" smtClean="0">
                <a:solidFill>
                  <a:srgbClr val="002060"/>
                </a:solidFill>
              </a:rPr>
              <a:t>Konfucius</a:t>
            </a:r>
          </a:p>
        </p:txBody>
      </p:sp>
    </p:spTree>
    <p:extLst>
      <p:ext uri="{BB962C8B-B14F-4D97-AF65-F5344CB8AC3E}">
        <p14:creationId xmlns:p14="http://schemas.microsoft.com/office/powerpoint/2010/main" val="276677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bldLvl="2"/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115616" y="2355726"/>
            <a:ext cx="6912768" cy="576064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2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15616" y="699542"/>
            <a:ext cx="6777318" cy="666851"/>
          </a:xfrm>
        </p:spPr>
        <p:txBody>
          <a:bodyPr/>
          <a:lstStyle/>
          <a:p>
            <a:r>
              <a:rPr lang="cs-CZ" sz="3600" dirty="0" smtClean="0"/>
              <a:t>Literatura starověké Číny</a:t>
            </a:r>
            <a:br>
              <a:rPr lang="cs-CZ" sz="3600" dirty="0" smtClean="0"/>
            </a:br>
            <a:r>
              <a:rPr lang="cs-CZ" sz="3600" dirty="0" smtClean="0">
                <a:solidFill>
                  <a:srgbClr val="FFFF00"/>
                </a:solidFill>
              </a:rPr>
              <a:t>FILOSOFICKÁ LITERATURA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467544" y="1329308"/>
            <a:ext cx="8208912" cy="3474690"/>
          </a:xfrm>
        </p:spPr>
        <p:txBody>
          <a:bodyPr>
            <a:normAutofit/>
          </a:bodyPr>
          <a:lstStyle/>
          <a:p>
            <a:pPr marL="342900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dirty="0" smtClean="0">
                <a:solidFill>
                  <a:srgbClr val="FFFF00"/>
                </a:solidFill>
              </a:rPr>
              <a:t>Kniha proměn</a:t>
            </a:r>
          </a:p>
          <a:p>
            <a:pPr marL="800100" lvl="1" indent="-3429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dirty="0">
                <a:solidFill>
                  <a:schemeClr val="tx1"/>
                </a:solidFill>
              </a:rPr>
              <a:t>s</a:t>
            </a:r>
            <a:r>
              <a:rPr lang="cs-CZ" dirty="0" smtClean="0">
                <a:solidFill>
                  <a:schemeClr val="tx1"/>
                </a:solidFill>
              </a:rPr>
              <a:t>oubor 64 situací, z nichž některé sahají až do 2. tisíciletí př. n. l.</a:t>
            </a:r>
          </a:p>
          <a:p>
            <a:pPr marL="800100" lvl="1" indent="-3429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dirty="0">
                <a:solidFill>
                  <a:schemeClr val="tx1"/>
                </a:solidFill>
              </a:rPr>
              <a:t>p</a:t>
            </a:r>
            <a:r>
              <a:rPr lang="cs-CZ" dirty="0" smtClean="0">
                <a:solidFill>
                  <a:schemeClr val="tx1"/>
                </a:solidFill>
              </a:rPr>
              <a:t>oužívala se především jako věštecká kniha</a:t>
            </a:r>
          </a:p>
          <a:p>
            <a:pPr marL="800100" lvl="1" indent="-3429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odráží se v ní mytologické chápání světa, principy jin a jang, následně na ni navazuje řada dalších k ní připojených textů</a:t>
            </a:r>
          </a:p>
          <a:p>
            <a:pPr marL="800100" lvl="1" indent="-3429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dirty="0">
                <a:solidFill>
                  <a:schemeClr val="tx1"/>
                </a:solidFill>
              </a:rPr>
              <a:t>č</a:t>
            </a:r>
            <a:r>
              <a:rPr lang="cs-CZ" dirty="0" smtClean="0">
                <a:solidFill>
                  <a:schemeClr val="tx1"/>
                </a:solidFill>
              </a:rPr>
              <a:t>eština je jedním z mála jazyků, do kterých je celá Kniha proměn přeložena   </a:t>
            </a:r>
          </a:p>
          <a:p>
            <a:pPr marL="342900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8190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bldLvl="2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115616" y="2355726"/>
            <a:ext cx="6912768" cy="576064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2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15616" y="555526"/>
            <a:ext cx="6777318" cy="666851"/>
          </a:xfrm>
        </p:spPr>
        <p:txBody>
          <a:bodyPr/>
          <a:lstStyle/>
          <a:p>
            <a:r>
              <a:rPr lang="cs-CZ" sz="3600" dirty="0" smtClean="0"/>
              <a:t>Literatura starověké Číny</a:t>
            </a:r>
            <a:br>
              <a:rPr lang="cs-CZ" sz="3600" dirty="0" smtClean="0"/>
            </a:br>
            <a:r>
              <a:rPr lang="cs-CZ" sz="3200" dirty="0" smtClean="0">
                <a:solidFill>
                  <a:srgbClr val="FFFF00"/>
                </a:solidFill>
              </a:rPr>
              <a:t>POEZIE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467544" y="1048172"/>
            <a:ext cx="8208912" cy="1152128"/>
          </a:xfrm>
        </p:spPr>
        <p:txBody>
          <a:bodyPr>
            <a:normAutofit fontScale="77500" lnSpcReduction="20000"/>
          </a:bodyPr>
          <a:lstStyle/>
          <a:p>
            <a:pPr marL="342900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dirty="0" smtClean="0">
                <a:solidFill>
                  <a:srgbClr val="FFFF00"/>
                </a:solidFill>
              </a:rPr>
              <a:t>Kniha písní</a:t>
            </a:r>
          </a:p>
          <a:p>
            <a:pPr marL="800100" lvl="1" indent="-3429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nejstarší známá sbírka čínské poezie (11. – 6. století př. n. l.)  </a:t>
            </a:r>
          </a:p>
          <a:p>
            <a:pPr marL="800100" lvl="1" indent="-3429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dirty="0">
                <a:solidFill>
                  <a:schemeClr val="tx1"/>
                </a:solidFill>
              </a:rPr>
              <a:t>o</a:t>
            </a:r>
            <a:r>
              <a:rPr lang="cs-CZ" dirty="0" smtClean="0">
                <a:solidFill>
                  <a:schemeClr val="tx1"/>
                </a:solidFill>
              </a:rPr>
              <a:t>bsáhlý soubor básní, lidových, milostných písní a hymnů</a:t>
            </a:r>
          </a:p>
          <a:p>
            <a:pPr marL="800100" lvl="1" indent="-3429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dirty="0">
                <a:solidFill>
                  <a:schemeClr val="tx1"/>
                </a:solidFill>
              </a:rPr>
              <a:t>s</a:t>
            </a:r>
            <a:r>
              <a:rPr lang="cs-CZ" dirty="0" smtClean="0">
                <a:solidFill>
                  <a:schemeClr val="tx1"/>
                </a:solidFill>
              </a:rPr>
              <a:t>oudí se, že do jednoho celku je seřadil samotný </a:t>
            </a:r>
            <a:r>
              <a:rPr lang="cs-CZ" dirty="0" smtClean="0">
                <a:solidFill>
                  <a:srgbClr val="FFFF00"/>
                </a:solidFill>
              </a:rPr>
              <a:t>Konfucius</a:t>
            </a:r>
          </a:p>
          <a:p>
            <a:pPr marL="800100" lvl="1" indent="-3429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endParaRPr lang="cs-CZ" dirty="0" smtClean="0">
              <a:solidFill>
                <a:schemeClr val="tx1"/>
              </a:solidFill>
            </a:endParaRPr>
          </a:p>
          <a:p>
            <a:pPr marL="342900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9218" name="Picture 2" descr="File:Shi Jing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499741"/>
            <a:ext cx="4248472" cy="1715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Podnadpis 2"/>
          <p:cNvSpPr txBox="1">
            <a:spLocks/>
          </p:cNvSpPr>
          <p:nvPr/>
        </p:nvSpPr>
        <p:spPr>
          <a:xfrm>
            <a:off x="539552" y="2133266"/>
            <a:ext cx="2808312" cy="2736304"/>
          </a:xfrm>
          <a:prstGeom prst="rect">
            <a:avLst/>
          </a:prstGeom>
          <a:solidFill>
            <a:schemeClr val="tx1"/>
          </a:solidFill>
          <a:ln w="25400">
            <a:solidFill>
              <a:srgbClr val="002060"/>
            </a:solidFill>
          </a:ln>
        </p:spPr>
        <p:txBody>
          <a:bodyPr vert="horz" lIns="91440" tIns="45720" rIns="91440" bIns="45720" numCol="1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200" dirty="0" smtClean="0">
                <a:solidFill>
                  <a:srgbClr val="002060"/>
                </a:solidFill>
              </a:rPr>
              <a:t>Hlas žluvy ozval se ze křoví</a:t>
            </a:r>
          </a:p>
          <a:p>
            <a:pPr algn="l"/>
            <a:r>
              <a:rPr lang="cs-CZ" sz="1200" dirty="0">
                <a:solidFill>
                  <a:srgbClr val="002060"/>
                </a:solidFill>
              </a:rPr>
              <a:t>a</a:t>
            </a:r>
            <a:r>
              <a:rPr lang="cs-CZ" sz="1200" dirty="0" smtClean="0">
                <a:solidFill>
                  <a:srgbClr val="002060"/>
                </a:solidFill>
              </a:rPr>
              <a:t> vzduchem nesl se po kraji…</a:t>
            </a:r>
          </a:p>
          <a:p>
            <a:pPr algn="l"/>
            <a:r>
              <a:rPr lang="cs-CZ" sz="1200" dirty="0" smtClean="0">
                <a:solidFill>
                  <a:srgbClr val="002060"/>
                </a:solidFill>
              </a:rPr>
              <a:t>Kdo půjde do hrobu s vévodou Mu?</a:t>
            </a:r>
          </a:p>
          <a:p>
            <a:pPr algn="l"/>
            <a:r>
              <a:rPr lang="cs-CZ" sz="1200" dirty="0" smtClean="0">
                <a:solidFill>
                  <a:srgbClr val="002060"/>
                </a:solidFill>
              </a:rPr>
              <a:t>C´- </a:t>
            </a:r>
            <a:r>
              <a:rPr lang="cs-CZ" sz="1200" dirty="0" err="1" smtClean="0">
                <a:solidFill>
                  <a:srgbClr val="002060"/>
                </a:solidFill>
              </a:rPr>
              <a:t>čche</a:t>
            </a:r>
            <a:r>
              <a:rPr lang="cs-CZ" sz="1200" dirty="0" smtClean="0">
                <a:solidFill>
                  <a:srgbClr val="002060"/>
                </a:solidFill>
              </a:rPr>
              <a:t>, co Jen – si mu říkají.</a:t>
            </a:r>
          </a:p>
          <a:p>
            <a:pPr algn="l"/>
            <a:r>
              <a:rPr lang="cs-CZ" sz="1200" dirty="0" smtClean="0">
                <a:solidFill>
                  <a:srgbClr val="002060"/>
                </a:solidFill>
              </a:rPr>
              <a:t>Ten Jen – si, jež svými schopnostmi</a:t>
            </a:r>
          </a:p>
          <a:p>
            <a:pPr algn="l"/>
            <a:r>
              <a:rPr lang="cs-CZ" sz="1200" dirty="0">
                <a:solidFill>
                  <a:srgbClr val="002060"/>
                </a:solidFill>
              </a:rPr>
              <a:t>s</a:t>
            </a:r>
            <a:r>
              <a:rPr lang="cs-CZ" sz="1200" dirty="0" smtClean="0">
                <a:solidFill>
                  <a:srgbClr val="002060"/>
                </a:solidFill>
              </a:rPr>
              <a:t>to jiných snadno vždy překoná.</a:t>
            </a:r>
          </a:p>
          <a:p>
            <a:pPr algn="l"/>
            <a:r>
              <a:rPr lang="cs-CZ" sz="1200" dirty="0">
                <a:solidFill>
                  <a:srgbClr val="002060"/>
                </a:solidFill>
              </a:rPr>
              <a:t>T</a:t>
            </a:r>
            <a:r>
              <a:rPr lang="cs-CZ" sz="1200" dirty="0" smtClean="0">
                <a:solidFill>
                  <a:srgbClr val="002060"/>
                </a:solidFill>
              </a:rPr>
              <a:t>eď stojí před vchodem do hrobky</a:t>
            </a:r>
          </a:p>
          <a:p>
            <a:pPr algn="l"/>
            <a:r>
              <a:rPr lang="cs-CZ" sz="1200" dirty="0" smtClean="0">
                <a:solidFill>
                  <a:srgbClr val="002060"/>
                </a:solidFill>
              </a:rPr>
              <a:t>A hrůza ho jímá šílená…</a:t>
            </a:r>
          </a:p>
          <a:p>
            <a:pPr algn="l"/>
            <a:r>
              <a:rPr lang="cs-CZ" sz="1200" dirty="0" smtClean="0">
                <a:solidFill>
                  <a:srgbClr val="002060"/>
                </a:solidFill>
              </a:rPr>
              <a:t>Nebesa, vy modrá nebesa,</a:t>
            </a:r>
          </a:p>
          <a:p>
            <a:pPr algn="l"/>
            <a:r>
              <a:rPr lang="cs-CZ" sz="1200" dirty="0" smtClean="0">
                <a:solidFill>
                  <a:srgbClr val="002060"/>
                </a:solidFill>
              </a:rPr>
              <a:t>Proč musí nejlepší na smrt jít?</a:t>
            </a:r>
          </a:p>
          <a:p>
            <a:pPr algn="l"/>
            <a:r>
              <a:rPr lang="cs-CZ" sz="1200" dirty="0" smtClean="0">
                <a:solidFill>
                  <a:srgbClr val="002060"/>
                </a:solidFill>
              </a:rPr>
              <a:t>Každý by stokrát rád život dal,</a:t>
            </a:r>
          </a:p>
          <a:p>
            <a:pPr algn="l"/>
            <a:r>
              <a:rPr lang="cs-CZ" sz="1200" dirty="0" smtClean="0">
                <a:solidFill>
                  <a:srgbClr val="002060"/>
                </a:solidFill>
              </a:rPr>
              <a:t>Jen kdyby mohl jej zastoupit! </a:t>
            </a: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4283968" y="4371950"/>
            <a:ext cx="4248472" cy="432048"/>
          </a:xfrm>
          <a:prstGeom prst="rect">
            <a:avLst/>
          </a:prstGeom>
        </p:spPr>
        <p:txBody>
          <a:bodyPr vert="horz" lIns="91440" tIns="45720" rIns="91440" bIns="45720" rtlCol="0">
            <a:normAutofit fontScale="5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 sz="2400" kern="1200"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 sz="2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j</a:t>
            </a:r>
            <a:r>
              <a:rPr lang="cs-CZ" dirty="0" smtClean="0"/>
              <a:t>edna ze stran </a:t>
            </a:r>
            <a:r>
              <a:rPr lang="cs-CZ" dirty="0"/>
              <a:t>K</a:t>
            </a:r>
            <a:r>
              <a:rPr lang="cs-CZ" dirty="0" smtClean="0"/>
              <a:t>nihy písní, autorem kaligrafie je císař </a:t>
            </a:r>
            <a:r>
              <a:rPr lang="cs-CZ" dirty="0" err="1" smtClean="0"/>
              <a:t>Čchien</a:t>
            </a:r>
            <a:r>
              <a:rPr lang="cs-CZ" dirty="0" smtClean="0"/>
              <a:t> - </a:t>
            </a:r>
            <a:r>
              <a:rPr lang="cs-CZ" dirty="0" err="1" smtClean="0"/>
              <a:t>lung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77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bldLvl="2"/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115616" y="2355726"/>
            <a:ext cx="6912768" cy="576064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2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15616" y="555526"/>
            <a:ext cx="6777318" cy="666851"/>
          </a:xfrm>
        </p:spPr>
        <p:txBody>
          <a:bodyPr/>
          <a:lstStyle/>
          <a:p>
            <a:r>
              <a:rPr lang="cs-CZ" sz="3600" dirty="0" smtClean="0"/>
              <a:t>Literatura starověké Číny</a:t>
            </a:r>
            <a:br>
              <a:rPr lang="cs-CZ" sz="3600" dirty="0" smtClean="0"/>
            </a:br>
            <a:r>
              <a:rPr lang="cs-CZ" sz="3200" dirty="0" smtClean="0">
                <a:solidFill>
                  <a:srgbClr val="FFFF00"/>
                </a:solidFill>
              </a:rPr>
              <a:t>POEZIE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2627784" y="1814736"/>
            <a:ext cx="3024336" cy="2016224"/>
          </a:xfrm>
        </p:spPr>
        <p:txBody>
          <a:bodyPr>
            <a:normAutofit fontScale="92500" lnSpcReduction="20000"/>
          </a:bodyPr>
          <a:lstStyle/>
          <a:p>
            <a:pPr marL="342900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1800" dirty="0" err="1" smtClean="0">
                <a:solidFill>
                  <a:srgbClr val="FFFF00"/>
                </a:solidFill>
              </a:rPr>
              <a:t>Li</a:t>
            </a:r>
            <a:r>
              <a:rPr lang="cs-CZ" sz="1800" dirty="0" smtClean="0">
                <a:solidFill>
                  <a:srgbClr val="FFFF00"/>
                </a:solidFill>
              </a:rPr>
              <a:t> Po </a:t>
            </a:r>
            <a:r>
              <a:rPr lang="cs-CZ" sz="1800" dirty="0" smtClean="0"/>
              <a:t>(701 – 762)</a:t>
            </a:r>
            <a:endParaRPr lang="cs-CZ" sz="1800" dirty="0" smtClean="0">
              <a:solidFill>
                <a:srgbClr val="FFFF00"/>
              </a:solidFill>
            </a:endParaRPr>
          </a:p>
          <a:p>
            <a:pPr marL="800100" lvl="1" indent="-3429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1800" dirty="0">
                <a:solidFill>
                  <a:schemeClr val="tx1"/>
                </a:solidFill>
              </a:rPr>
              <a:t>b</a:t>
            </a:r>
            <a:r>
              <a:rPr lang="cs-CZ" sz="1800" dirty="0" smtClean="0">
                <a:solidFill>
                  <a:schemeClr val="tx1"/>
                </a:solidFill>
              </a:rPr>
              <a:t>ásník, aktivně politicky činný (vláda dynastie Tchang), velký milovník vína</a:t>
            </a:r>
          </a:p>
          <a:p>
            <a:pPr marL="800100" lvl="1" indent="-3429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1800" dirty="0" smtClean="0">
                <a:solidFill>
                  <a:schemeClr val="tx1"/>
                </a:solidFill>
              </a:rPr>
              <a:t>autor milostné poezie </a:t>
            </a:r>
          </a:p>
          <a:p>
            <a:pPr marL="800100" lvl="1" indent="-3429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endParaRPr lang="cs-CZ" dirty="0" smtClean="0">
              <a:solidFill>
                <a:schemeClr val="tx1"/>
              </a:solidFill>
            </a:endParaRPr>
          </a:p>
          <a:p>
            <a:pPr marL="342900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654435" y="4442099"/>
            <a:ext cx="1656184" cy="432048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 sz="2400" kern="1200"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 sz="2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b</a:t>
            </a:r>
            <a:r>
              <a:rPr lang="cs-CZ" dirty="0" smtClean="0"/>
              <a:t>ásník </a:t>
            </a:r>
            <a:r>
              <a:rPr lang="cs-CZ" dirty="0" err="1" smtClean="0"/>
              <a:t>Li</a:t>
            </a:r>
            <a:r>
              <a:rPr lang="cs-CZ" dirty="0" smtClean="0"/>
              <a:t> Po</a:t>
            </a:r>
            <a:endParaRPr lang="cs-CZ" dirty="0"/>
          </a:p>
        </p:txBody>
      </p:sp>
      <p:pic>
        <p:nvPicPr>
          <p:cNvPr id="11266" name="Picture 2" descr="File:LiBai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203598"/>
            <a:ext cx="1885950" cy="3238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Podnadpis 2"/>
          <p:cNvSpPr txBox="1">
            <a:spLocks/>
          </p:cNvSpPr>
          <p:nvPr/>
        </p:nvSpPr>
        <p:spPr>
          <a:xfrm>
            <a:off x="5724128" y="1563638"/>
            <a:ext cx="2808312" cy="2736304"/>
          </a:xfrm>
          <a:prstGeom prst="rect">
            <a:avLst/>
          </a:prstGeom>
          <a:solidFill>
            <a:schemeClr val="tx1"/>
          </a:solidFill>
          <a:ln w="25400">
            <a:solidFill>
              <a:srgbClr val="002060"/>
            </a:solidFill>
          </a:ln>
        </p:spPr>
        <p:txBody>
          <a:bodyPr vert="horz" lIns="91440" tIns="45720" rIns="91440" bIns="45720" numCol="1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200" b="1" dirty="0" smtClean="0">
                <a:solidFill>
                  <a:srgbClr val="002060"/>
                </a:solidFill>
              </a:rPr>
              <a:t>Dívky na člunu</a:t>
            </a:r>
          </a:p>
          <a:p>
            <a:pPr algn="l"/>
            <a:endParaRPr lang="cs-CZ" sz="1200" b="1" dirty="0">
              <a:solidFill>
                <a:srgbClr val="002060"/>
              </a:solidFill>
            </a:endParaRPr>
          </a:p>
          <a:p>
            <a:pPr algn="l"/>
            <a:r>
              <a:rPr lang="cs-CZ" sz="1200" dirty="0" smtClean="0">
                <a:solidFill>
                  <a:srgbClr val="002060"/>
                </a:solidFill>
              </a:rPr>
              <a:t>Dívky z Wu,</a:t>
            </a:r>
          </a:p>
          <a:p>
            <a:pPr algn="l"/>
            <a:r>
              <a:rPr lang="cs-CZ" sz="1200" dirty="0" smtClean="0">
                <a:solidFill>
                  <a:srgbClr val="002060"/>
                </a:solidFill>
              </a:rPr>
              <a:t>s pletí bílou a čistou</a:t>
            </a:r>
          </a:p>
          <a:p>
            <a:pPr algn="l"/>
            <a:r>
              <a:rPr lang="cs-CZ" sz="1200" dirty="0" smtClean="0">
                <a:solidFill>
                  <a:srgbClr val="002060"/>
                </a:solidFill>
              </a:rPr>
              <a:t>rády se pobaví</a:t>
            </a:r>
          </a:p>
          <a:p>
            <a:pPr algn="l"/>
            <a:r>
              <a:rPr lang="cs-CZ" sz="1200" dirty="0" smtClean="0">
                <a:solidFill>
                  <a:srgbClr val="002060"/>
                </a:solidFill>
              </a:rPr>
              <a:t>vyjížďkou na lodi.</a:t>
            </a:r>
          </a:p>
          <a:p>
            <a:pPr algn="l"/>
            <a:r>
              <a:rPr lang="cs-CZ" sz="1200" dirty="0" smtClean="0">
                <a:solidFill>
                  <a:srgbClr val="002060"/>
                </a:solidFill>
              </a:rPr>
              <a:t>Jediným pohledem</a:t>
            </a:r>
          </a:p>
          <a:p>
            <a:pPr algn="l"/>
            <a:r>
              <a:rPr lang="cs-CZ" sz="1200" dirty="0" smtClean="0">
                <a:solidFill>
                  <a:srgbClr val="002060"/>
                </a:solidFill>
              </a:rPr>
              <a:t>Jaro svých srdcí</a:t>
            </a:r>
          </a:p>
          <a:p>
            <a:pPr algn="l"/>
            <a:r>
              <a:rPr lang="cs-CZ" sz="1200" dirty="0" smtClean="0">
                <a:solidFill>
                  <a:srgbClr val="002060"/>
                </a:solidFill>
              </a:rPr>
              <a:t>dovedou nabídnout,</a:t>
            </a:r>
          </a:p>
          <a:p>
            <a:pPr algn="l"/>
            <a:r>
              <a:rPr lang="cs-CZ" sz="1200" dirty="0" smtClean="0">
                <a:solidFill>
                  <a:srgbClr val="002060"/>
                </a:solidFill>
              </a:rPr>
              <a:t>když květy trhají</a:t>
            </a:r>
          </a:p>
          <a:p>
            <a:pPr algn="l"/>
            <a:r>
              <a:rPr lang="cs-CZ" sz="1200" dirty="0" smtClean="0">
                <a:solidFill>
                  <a:srgbClr val="002060"/>
                </a:solidFill>
              </a:rPr>
              <a:t>a vesele laškují</a:t>
            </a:r>
          </a:p>
          <a:p>
            <a:pPr algn="l"/>
            <a:r>
              <a:rPr lang="cs-CZ" sz="1200" dirty="0" smtClean="0">
                <a:solidFill>
                  <a:srgbClr val="002060"/>
                </a:solidFill>
              </a:rPr>
              <a:t>s poutníky na břehu.</a:t>
            </a:r>
          </a:p>
        </p:txBody>
      </p:sp>
    </p:spTree>
    <p:extLst>
      <p:ext uri="{BB962C8B-B14F-4D97-AF65-F5344CB8AC3E}">
        <p14:creationId xmlns:p14="http://schemas.microsoft.com/office/powerpoint/2010/main" val="4131218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bldLvl="2"/>
      <p:bldP spid="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115616" y="2355726"/>
            <a:ext cx="6912768" cy="576064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2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15616" y="555526"/>
            <a:ext cx="6777318" cy="666851"/>
          </a:xfrm>
        </p:spPr>
        <p:txBody>
          <a:bodyPr/>
          <a:lstStyle/>
          <a:p>
            <a:r>
              <a:rPr lang="cs-CZ" sz="3600" dirty="0" smtClean="0"/>
              <a:t>Literatura starověké Číny</a:t>
            </a:r>
            <a:br>
              <a:rPr lang="cs-CZ" sz="3600" dirty="0" smtClean="0"/>
            </a:br>
            <a:r>
              <a:rPr lang="cs-CZ" sz="3200" dirty="0" smtClean="0">
                <a:solidFill>
                  <a:srgbClr val="FFFF00"/>
                </a:solidFill>
              </a:rPr>
              <a:t>POEZIE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2635052" y="1503839"/>
            <a:ext cx="3024336" cy="1261070"/>
          </a:xfrm>
        </p:spPr>
        <p:txBody>
          <a:bodyPr>
            <a:normAutofit fontScale="77500" lnSpcReduction="20000"/>
          </a:bodyPr>
          <a:lstStyle/>
          <a:p>
            <a:pPr marL="342900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1800" dirty="0" smtClean="0">
                <a:solidFill>
                  <a:srgbClr val="FFFF00"/>
                </a:solidFill>
              </a:rPr>
              <a:t>Tu </a:t>
            </a:r>
            <a:r>
              <a:rPr lang="cs-CZ" sz="1800" dirty="0" err="1" smtClean="0">
                <a:solidFill>
                  <a:srgbClr val="FFFF00"/>
                </a:solidFill>
              </a:rPr>
              <a:t>Fu</a:t>
            </a:r>
            <a:r>
              <a:rPr lang="cs-CZ" sz="1800" dirty="0" smtClean="0">
                <a:solidFill>
                  <a:srgbClr val="FFFF00"/>
                </a:solidFill>
              </a:rPr>
              <a:t> </a:t>
            </a:r>
            <a:r>
              <a:rPr lang="cs-CZ" sz="1800" dirty="0" smtClean="0"/>
              <a:t>(712 – 770)</a:t>
            </a:r>
            <a:endParaRPr lang="cs-CZ" sz="1800" dirty="0" smtClean="0">
              <a:solidFill>
                <a:srgbClr val="FFFF00"/>
              </a:solidFill>
            </a:endParaRPr>
          </a:p>
          <a:p>
            <a:pPr marL="800100" lvl="1" indent="-3429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1800" dirty="0">
                <a:solidFill>
                  <a:schemeClr val="tx1"/>
                </a:solidFill>
              </a:rPr>
              <a:t>b</a:t>
            </a:r>
            <a:r>
              <a:rPr lang="cs-CZ" sz="1800" dirty="0" smtClean="0">
                <a:solidFill>
                  <a:schemeClr val="tx1"/>
                </a:solidFill>
              </a:rPr>
              <a:t>ásník, autor lidové poezie</a:t>
            </a:r>
          </a:p>
          <a:p>
            <a:pPr marL="800100" lvl="1" indent="-3429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1800" dirty="0">
                <a:solidFill>
                  <a:schemeClr val="tx1"/>
                </a:solidFill>
              </a:rPr>
              <a:t>o</a:t>
            </a:r>
            <a:r>
              <a:rPr lang="cs-CZ" sz="1800" dirty="0" smtClean="0">
                <a:solidFill>
                  <a:schemeClr val="tx1"/>
                </a:solidFill>
              </a:rPr>
              <a:t>sobně se znal s </a:t>
            </a:r>
            <a:r>
              <a:rPr lang="cs-CZ" sz="1800" dirty="0" err="1" smtClean="0">
                <a:solidFill>
                  <a:schemeClr val="tx1"/>
                </a:solidFill>
              </a:rPr>
              <a:t>Li</a:t>
            </a:r>
            <a:r>
              <a:rPr lang="cs-CZ" sz="1800" dirty="0" smtClean="0">
                <a:solidFill>
                  <a:schemeClr val="tx1"/>
                </a:solidFill>
              </a:rPr>
              <a:t> Po (viz ukázka)</a:t>
            </a:r>
          </a:p>
          <a:p>
            <a:pPr lvl="1" algn="l">
              <a:buClr>
                <a:schemeClr val="tx1"/>
              </a:buClr>
            </a:pPr>
            <a:r>
              <a:rPr lang="cs-CZ" sz="1800" dirty="0" smtClean="0">
                <a:solidFill>
                  <a:schemeClr val="tx1"/>
                </a:solidFill>
              </a:rPr>
              <a:t> </a:t>
            </a:r>
          </a:p>
          <a:p>
            <a:pPr marL="800100" lvl="1" indent="-3429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endParaRPr lang="cs-CZ" dirty="0" smtClean="0">
              <a:solidFill>
                <a:schemeClr val="tx1"/>
              </a:solidFill>
            </a:endParaRPr>
          </a:p>
          <a:p>
            <a:pPr marL="342900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654435" y="4442099"/>
            <a:ext cx="1656184" cy="432048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 sz="2400" kern="1200"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 sz="2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b</a:t>
            </a:r>
            <a:r>
              <a:rPr lang="cs-CZ" dirty="0" smtClean="0"/>
              <a:t>ásník Tu </a:t>
            </a:r>
            <a:r>
              <a:rPr lang="cs-CZ" dirty="0" err="1" smtClean="0"/>
              <a:t>Fu</a:t>
            </a:r>
            <a:endParaRPr lang="cs-CZ" dirty="0"/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5724128" y="1377559"/>
            <a:ext cx="2808312" cy="2898055"/>
          </a:xfrm>
          <a:prstGeom prst="rect">
            <a:avLst/>
          </a:prstGeom>
          <a:solidFill>
            <a:schemeClr val="tx1"/>
          </a:solidFill>
          <a:ln w="25400">
            <a:solidFill>
              <a:srgbClr val="002060"/>
            </a:solidFill>
          </a:ln>
        </p:spPr>
        <p:txBody>
          <a:bodyPr vert="horz" lIns="91440" tIns="45720" rIns="91440" bIns="45720" numCol="1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200" b="1" dirty="0">
                <a:solidFill>
                  <a:srgbClr val="002060"/>
                </a:solidFill>
              </a:rPr>
              <a:t>Vítěz se psem a černou </a:t>
            </a:r>
            <a:r>
              <a:rPr lang="cs-CZ" sz="1200" b="1" dirty="0" smtClean="0">
                <a:solidFill>
                  <a:srgbClr val="002060"/>
                </a:solidFill>
              </a:rPr>
              <a:t>korouhví</a:t>
            </a:r>
          </a:p>
          <a:p>
            <a:pPr algn="l"/>
            <a:r>
              <a:rPr lang="cs-CZ" sz="1200" dirty="0" smtClean="0">
                <a:solidFill>
                  <a:srgbClr val="002060"/>
                </a:solidFill>
              </a:rPr>
              <a:t>Vítězství</a:t>
            </a:r>
            <a:r>
              <a:rPr lang="cs-CZ" sz="1200" dirty="0">
                <a:solidFill>
                  <a:srgbClr val="002060"/>
                </a:solidFill>
              </a:rPr>
              <a:t>! Smím si v černý vlas je vplésti,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ač tvrdá rána chlípí v prsou kdes.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Korouhev černou v křečí ztvrdlé pěsti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jdu bojištěm. Je večer. Já a pes.</a:t>
            </a:r>
          </a:p>
          <a:p>
            <a:pPr algn="l"/>
            <a:r>
              <a:rPr lang="cs-CZ" sz="1200" dirty="0">
                <a:solidFill>
                  <a:srgbClr val="002060"/>
                </a:solidFill>
              </a:rPr>
              <a:t>Pes štěkal, kde na nepřítele </a:t>
            </a:r>
            <a:r>
              <a:rPr lang="cs-CZ" sz="1200" dirty="0" err="1">
                <a:solidFill>
                  <a:srgbClr val="002060"/>
                </a:solidFill>
              </a:rPr>
              <a:t>pad</a:t>
            </a:r>
            <a:r>
              <a:rPr lang="cs-CZ" sz="1200" dirty="0">
                <a:solidFill>
                  <a:srgbClr val="002060"/>
                </a:solidFill>
              </a:rPr>
              <a:t>;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je kolem mrtvol jako plev.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- Žer těla jejich, máš-li hlad,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a chlemtej krev!</a:t>
            </a:r>
          </a:p>
          <a:p>
            <a:pPr algn="l"/>
            <a:r>
              <a:rPr lang="cs-CZ" sz="1200" dirty="0">
                <a:solidFill>
                  <a:srgbClr val="002060"/>
                </a:solidFill>
              </a:rPr>
              <a:t>Psův zrak </a:t>
            </a:r>
            <a:r>
              <a:rPr lang="cs-CZ" sz="1200" dirty="0" err="1">
                <a:solidFill>
                  <a:srgbClr val="002060"/>
                </a:solidFill>
              </a:rPr>
              <a:t>dí</a:t>
            </a:r>
            <a:r>
              <a:rPr lang="cs-CZ" sz="1200" dirty="0">
                <a:solidFill>
                  <a:srgbClr val="002060"/>
                </a:solidFill>
              </a:rPr>
              <a:t>: Bratře, krev a krev !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A skáče, líže </a:t>
            </a:r>
            <a:r>
              <a:rPr lang="cs-CZ" sz="1200" i="1" dirty="0">
                <a:solidFill>
                  <a:srgbClr val="002060"/>
                </a:solidFill>
              </a:rPr>
              <a:t>moji</a:t>
            </a:r>
            <a:r>
              <a:rPr lang="cs-CZ" sz="1200" dirty="0">
                <a:solidFill>
                  <a:srgbClr val="002060"/>
                </a:solidFill>
              </a:rPr>
              <a:t> horkou ránu.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Tak jdeme spolu příštímu vstříc ránu,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já a můj pes a černá korouhev.</a:t>
            </a:r>
          </a:p>
          <a:p>
            <a:pPr algn="l"/>
            <a:endParaRPr lang="cs-CZ" sz="1200" dirty="0" smtClean="0">
              <a:solidFill>
                <a:srgbClr val="002060"/>
              </a:solidFill>
            </a:endParaRPr>
          </a:p>
        </p:txBody>
      </p:sp>
      <p:pic>
        <p:nvPicPr>
          <p:cNvPr id="12290" name="Picture 2" descr="http://upload.wikimedia.org/wikipedia/commons/thumb/8/84/Dufu.jpg/220px-Dufu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503839"/>
            <a:ext cx="2095500" cy="2771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Podnadpis 2"/>
          <p:cNvSpPr txBox="1">
            <a:spLocks/>
          </p:cNvSpPr>
          <p:nvPr/>
        </p:nvSpPr>
        <p:spPr>
          <a:xfrm>
            <a:off x="2771800" y="2807595"/>
            <a:ext cx="2808312" cy="1468019"/>
          </a:xfrm>
          <a:prstGeom prst="rect">
            <a:avLst/>
          </a:prstGeom>
          <a:solidFill>
            <a:schemeClr val="tx1"/>
          </a:solidFill>
          <a:ln w="25400">
            <a:solidFill>
              <a:srgbClr val="002060"/>
            </a:solidFill>
          </a:ln>
        </p:spPr>
        <p:txBody>
          <a:bodyPr vert="horz" lIns="91440" tIns="45720" rIns="91440" bIns="45720" numCol="1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200" b="1" dirty="0">
                <a:solidFill>
                  <a:srgbClr val="002060"/>
                </a:solidFill>
              </a:rPr>
              <a:t>Čtyřverší na </a:t>
            </a:r>
            <a:r>
              <a:rPr lang="cs-CZ" sz="1200" b="1" dirty="0" err="1">
                <a:solidFill>
                  <a:srgbClr val="002060"/>
                </a:solidFill>
              </a:rPr>
              <a:t>Li</a:t>
            </a:r>
            <a:r>
              <a:rPr lang="cs-CZ" sz="1200" b="1" dirty="0">
                <a:solidFill>
                  <a:srgbClr val="002060"/>
                </a:solidFill>
              </a:rPr>
              <a:t> Po</a:t>
            </a:r>
            <a:endParaRPr lang="cs-CZ" sz="1200" dirty="0">
              <a:solidFill>
                <a:srgbClr val="002060"/>
              </a:solidFill>
            </a:endParaRPr>
          </a:p>
          <a:p>
            <a:pPr algn="l"/>
            <a:r>
              <a:rPr lang="cs-CZ" sz="1200" dirty="0">
                <a:solidFill>
                  <a:srgbClr val="002060"/>
                </a:solidFill>
              </a:rPr>
              <a:t>U džbánku vína </a:t>
            </a:r>
            <a:r>
              <a:rPr lang="cs-CZ" sz="1200" dirty="0" err="1">
                <a:solidFill>
                  <a:srgbClr val="002060"/>
                </a:solidFill>
              </a:rPr>
              <a:t>Li</a:t>
            </a:r>
            <a:r>
              <a:rPr lang="cs-CZ" sz="1200" dirty="0">
                <a:solidFill>
                  <a:srgbClr val="002060"/>
                </a:solidFill>
              </a:rPr>
              <a:t> sto básní napíše,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noc dospí v hospodě, když měsíc dozáří.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Císař pán pozve jej, </a:t>
            </a:r>
            <a:r>
              <a:rPr lang="cs-CZ" sz="1200" dirty="0" err="1">
                <a:solidFill>
                  <a:srgbClr val="002060"/>
                </a:solidFill>
              </a:rPr>
              <a:t>Li</a:t>
            </a:r>
            <a:r>
              <a:rPr lang="cs-CZ" sz="1200" dirty="0">
                <a:solidFill>
                  <a:srgbClr val="002060"/>
                </a:solidFill>
              </a:rPr>
              <a:t> s díky odmítá:</a:t>
            </a:r>
            <a:br>
              <a:rPr lang="cs-CZ" sz="1200" dirty="0">
                <a:solidFill>
                  <a:srgbClr val="002060"/>
                </a:solidFill>
              </a:rPr>
            </a:br>
            <a:r>
              <a:rPr lang="cs-CZ" sz="1200" dirty="0">
                <a:solidFill>
                  <a:srgbClr val="002060"/>
                </a:solidFill>
              </a:rPr>
              <a:t>- Jsem přece vína bůh, ó pane císaři !</a:t>
            </a:r>
          </a:p>
          <a:p>
            <a:pPr algn="l"/>
            <a:r>
              <a:rPr lang="cs-CZ" sz="1200" dirty="0">
                <a:solidFill>
                  <a:srgbClr val="002060"/>
                </a:solidFill>
              </a:rPr>
              <a:t>Tu </a:t>
            </a:r>
            <a:r>
              <a:rPr lang="cs-CZ" sz="1200" dirty="0" err="1">
                <a:solidFill>
                  <a:srgbClr val="002060"/>
                </a:solidFill>
              </a:rPr>
              <a:t>Fu</a:t>
            </a:r>
            <a:r>
              <a:rPr lang="cs-CZ" sz="1200" dirty="0">
                <a:solidFill>
                  <a:srgbClr val="002060"/>
                </a:solidFill>
              </a:rPr>
              <a:t/>
            </a:r>
            <a:br>
              <a:rPr lang="cs-CZ" sz="1200" dirty="0">
                <a:solidFill>
                  <a:srgbClr val="002060"/>
                </a:solidFill>
              </a:rPr>
            </a:br>
            <a:endParaRPr lang="cs-CZ" sz="1200" dirty="0">
              <a:solidFill>
                <a:srgbClr val="002060"/>
              </a:solidFill>
            </a:endParaRPr>
          </a:p>
          <a:p>
            <a:pPr algn="l"/>
            <a:endParaRPr lang="cs-CZ" sz="1200" dirty="0" smtClean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774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bldLvl="2"/>
      <p:bldP spid="9" grpId="0" animBg="1"/>
      <p:bldP spid="10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15616" y="699542"/>
            <a:ext cx="6777318" cy="666851"/>
          </a:xfrm>
        </p:spPr>
        <p:txBody>
          <a:bodyPr/>
          <a:lstStyle/>
          <a:p>
            <a:r>
              <a:rPr lang="cs-CZ" sz="3600" dirty="0" smtClean="0"/>
              <a:t>Literatura starověké Číny</a:t>
            </a:r>
            <a:br>
              <a:rPr lang="cs-CZ" sz="3600" dirty="0" smtClean="0"/>
            </a:br>
            <a:r>
              <a:rPr lang="cs-CZ" sz="3600" dirty="0" smtClean="0">
                <a:solidFill>
                  <a:srgbClr val="FFFF00"/>
                </a:solidFill>
              </a:rPr>
              <a:t>ZDROJE</a:t>
            </a:r>
            <a:endParaRPr lang="cs-CZ" sz="3600" dirty="0"/>
          </a:p>
        </p:txBody>
      </p:sp>
      <p:sp>
        <p:nvSpPr>
          <p:cNvPr id="4" name="Obdélník 3"/>
          <p:cNvSpPr/>
          <p:nvPr/>
        </p:nvSpPr>
        <p:spPr>
          <a:xfrm>
            <a:off x="1115616" y="2355726"/>
            <a:ext cx="6912768" cy="576064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2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275606"/>
            <a:ext cx="8640960" cy="4032448"/>
          </a:xfrm>
        </p:spPr>
        <p:txBody>
          <a:bodyPr>
            <a:normAutofit fontScale="62500" lnSpcReduction="20000"/>
          </a:bodyPr>
          <a:lstStyle/>
          <a:p>
            <a:pPr algn="l"/>
            <a:r>
              <a:rPr lang="cs-CZ" sz="1600" dirty="0" smtClean="0"/>
              <a:t>Literatura </a:t>
            </a:r>
            <a:r>
              <a:rPr lang="cs-CZ" sz="1600" dirty="0"/>
              <a:t>pro I. ročník středních škol, učebnice. I. vyd. Brno, </a:t>
            </a:r>
            <a:r>
              <a:rPr lang="cs-CZ" sz="1600" dirty="0" err="1"/>
              <a:t>Didaktis</a:t>
            </a:r>
            <a:r>
              <a:rPr lang="cs-CZ" sz="1600" dirty="0"/>
              <a:t> 2 008. 151 s. ISBN 978 – 80 – 7358 – 115 – </a:t>
            </a:r>
            <a:r>
              <a:rPr lang="cs-CZ" sz="1600" dirty="0" smtClean="0"/>
              <a:t>2</a:t>
            </a:r>
          </a:p>
          <a:p>
            <a:pPr algn="l"/>
            <a:r>
              <a:rPr lang="cs-CZ" sz="1600" dirty="0">
                <a:effectLst/>
              </a:rPr>
              <a:t>SOUČEK, Jan. </a:t>
            </a:r>
            <a:r>
              <a:rPr lang="cs-CZ" sz="1600" i="1" dirty="0">
                <a:effectLst/>
              </a:rPr>
              <a:t>Dějiny pravěku a starověku</a:t>
            </a:r>
            <a:r>
              <a:rPr lang="cs-CZ" sz="1600" dirty="0">
                <a:effectLst/>
              </a:rPr>
              <a:t>. Praha: SPL-Práce, 2002, ISBN 80-86287-55-6. </a:t>
            </a:r>
            <a:endParaRPr lang="cs-CZ" sz="1600" dirty="0" smtClean="0">
              <a:effectLst/>
            </a:endParaRPr>
          </a:p>
          <a:p>
            <a:pPr algn="l"/>
            <a:r>
              <a:rPr lang="cs-CZ" sz="1600" dirty="0">
                <a:effectLst/>
              </a:rPr>
              <a:t>SAMXLI. </a:t>
            </a:r>
            <a:r>
              <a:rPr lang="cs-CZ" sz="1600" i="1" dirty="0" err="1">
                <a:effectLst/>
              </a:rPr>
              <a:t>Wikimedia</a:t>
            </a:r>
            <a:r>
              <a:rPr lang="cs-CZ" sz="1600" i="1" dirty="0">
                <a:effectLst/>
              </a:rPr>
              <a:t> </a:t>
            </a:r>
            <a:r>
              <a:rPr lang="cs-CZ" sz="1600" i="1" dirty="0" err="1">
                <a:effectLst/>
              </a:rPr>
              <a:t>Commons</a:t>
            </a:r>
            <a:r>
              <a:rPr lang="cs-CZ" sz="1600" dirty="0">
                <a:effectLst/>
              </a:rPr>
              <a:t> [online]. [cit. </a:t>
            </a:r>
            <a:r>
              <a:rPr lang="cs-CZ" sz="1600" dirty="0" smtClean="0">
                <a:effectLst/>
              </a:rPr>
              <a:t>16.9.2013]. </a:t>
            </a:r>
            <a:r>
              <a:rPr lang="cs-CZ" sz="1600" dirty="0">
                <a:effectLst/>
              </a:rPr>
              <a:t>Dostupný na WWW: http://commons.wikimedia.org/wiki/File:GreatWall_2004_Summer_4.jpg </a:t>
            </a:r>
            <a:endParaRPr lang="cs-CZ" sz="1600" dirty="0" smtClean="0">
              <a:effectLst/>
            </a:endParaRPr>
          </a:p>
          <a:p>
            <a:pPr algn="l"/>
            <a:r>
              <a:rPr lang="cs-CZ" sz="1600" dirty="0">
                <a:effectLst/>
              </a:rPr>
              <a:t>AUTOR NEUVEDEN. </a:t>
            </a:r>
            <a:r>
              <a:rPr lang="cs-CZ" sz="1600" i="1" dirty="0" smtClean="0">
                <a:effectLst/>
              </a:rPr>
              <a:t>Absolventi </a:t>
            </a:r>
            <a:r>
              <a:rPr lang="cs-CZ" sz="1600" i="1" dirty="0">
                <a:effectLst/>
              </a:rPr>
              <a:t>gymnázia Cheb</a:t>
            </a:r>
            <a:r>
              <a:rPr lang="cs-CZ" sz="1600" dirty="0">
                <a:effectLst/>
              </a:rPr>
              <a:t> [online]. [cit. </a:t>
            </a:r>
            <a:r>
              <a:rPr lang="cs-CZ" sz="1600" dirty="0" smtClean="0">
                <a:effectLst/>
              </a:rPr>
              <a:t>16.9.2013]. </a:t>
            </a:r>
            <a:r>
              <a:rPr lang="cs-CZ" sz="1600" dirty="0">
                <a:effectLst/>
              </a:rPr>
              <a:t>Dostupný na WWW: http://</a:t>
            </a:r>
            <a:r>
              <a:rPr lang="cs-CZ" sz="1600" dirty="0" smtClean="0">
                <a:effectLst/>
              </a:rPr>
              <a:t>absolventi.gymcheb.cz/2010/baantal/zvirata/draci.html</a:t>
            </a:r>
          </a:p>
          <a:p>
            <a:pPr algn="l"/>
            <a:r>
              <a:rPr lang="cs-CZ" sz="1600" dirty="0" smtClean="0">
                <a:effectLst/>
              </a:rPr>
              <a:t>AUTOR </a:t>
            </a:r>
            <a:r>
              <a:rPr lang="cs-CZ" sz="1600" dirty="0">
                <a:effectLst/>
              </a:rPr>
              <a:t>NEUVEDEN. </a:t>
            </a:r>
            <a:r>
              <a:rPr lang="cs-CZ" sz="1600" i="1" dirty="0" err="1">
                <a:effectLst/>
              </a:rPr>
              <a:t>Wikimedia</a:t>
            </a:r>
            <a:r>
              <a:rPr lang="cs-CZ" sz="1600" i="1" dirty="0">
                <a:effectLst/>
              </a:rPr>
              <a:t> </a:t>
            </a:r>
            <a:r>
              <a:rPr lang="cs-CZ" sz="1600" i="1" dirty="0" err="1">
                <a:effectLst/>
              </a:rPr>
              <a:t>Commons</a:t>
            </a:r>
            <a:r>
              <a:rPr lang="cs-CZ" sz="1600" dirty="0">
                <a:effectLst/>
              </a:rPr>
              <a:t> [online]. [cit. </a:t>
            </a:r>
            <a:r>
              <a:rPr lang="cs-CZ" sz="1600" dirty="0" smtClean="0">
                <a:effectLst/>
              </a:rPr>
              <a:t>16.9.2013]. </a:t>
            </a:r>
            <a:r>
              <a:rPr lang="cs-CZ" sz="1600" dirty="0">
                <a:effectLst/>
              </a:rPr>
              <a:t>Dostupný na WWW: http://</a:t>
            </a:r>
            <a:r>
              <a:rPr lang="cs-CZ" sz="1600" dirty="0" smtClean="0">
                <a:effectLst/>
              </a:rPr>
              <a:t>commons.wikimedia.org/wiki/File:Liang%27s_calligraphy.jpg</a:t>
            </a:r>
          </a:p>
          <a:p>
            <a:pPr algn="l"/>
            <a:r>
              <a:rPr lang="cs-CZ" sz="1600" dirty="0">
                <a:effectLst/>
              </a:rPr>
              <a:t>AUTOR NEUVEDEN. </a:t>
            </a:r>
            <a:r>
              <a:rPr lang="cs-CZ" sz="1600" i="1" dirty="0" err="1">
                <a:effectLst/>
              </a:rPr>
              <a:t>I´ting</a:t>
            </a:r>
            <a:r>
              <a:rPr lang="cs-CZ" sz="1600" dirty="0">
                <a:effectLst/>
              </a:rPr>
              <a:t> [online]. [cit. </a:t>
            </a:r>
            <a:r>
              <a:rPr lang="cs-CZ" sz="1600" dirty="0" smtClean="0">
                <a:effectLst/>
              </a:rPr>
              <a:t>16.9.2013]. </a:t>
            </a:r>
            <a:r>
              <a:rPr lang="cs-CZ" sz="1600" dirty="0">
                <a:effectLst/>
              </a:rPr>
              <a:t>Dostupný na WWW: http://cs.wikipedia.org/wiki/Kniha_prom%C4%9Bn </a:t>
            </a:r>
            <a:endParaRPr lang="cs-CZ" sz="1600" dirty="0" smtClean="0">
              <a:effectLst/>
            </a:endParaRPr>
          </a:p>
          <a:p>
            <a:pPr algn="l"/>
            <a:r>
              <a:rPr lang="cs-CZ" sz="1600" dirty="0">
                <a:effectLst/>
              </a:rPr>
              <a:t>MAXWELL, Gregory. </a:t>
            </a:r>
            <a:r>
              <a:rPr lang="cs-CZ" sz="1600" i="1" dirty="0" err="1">
                <a:effectLst/>
              </a:rPr>
              <a:t>Wikimedia</a:t>
            </a:r>
            <a:r>
              <a:rPr lang="cs-CZ" sz="1600" i="1" dirty="0">
                <a:effectLst/>
              </a:rPr>
              <a:t> </a:t>
            </a:r>
            <a:r>
              <a:rPr lang="cs-CZ" sz="1600" i="1" dirty="0" err="1">
                <a:effectLst/>
              </a:rPr>
              <a:t>Commons</a:t>
            </a:r>
            <a:r>
              <a:rPr lang="cs-CZ" sz="1600" dirty="0">
                <a:effectLst/>
              </a:rPr>
              <a:t> [online]. [cit. </a:t>
            </a:r>
            <a:r>
              <a:rPr lang="cs-CZ" sz="1600" dirty="0" smtClean="0">
                <a:effectLst/>
              </a:rPr>
              <a:t>16.9.2013]. </a:t>
            </a:r>
            <a:r>
              <a:rPr lang="cs-CZ" sz="1600" dirty="0">
                <a:effectLst/>
              </a:rPr>
              <a:t>Dostupný na WWW: http://</a:t>
            </a:r>
            <a:r>
              <a:rPr lang="cs-CZ" sz="1600" dirty="0" smtClean="0">
                <a:effectLst/>
              </a:rPr>
              <a:t>commons.wikimedia.org/wiki/File:Yin_yang.svg</a:t>
            </a:r>
          </a:p>
          <a:p>
            <a:pPr algn="l"/>
            <a:r>
              <a:rPr lang="cs-CZ" sz="1600" dirty="0">
                <a:effectLst/>
              </a:rPr>
              <a:t>AUTOR NEUVEDEN. </a:t>
            </a:r>
            <a:r>
              <a:rPr lang="cs-CZ" sz="1600" i="1" dirty="0" err="1">
                <a:effectLst/>
              </a:rPr>
              <a:t>Wikimedia</a:t>
            </a:r>
            <a:r>
              <a:rPr lang="cs-CZ" sz="1600" i="1" dirty="0">
                <a:effectLst/>
              </a:rPr>
              <a:t> </a:t>
            </a:r>
            <a:r>
              <a:rPr lang="cs-CZ" sz="1600" i="1" dirty="0" err="1">
                <a:effectLst/>
              </a:rPr>
              <a:t>Commons</a:t>
            </a:r>
            <a:r>
              <a:rPr lang="cs-CZ" sz="1600" dirty="0">
                <a:effectLst/>
              </a:rPr>
              <a:t> [online]. [cit. </a:t>
            </a:r>
            <a:r>
              <a:rPr lang="cs-CZ" sz="1600" dirty="0" smtClean="0">
                <a:effectLst/>
              </a:rPr>
              <a:t>16.9.2013]. </a:t>
            </a:r>
            <a:r>
              <a:rPr lang="cs-CZ" sz="1600" dirty="0">
                <a:effectLst/>
              </a:rPr>
              <a:t>Dostupný na WWW: http://</a:t>
            </a:r>
            <a:r>
              <a:rPr lang="cs-CZ" sz="1600" dirty="0" smtClean="0">
                <a:effectLst/>
              </a:rPr>
              <a:t>cs.wikipedia.org/wiki/Kniha_prom%C4%9Bn</a:t>
            </a:r>
          </a:p>
          <a:p>
            <a:pPr algn="l"/>
            <a:r>
              <a:rPr lang="cs-CZ" sz="1600" dirty="0">
                <a:effectLst/>
              </a:rPr>
              <a:t>AUTOR NEUVEDEN. </a:t>
            </a:r>
            <a:r>
              <a:rPr lang="cs-CZ" sz="1600" i="1" dirty="0">
                <a:effectLst/>
              </a:rPr>
              <a:t>Taoismus</a:t>
            </a:r>
            <a:r>
              <a:rPr lang="cs-CZ" sz="1600" dirty="0">
                <a:effectLst/>
              </a:rPr>
              <a:t> [online]. [cit. </a:t>
            </a:r>
            <a:r>
              <a:rPr lang="cs-CZ" sz="1600" dirty="0" smtClean="0">
                <a:effectLst/>
              </a:rPr>
              <a:t>16.9.2013]. </a:t>
            </a:r>
            <a:r>
              <a:rPr lang="cs-CZ" sz="1600" dirty="0">
                <a:effectLst/>
              </a:rPr>
              <a:t>Dostupný na WWW: http://cs.wikipedia.org/wiki/Taoismus </a:t>
            </a:r>
            <a:endParaRPr lang="cs-CZ" sz="1600" dirty="0" smtClean="0">
              <a:effectLst/>
            </a:endParaRPr>
          </a:p>
          <a:p>
            <a:pPr algn="l"/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 NEUVEDEN. </a:t>
            </a:r>
            <a:r>
              <a:rPr lang="cs-CZ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Výroky slavných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Ostrava: Blesk s. f., rok vydání neuveden, ISBN 80 900 183-7-8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algn="l"/>
            <a:r>
              <a:rPr lang="cs-CZ" sz="1600" dirty="0">
                <a:effectLst/>
              </a:rPr>
              <a:t>AUTOR NEUVEDEN. </a:t>
            </a:r>
            <a:r>
              <a:rPr lang="cs-CZ" sz="1600" i="1" dirty="0" err="1">
                <a:effectLst/>
              </a:rPr>
              <a:t>Wikimedia</a:t>
            </a:r>
            <a:r>
              <a:rPr lang="cs-CZ" sz="1600" i="1" dirty="0">
                <a:effectLst/>
              </a:rPr>
              <a:t> </a:t>
            </a:r>
            <a:r>
              <a:rPr lang="cs-CZ" sz="1600" i="1" dirty="0" err="1">
                <a:effectLst/>
              </a:rPr>
              <a:t>Commons</a:t>
            </a:r>
            <a:r>
              <a:rPr lang="cs-CZ" sz="1600" dirty="0">
                <a:effectLst/>
              </a:rPr>
              <a:t> [online]. [cit. </a:t>
            </a:r>
            <a:r>
              <a:rPr lang="cs-CZ" sz="1600" dirty="0" smtClean="0">
                <a:effectLst/>
              </a:rPr>
              <a:t>16.9.2013]. </a:t>
            </a:r>
            <a:r>
              <a:rPr lang="cs-CZ" sz="1600" dirty="0">
                <a:effectLst/>
              </a:rPr>
              <a:t>Dostupný na WWW: http://</a:t>
            </a:r>
            <a:r>
              <a:rPr lang="cs-CZ" sz="1600" dirty="0" smtClean="0">
                <a:effectLst/>
              </a:rPr>
              <a:t>commons.wikimedia.org/wiki/File:Representation_of_Laozi.PNG</a:t>
            </a:r>
          </a:p>
          <a:p>
            <a:pPr algn="l"/>
            <a:r>
              <a:rPr lang="cs-CZ" sz="1600" dirty="0">
                <a:effectLst/>
              </a:rPr>
              <a:t>AUTOR NEUVEDEN. </a:t>
            </a:r>
            <a:r>
              <a:rPr lang="cs-CZ" sz="1600" i="1" dirty="0" err="1">
                <a:effectLst/>
              </a:rPr>
              <a:t>Wikimedia</a:t>
            </a:r>
            <a:r>
              <a:rPr lang="cs-CZ" sz="1600" i="1" dirty="0">
                <a:effectLst/>
              </a:rPr>
              <a:t> </a:t>
            </a:r>
            <a:r>
              <a:rPr lang="cs-CZ" sz="1600" i="1" dirty="0" err="1">
                <a:effectLst/>
              </a:rPr>
              <a:t>Commons</a:t>
            </a:r>
            <a:r>
              <a:rPr lang="cs-CZ" sz="1600" dirty="0">
                <a:effectLst/>
              </a:rPr>
              <a:t> [online]. [cit. </a:t>
            </a:r>
            <a:r>
              <a:rPr lang="cs-CZ" sz="1600" dirty="0" smtClean="0">
                <a:effectLst/>
              </a:rPr>
              <a:t>16.9.2013]. </a:t>
            </a:r>
            <a:r>
              <a:rPr lang="cs-CZ" sz="1600" dirty="0">
                <a:effectLst/>
              </a:rPr>
              <a:t>Dostupný na WWW: http://</a:t>
            </a:r>
            <a:r>
              <a:rPr lang="cs-CZ" sz="1600" dirty="0" smtClean="0">
                <a:effectLst/>
              </a:rPr>
              <a:t>commons.wikimedia.org/wiki/File:Confucius_Tang_Dynasty.jpg</a:t>
            </a:r>
          </a:p>
          <a:p>
            <a:pPr algn="l"/>
            <a:r>
              <a:rPr lang="cs-CZ" sz="1600" dirty="0">
                <a:effectLst/>
              </a:rPr>
              <a:t>AUTOR NEUVEDEN. </a:t>
            </a:r>
            <a:r>
              <a:rPr lang="cs-CZ" sz="1600" i="1" dirty="0">
                <a:effectLst/>
              </a:rPr>
              <a:t>Kniha písní</a:t>
            </a:r>
            <a:r>
              <a:rPr lang="cs-CZ" sz="1600" dirty="0">
                <a:effectLst/>
              </a:rPr>
              <a:t> [online]. [cit. </a:t>
            </a:r>
            <a:r>
              <a:rPr lang="cs-CZ" sz="1600" dirty="0" smtClean="0">
                <a:effectLst/>
              </a:rPr>
              <a:t>16.9.2013]. </a:t>
            </a:r>
            <a:r>
              <a:rPr lang="cs-CZ" sz="1600" dirty="0">
                <a:effectLst/>
              </a:rPr>
              <a:t>Dostupný na WWW: http://</a:t>
            </a:r>
            <a:r>
              <a:rPr lang="cs-CZ" sz="1600" dirty="0" smtClean="0">
                <a:effectLst/>
              </a:rPr>
              <a:t>cs.wikipedia.org/wiki/Kniha_p%C3%ADsn%C3%AD</a:t>
            </a:r>
          </a:p>
          <a:p>
            <a:pPr algn="l"/>
            <a:r>
              <a:rPr lang="cs-CZ" sz="1600" dirty="0">
                <a:effectLst/>
              </a:rPr>
              <a:t>AUTOR NEUVEDEN. </a:t>
            </a:r>
            <a:r>
              <a:rPr lang="cs-CZ" sz="1600" i="1" dirty="0" err="1">
                <a:effectLst/>
              </a:rPr>
              <a:t>Wikimedia</a:t>
            </a:r>
            <a:r>
              <a:rPr lang="cs-CZ" sz="1600" i="1" dirty="0">
                <a:effectLst/>
              </a:rPr>
              <a:t> </a:t>
            </a:r>
            <a:r>
              <a:rPr lang="cs-CZ" sz="1600" i="1" dirty="0" err="1">
                <a:effectLst/>
              </a:rPr>
              <a:t>Commons</a:t>
            </a:r>
            <a:r>
              <a:rPr lang="cs-CZ" sz="1600" dirty="0">
                <a:effectLst/>
              </a:rPr>
              <a:t> [online]. [cit. </a:t>
            </a:r>
            <a:r>
              <a:rPr lang="cs-CZ" sz="1600" dirty="0" smtClean="0">
                <a:effectLst/>
              </a:rPr>
              <a:t>16.9.2013]. </a:t>
            </a:r>
            <a:r>
              <a:rPr lang="cs-CZ" sz="1600" dirty="0">
                <a:effectLst/>
              </a:rPr>
              <a:t>Dostupný na WWW: http://</a:t>
            </a:r>
            <a:r>
              <a:rPr lang="cs-CZ" sz="1600" dirty="0" smtClean="0">
                <a:effectLst/>
              </a:rPr>
              <a:t>commons.wikimedia.org/wiki/File:Shi_Jing.jpg</a:t>
            </a:r>
          </a:p>
          <a:p>
            <a:pPr algn="l"/>
            <a:r>
              <a:rPr lang="cs-CZ" sz="1600" dirty="0">
                <a:effectLst/>
              </a:rPr>
              <a:t>AUTOR NEUVEDEN. </a:t>
            </a:r>
            <a:r>
              <a:rPr lang="cs-CZ" sz="1600" i="1" dirty="0" err="1">
                <a:effectLst/>
              </a:rPr>
              <a:t>Wikimedia</a:t>
            </a:r>
            <a:r>
              <a:rPr lang="cs-CZ" sz="1600" i="1" dirty="0">
                <a:effectLst/>
              </a:rPr>
              <a:t> </a:t>
            </a:r>
            <a:r>
              <a:rPr lang="cs-CZ" sz="1600" i="1" dirty="0" err="1">
                <a:effectLst/>
              </a:rPr>
              <a:t>Commons</a:t>
            </a:r>
            <a:r>
              <a:rPr lang="cs-CZ" sz="1600" dirty="0">
                <a:effectLst/>
              </a:rPr>
              <a:t> [online]. [cit. </a:t>
            </a:r>
            <a:r>
              <a:rPr lang="cs-CZ" sz="1600" dirty="0" smtClean="0">
                <a:effectLst/>
              </a:rPr>
              <a:t>16.9.2013]. </a:t>
            </a:r>
            <a:r>
              <a:rPr lang="cs-CZ" sz="1600" dirty="0">
                <a:effectLst/>
              </a:rPr>
              <a:t>Dostupný na WWW: http://</a:t>
            </a:r>
            <a:r>
              <a:rPr lang="cs-CZ" sz="1600" dirty="0" smtClean="0">
                <a:effectLst/>
              </a:rPr>
              <a:t>commons.wikimedia.org/wiki/File:LiBai.jpg</a:t>
            </a:r>
          </a:p>
          <a:p>
            <a:pPr algn="l"/>
            <a:r>
              <a:rPr lang="cs-CZ" sz="1600" dirty="0">
                <a:effectLst/>
              </a:rPr>
              <a:t>AUTOR NEUVEDEN. </a:t>
            </a:r>
            <a:r>
              <a:rPr lang="cs-CZ" sz="1600" i="1" dirty="0" err="1">
                <a:effectLst/>
              </a:rPr>
              <a:t>Li</a:t>
            </a:r>
            <a:r>
              <a:rPr lang="cs-CZ" sz="1600" i="1" dirty="0">
                <a:effectLst/>
              </a:rPr>
              <a:t> Po</a:t>
            </a:r>
            <a:r>
              <a:rPr lang="cs-CZ" sz="1600" dirty="0">
                <a:effectLst/>
              </a:rPr>
              <a:t> [online]. [cit. </a:t>
            </a:r>
            <a:r>
              <a:rPr lang="cs-CZ" sz="1600" dirty="0" smtClean="0">
                <a:effectLst/>
              </a:rPr>
              <a:t>16.9.2013]. </a:t>
            </a:r>
            <a:r>
              <a:rPr lang="cs-CZ" sz="1600" dirty="0">
                <a:effectLst/>
              </a:rPr>
              <a:t>Dostupný na WWW: http://cs.wikipedia.org/wiki/Li_Po </a:t>
            </a:r>
            <a:endParaRPr lang="cs-CZ" sz="1600" dirty="0" smtClean="0">
              <a:effectLst/>
            </a:endParaRPr>
          </a:p>
          <a:p>
            <a:pPr algn="l"/>
            <a:r>
              <a:rPr lang="cs-CZ" sz="1600" dirty="0">
                <a:effectLst/>
              </a:rPr>
              <a:t>AUTOR NEUVEDEN. </a:t>
            </a:r>
            <a:r>
              <a:rPr lang="cs-CZ" sz="1600" i="1" dirty="0" err="1">
                <a:effectLst/>
              </a:rPr>
              <a:t>Li</a:t>
            </a:r>
            <a:r>
              <a:rPr lang="cs-CZ" sz="1600" i="1" dirty="0">
                <a:effectLst/>
              </a:rPr>
              <a:t> Po - básně (ukázky)</a:t>
            </a:r>
            <a:r>
              <a:rPr lang="cs-CZ" sz="1600" dirty="0">
                <a:effectLst/>
              </a:rPr>
              <a:t> [online]. [cit. </a:t>
            </a:r>
            <a:r>
              <a:rPr lang="cs-CZ" sz="1600" dirty="0" smtClean="0">
                <a:effectLst/>
              </a:rPr>
              <a:t>16.9.2013]. </a:t>
            </a:r>
            <a:r>
              <a:rPr lang="cs-CZ" sz="1600" dirty="0">
                <a:effectLst/>
              </a:rPr>
              <a:t>Dostupný na WWW: http://ld.johanesville.net/li-po-01-basne?page=1 </a:t>
            </a:r>
            <a:endParaRPr lang="cs-CZ" sz="1600" dirty="0" smtClean="0">
              <a:effectLst/>
            </a:endParaRPr>
          </a:p>
          <a:p>
            <a:pPr algn="l"/>
            <a:r>
              <a:rPr lang="cs-CZ" sz="1600" dirty="0">
                <a:effectLst/>
              </a:rPr>
              <a:t>AUTOR NEUVEDEN. </a:t>
            </a:r>
            <a:r>
              <a:rPr lang="cs-CZ" sz="1600" i="1" dirty="0" err="1">
                <a:effectLst/>
              </a:rPr>
              <a:t>Wikimedia</a:t>
            </a:r>
            <a:r>
              <a:rPr lang="cs-CZ" sz="1600" i="1" dirty="0">
                <a:effectLst/>
              </a:rPr>
              <a:t> </a:t>
            </a:r>
            <a:r>
              <a:rPr lang="cs-CZ" sz="1600" i="1" dirty="0" err="1">
                <a:effectLst/>
              </a:rPr>
              <a:t>Commons</a:t>
            </a:r>
            <a:r>
              <a:rPr lang="cs-CZ" sz="1600" dirty="0">
                <a:effectLst/>
              </a:rPr>
              <a:t> [online]. [cit. </a:t>
            </a:r>
            <a:r>
              <a:rPr lang="cs-CZ" sz="1600" dirty="0" smtClean="0">
                <a:effectLst/>
              </a:rPr>
              <a:t>16.9.2013]. </a:t>
            </a:r>
            <a:r>
              <a:rPr lang="cs-CZ" sz="1600" dirty="0">
                <a:effectLst/>
              </a:rPr>
              <a:t>Dostupný na WWW: http://commons.wikimedia.org/wiki/File:Dufu.jpg </a:t>
            </a:r>
            <a:endParaRPr lang="cs-CZ" sz="1600" dirty="0" smtClean="0">
              <a:effectLst/>
            </a:endParaRPr>
          </a:p>
          <a:p>
            <a:pPr algn="l"/>
            <a:r>
              <a:rPr lang="cs-CZ" sz="1600" dirty="0">
                <a:effectLst/>
              </a:rPr>
              <a:t>AUTOR NEUVEDEN. </a:t>
            </a:r>
            <a:r>
              <a:rPr lang="cs-CZ" sz="1600" i="1" dirty="0">
                <a:effectLst/>
              </a:rPr>
              <a:t>Tu </a:t>
            </a:r>
            <a:r>
              <a:rPr lang="cs-CZ" sz="1600" i="1" dirty="0" err="1">
                <a:effectLst/>
              </a:rPr>
              <a:t>Fu</a:t>
            </a:r>
            <a:r>
              <a:rPr lang="cs-CZ" sz="1600" dirty="0">
                <a:effectLst/>
              </a:rPr>
              <a:t> [online]. [cit. </a:t>
            </a:r>
            <a:r>
              <a:rPr lang="cs-CZ" sz="1600" dirty="0" smtClean="0">
                <a:effectLst/>
              </a:rPr>
              <a:t>16.9.2013]. </a:t>
            </a:r>
            <a:r>
              <a:rPr lang="cs-CZ" sz="1600" dirty="0">
                <a:effectLst/>
              </a:rPr>
              <a:t>Dostupný na WWW: http://cs.wikipedia.org/wiki/Tu_Fu </a:t>
            </a:r>
            <a:endParaRPr lang="cs-CZ" sz="1600" dirty="0" smtClean="0">
              <a:effectLst/>
            </a:endParaRPr>
          </a:p>
          <a:p>
            <a:pPr algn="l"/>
            <a:r>
              <a:rPr lang="cs-CZ" sz="1600" dirty="0">
                <a:effectLst/>
              </a:rPr>
              <a:t>AUTOR NEUVEDEN. </a:t>
            </a:r>
            <a:r>
              <a:rPr lang="cs-CZ" sz="1600" i="1" dirty="0">
                <a:effectLst/>
              </a:rPr>
              <a:t>Stará čínská poezie</a:t>
            </a:r>
            <a:r>
              <a:rPr lang="cs-CZ" sz="1600" dirty="0">
                <a:effectLst/>
              </a:rPr>
              <a:t> [online]. [cit. </a:t>
            </a:r>
            <a:r>
              <a:rPr lang="cs-CZ" sz="1600" dirty="0" smtClean="0">
                <a:effectLst/>
              </a:rPr>
              <a:t>16.9.2013]. </a:t>
            </a:r>
            <a:r>
              <a:rPr lang="cs-CZ" sz="1600" dirty="0">
                <a:effectLst/>
              </a:rPr>
              <a:t>Dostupný na WWW: http://www.buchtik.eu/Cina/nazpv.htm </a:t>
            </a:r>
            <a:r>
              <a:rPr lang="cs-CZ" sz="1600" dirty="0" smtClean="0">
                <a:effectLst/>
              </a:rPr>
              <a:t>     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sz="1600" dirty="0" smtClean="0">
                <a:effectLst/>
              </a:rPr>
              <a:t>    </a:t>
            </a:r>
          </a:p>
          <a:p>
            <a:pPr algn="l"/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150105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115616" y="2355726"/>
            <a:ext cx="6912768" cy="576064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2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15616" y="699542"/>
            <a:ext cx="6777318" cy="666851"/>
          </a:xfrm>
        </p:spPr>
        <p:txBody>
          <a:bodyPr/>
          <a:lstStyle/>
          <a:p>
            <a:r>
              <a:rPr lang="cs-CZ" sz="3600" dirty="0" smtClean="0"/>
              <a:t>Literatura starověké Číny</a:t>
            </a:r>
            <a:br>
              <a:rPr lang="cs-CZ" sz="3600" dirty="0" smtClean="0"/>
            </a:br>
            <a:r>
              <a:rPr lang="cs-CZ" sz="3600" dirty="0" smtClean="0">
                <a:solidFill>
                  <a:srgbClr val="FFFF00"/>
                </a:solidFill>
              </a:rPr>
              <a:t>FILOSOFICKÁ LITERATURA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2627784" y="2421373"/>
            <a:ext cx="3888432" cy="522362"/>
          </a:xfrm>
        </p:spPr>
        <p:txBody>
          <a:bodyPr>
            <a:normAutofit/>
          </a:bodyPr>
          <a:lstStyle/>
          <a:p>
            <a:pPr algn="l">
              <a:buClr>
                <a:schemeClr val="tx1"/>
              </a:buClr>
            </a:pPr>
            <a:r>
              <a:rPr lang="cs-CZ" dirty="0" smtClean="0"/>
              <a:t>DĚKUJI ZA POZORNOST.</a:t>
            </a:r>
          </a:p>
        </p:txBody>
      </p:sp>
    </p:spTree>
    <p:extLst>
      <p:ext uri="{BB962C8B-B14F-4D97-AF65-F5344CB8AC3E}">
        <p14:creationId xmlns:p14="http://schemas.microsoft.com/office/powerpoint/2010/main" val="1902148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304</TotalTime>
  <Words>1370</Words>
  <Application>Microsoft Office PowerPoint</Application>
  <PresentationFormat>Předvádění na obrazovce (16:9)</PresentationFormat>
  <Paragraphs>142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Tvrdý obal</vt:lpstr>
      <vt:lpstr>Prezentace aplikace PowerPoint</vt:lpstr>
      <vt:lpstr>Literatura starověké Číny</vt:lpstr>
      <vt:lpstr>Literatura starověké Číny ÚVOD</vt:lpstr>
      <vt:lpstr>Literatura starověké Číny ÚVOD</vt:lpstr>
      <vt:lpstr>Literatura starověké Číny ČÍNSKÉ KULTURNÍ KOŘENY</vt:lpstr>
      <vt:lpstr>Literatura starověké Číny ČÍNSKÉ KULTURNÍ KOŘENY</vt:lpstr>
      <vt:lpstr>Literatura starověké Číny PÍSMO</vt:lpstr>
      <vt:lpstr>Literatura starověké Číny FILOSOFICKÁ LITERATURA</vt:lpstr>
      <vt:lpstr>Literatura starověké Číny FILOSOFICKÁ LITERATURA - TAOISMUS</vt:lpstr>
      <vt:lpstr>Literatura starověké Číny FILOSOFICKÁ LITERATURA - KONFUCIANISMUS</vt:lpstr>
      <vt:lpstr>Literatura starověké Číny FILOSOFICKÁ LITERATURA</vt:lpstr>
      <vt:lpstr>Literatura starověké Číny POEZIE</vt:lpstr>
      <vt:lpstr>Literatura starověké Číny POEZIE</vt:lpstr>
      <vt:lpstr>Literatura starověké Číny POEZIE</vt:lpstr>
      <vt:lpstr>Literatura starověké Číny ZDROJE</vt:lpstr>
      <vt:lpstr>Literatura starověké Číny FILOSOFICKÁ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Dušan</dc:creator>
  <cp:lastModifiedBy>Dušan</cp:lastModifiedBy>
  <cp:revision>61</cp:revision>
  <dcterms:created xsi:type="dcterms:W3CDTF">2014-03-16T12:44:56Z</dcterms:created>
  <dcterms:modified xsi:type="dcterms:W3CDTF">2014-03-31T16:50:33Z</dcterms:modified>
</cp:coreProperties>
</file>