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2"/>
  </p:notesMasterIdLst>
  <p:sldIdLst>
    <p:sldId id="256" r:id="rId2"/>
    <p:sldId id="262" r:id="rId3"/>
    <p:sldId id="263" r:id="rId4"/>
    <p:sldId id="264" r:id="rId5"/>
    <p:sldId id="265" r:id="rId6"/>
    <p:sldId id="267" r:id="rId7"/>
    <p:sldId id="266" r:id="rId8"/>
    <p:sldId id="268" r:id="rId9"/>
    <p:sldId id="269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67" y="-53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sady:Vlastivěda pro 1. stupeň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VY_32_INOVACE_6C_07 ČR-Povrch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Autor:Mgr. Jana Strejčková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Listopad/2013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Autor:Mgr. Jana Strejčková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Listopad/2013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sady:Vlastivěda pro 1. stupeň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VY_32_INOVACE_6C_07 ČR-Povrch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e/Podbranc.jpg" TargetMode="External"/><Relationship Id="rId2" Type="http://schemas.openxmlformats.org/officeDocument/2006/relationships/hyperlink" Target="http://upload.wikimedia.org/wikipedia/commons/f/ff/Zahorska_lowland_0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b/ba/Zdarsk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</a:t>
            </a:r>
            <a:r>
              <a:rPr lang="cs-CZ" dirty="0" smtClean="0"/>
              <a:t>je výkladový k tématu Povrch ČR. Žáci se seznámí s pojmem nadmořská výška, a jak je podle ní krajina členěna.</a:t>
            </a:r>
            <a:endParaRPr lang="cs-CZ" dirty="0" smtClean="0"/>
          </a:p>
          <a:p>
            <a:r>
              <a:rPr lang="cs-CZ" dirty="0" smtClean="0"/>
              <a:t>Časová dotace: 20min.</a:t>
            </a:r>
          </a:p>
          <a:p>
            <a:r>
              <a:rPr lang="cs-CZ" dirty="0" smtClean="0"/>
              <a:t>Materiál je určen pro žáky </a:t>
            </a:r>
            <a:r>
              <a:rPr lang="cs-CZ" dirty="0" smtClean="0"/>
              <a:t>4.ročníku. Nebo pro žáky 5.roč. k procvičení.</a:t>
            </a:r>
          </a:p>
          <a:p>
            <a:r>
              <a:rPr lang="cs-CZ" dirty="0" smtClean="0"/>
              <a:t>Materiál je výkladový, některé stránky jsou doplněný o animace. Strana č. 4-po kliknutí na otazník se odkryje odpověď na otázku. Strana č. 7 slepá mapa – při kliknutí myší na vybraně číslo, zjistíme pohoří, které zde leží. Strana č. 8 slouží zároveň jako pracovní list (dvojice). Č.9 je pak kontrola správnosti ze str. 8.</a:t>
            </a:r>
            <a:endParaRPr lang="cs-CZ" dirty="0" smtClean="0"/>
          </a:p>
          <a:p>
            <a:r>
              <a:rPr lang="cs-CZ" dirty="0" smtClean="0"/>
              <a:t>Pomůcky: pracovní list, tužka</a:t>
            </a:r>
            <a:endParaRPr lang="cs-CZ" dirty="0" smtClean="0"/>
          </a:p>
          <a:p>
            <a:r>
              <a:rPr lang="cs-CZ" dirty="0" smtClean="0"/>
              <a:t>Materiál </a:t>
            </a:r>
            <a:r>
              <a:rPr lang="cs-CZ" dirty="0" smtClean="0"/>
              <a:t>slouží k 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3" name="Obdélníkový popisek 2"/>
          <p:cNvSpPr/>
          <p:nvPr/>
        </p:nvSpPr>
        <p:spPr>
          <a:xfrm>
            <a:off x="2771800" y="620688"/>
            <a:ext cx="4896544" cy="1332728"/>
          </a:xfrm>
          <a:prstGeom prst="wedgeRectCallout">
            <a:avLst>
              <a:gd name="adj1" fmla="val -106229"/>
              <a:gd name="adj2" fmla="val 104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/>
              <a:t>POVRCH</a:t>
            </a:r>
            <a:endParaRPr lang="cs-CZ" sz="7200" dirty="0"/>
          </a:p>
        </p:txBody>
      </p:sp>
      <p:pic>
        <p:nvPicPr>
          <p:cNvPr id="1026" name="Picture 2" descr="C:\Users\baudyš\AppData\Local\Microsoft\Windows\Temporary Internet Files\Content.IE5\OFZNDV5K\MP9004012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3901440" cy="3121152"/>
          </a:xfrm>
          <a:prstGeom prst="rect">
            <a:avLst/>
          </a:prstGeom>
          <a:noFill/>
        </p:spPr>
      </p:pic>
      <p:pic>
        <p:nvPicPr>
          <p:cNvPr id="1027" name="Picture 3" descr="C:\Users\baudyš\AppData\Local\Microsoft\Windows\Temporary Internet Files\Content.IE5\OFZNDV5K\MP90044861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060848"/>
            <a:ext cx="2332286" cy="3140968"/>
          </a:xfrm>
          <a:prstGeom prst="rect">
            <a:avLst/>
          </a:prstGeom>
          <a:noFill/>
        </p:spPr>
      </p:pic>
      <p:pic>
        <p:nvPicPr>
          <p:cNvPr id="1030" name="Picture 6" descr="C:\Users\baudyš\AppData\Local\Microsoft\Windows\Temporary Internet Files\Content.IE5\4AZ0HYIR\MP90044854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005064"/>
            <a:ext cx="4067944" cy="2673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lipsa 11"/>
          <p:cNvSpPr/>
          <p:nvPr/>
        </p:nvSpPr>
        <p:spPr>
          <a:xfrm>
            <a:off x="7164288" y="3861048"/>
            <a:ext cx="1634480" cy="14904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Sněžka</a:t>
            </a:r>
          </a:p>
          <a:p>
            <a:pPr algn="ctr"/>
            <a:r>
              <a:rPr lang="cs-CZ" sz="2400" dirty="0" smtClean="0"/>
              <a:t>1 602m </a:t>
            </a:r>
            <a:r>
              <a:rPr lang="cs-CZ" sz="2400" dirty="0" err="1" smtClean="0"/>
              <a:t>n.m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3" name="Obdélníkový popisek 2"/>
          <p:cNvSpPr/>
          <p:nvPr/>
        </p:nvSpPr>
        <p:spPr>
          <a:xfrm>
            <a:off x="179512" y="908720"/>
            <a:ext cx="3744416" cy="756664"/>
          </a:xfrm>
          <a:prstGeom prst="wedgeRectCallout">
            <a:avLst>
              <a:gd name="adj1" fmla="val -5825"/>
              <a:gd name="adj2" fmla="val -13639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Povrch krajiny</a:t>
            </a:r>
            <a:endParaRPr lang="cs-CZ" sz="4000" dirty="0"/>
          </a:p>
        </p:txBody>
      </p:sp>
      <p:pic>
        <p:nvPicPr>
          <p:cNvPr id="2053" name="Picture 5" descr="C:\Users\baudyš\AppData\Local\Microsoft\Windows\Temporary Internet Files\Content.IE5\MDL4DZMN\MC900343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5016398"/>
            <a:ext cx="1821485" cy="184160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55576" y="1700808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√</a:t>
            </a:r>
            <a:r>
              <a:rPr lang="cs-CZ" sz="2400" dirty="0" smtClean="0"/>
              <a:t>Povrch krajiny na území České republiky je </a:t>
            </a:r>
            <a:r>
              <a:rPr lang="cs-CZ" sz="2400" dirty="0" smtClean="0">
                <a:solidFill>
                  <a:srgbClr val="FF0000"/>
                </a:solidFill>
              </a:rPr>
              <a:t>rozmanitý.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2348880"/>
            <a:ext cx="6021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√</a:t>
            </a:r>
            <a:r>
              <a:rPr lang="cs-CZ" sz="2400" dirty="0" smtClean="0"/>
              <a:t>Najdeme zde 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roviny</a:t>
            </a:r>
            <a:r>
              <a:rPr lang="cs-CZ" sz="2400" dirty="0" smtClean="0"/>
              <a:t>,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kopce</a:t>
            </a:r>
            <a:r>
              <a:rPr lang="cs-CZ" sz="2400" dirty="0" smtClean="0"/>
              <a:t> i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vysoká pohoří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2852936"/>
            <a:ext cx="5777736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Výšku krajiny měříme v metrech!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645024"/>
            <a:ext cx="6367449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Porovnáváme ji s hladinou moře, proto jí říkáme</a:t>
            </a:r>
          </a:p>
          <a:p>
            <a:pPr algn="ctr"/>
            <a:r>
              <a:rPr lang="cs-CZ" sz="3200" b="1" dirty="0" smtClean="0"/>
              <a:t>n</a:t>
            </a:r>
            <a:r>
              <a:rPr lang="cs-CZ" sz="3200" b="1" dirty="0" smtClean="0"/>
              <a:t>admořská výška.</a:t>
            </a:r>
            <a:endParaRPr lang="cs-CZ" sz="3200" b="1" dirty="0"/>
          </a:p>
        </p:txBody>
      </p:sp>
      <p:sp>
        <p:nvSpPr>
          <p:cNvPr id="10" name="Obláček 9"/>
          <p:cNvSpPr/>
          <p:nvPr/>
        </p:nvSpPr>
        <p:spPr>
          <a:xfrm>
            <a:off x="3959424" y="5453264"/>
            <a:ext cx="5184576" cy="1404736"/>
          </a:xfrm>
          <a:prstGeom prst="cloudCallout">
            <a:avLst>
              <a:gd name="adj1" fmla="val -69335"/>
              <a:gd name="adj2" fmla="val -1237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Kolik metrů nad mořem měří naše nejvyšší hora?</a:t>
            </a:r>
            <a:endParaRPr lang="cs-CZ" sz="2400" dirty="0"/>
          </a:p>
        </p:txBody>
      </p:sp>
      <p:pic>
        <p:nvPicPr>
          <p:cNvPr id="1026" name="Picture 2" descr="C:\Users\baudyš\AppData\Local\Microsoft\Windows\Temporary Internet Files\Content.IE5\TCCF7NND\MC90044142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717032"/>
            <a:ext cx="1900580" cy="19005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051720" y="548680"/>
            <a:ext cx="5626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Podle nadmořské výšky dělíme krajinu na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1124744"/>
            <a:ext cx="1090363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nížiny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44208" y="1700808"/>
            <a:ext cx="1584176" cy="52322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vysočiny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1628800"/>
            <a:ext cx="53479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√ </a:t>
            </a:r>
            <a:r>
              <a:rPr lang="cs-CZ" sz="2400" dirty="0" smtClean="0"/>
              <a:t>krajina s nadmořskou výškou </a:t>
            </a:r>
            <a:r>
              <a:rPr lang="cs-CZ" sz="2400" dirty="0" smtClean="0">
                <a:solidFill>
                  <a:srgbClr val="FF0000"/>
                </a:solidFill>
              </a:rPr>
              <a:t>do 200m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19872" y="2204864"/>
            <a:ext cx="5493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√</a:t>
            </a:r>
            <a:r>
              <a:rPr lang="cs-CZ" sz="2400" dirty="0" smtClean="0"/>
              <a:t> krajina s nadmořskou výškou </a:t>
            </a:r>
            <a:r>
              <a:rPr lang="cs-CZ" sz="2400" dirty="0" smtClean="0">
                <a:solidFill>
                  <a:srgbClr val="FF0000"/>
                </a:solidFill>
              </a:rPr>
              <a:t>nad 200m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flipH="1">
            <a:off x="1763688" y="908720"/>
            <a:ext cx="432048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6516216" y="908720"/>
            <a:ext cx="864096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23528" y="3140968"/>
            <a:ext cx="3066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Nížina je vždy rovinná.</a:t>
            </a:r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14" name="Přímá spojovací šipka 13"/>
          <p:cNvCxnSpPr/>
          <p:nvPr/>
        </p:nvCxnSpPr>
        <p:spPr>
          <a:xfrm>
            <a:off x="1115616" y="2060848"/>
            <a:ext cx="0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851920" y="2780928"/>
            <a:ext cx="5163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Vysočiny se dle výškových rozdílů člení</a:t>
            </a:r>
            <a:endParaRPr lang="cs-CZ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699792" y="3645024"/>
            <a:ext cx="1742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pahorkatiny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716016" y="3861048"/>
            <a:ext cx="1443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vrchoviny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732240" y="4005064"/>
            <a:ext cx="1436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hornatiny</a:t>
            </a:r>
            <a:endParaRPr lang="cs-CZ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050" name="Picture 2" descr="File:Zahorska lowland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573016"/>
            <a:ext cx="2088232" cy="1383454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395536" y="4581128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2052" name="Picture 4" descr="http://upload.wikimedia.org/wikipedia/commons/9/9e/Podbran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077072"/>
            <a:ext cx="2016224" cy="1340789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2555776" y="5013176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2054" name="Picture 6" descr="http://upload.wikimedia.org/wikipedia/commons/b/ba/Zdarsk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221088"/>
            <a:ext cx="1944216" cy="1458162"/>
          </a:xfrm>
          <a:prstGeom prst="rect">
            <a:avLst/>
          </a:prstGeom>
          <a:noFill/>
        </p:spPr>
      </p:pic>
      <p:sp>
        <p:nvSpPr>
          <p:cNvPr id="25" name="TextovéPole 24"/>
          <p:cNvSpPr txBox="1"/>
          <p:nvPr/>
        </p:nvSpPr>
        <p:spPr>
          <a:xfrm>
            <a:off x="4932040" y="4221088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2056" name="Picture 8" descr="http://upload.wikimedia.org/wikipedia/commons/7/72/HPIM11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4365104"/>
            <a:ext cx="1907704" cy="1429183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6876256" y="4293096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cxnSp>
        <p:nvCxnSpPr>
          <p:cNvPr id="29" name="Přímá spojovací šipka 28"/>
          <p:cNvCxnSpPr/>
          <p:nvPr/>
        </p:nvCxnSpPr>
        <p:spPr>
          <a:xfrm flipH="1">
            <a:off x="3779912" y="3140968"/>
            <a:ext cx="864096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4788024" y="3212976"/>
            <a:ext cx="1152128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>
            <a:off x="5076056" y="3212976"/>
            <a:ext cx="2304256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2339752" y="5373216"/>
            <a:ext cx="2196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200-600m n. m.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788024" y="5589240"/>
            <a:ext cx="2231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600-900m n. m.</a:t>
            </a:r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732240" y="5733256"/>
            <a:ext cx="2510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900m n. m. a výše</a:t>
            </a:r>
            <a:endParaRPr lang="cs-CZ" sz="24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27777" y="1988840"/>
            <a:ext cx="89162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√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 Hornatiny do 2 000m n. m. </a:t>
            </a:r>
            <a:r>
              <a:rPr lang="cs-CZ" sz="3600" dirty="0" smtClean="0"/>
              <a:t>nazýváme 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hory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4" name="Obdélníkový popisek 3"/>
          <p:cNvSpPr/>
          <p:nvPr/>
        </p:nvSpPr>
        <p:spPr>
          <a:xfrm>
            <a:off x="251520" y="260648"/>
            <a:ext cx="4464496" cy="900680"/>
          </a:xfrm>
          <a:prstGeom prst="wedgeRectCallout">
            <a:avLst>
              <a:gd name="adj1" fmla="val 93114"/>
              <a:gd name="adj2" fmla="val 15313"/>
            </a:avLst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Pro zvídavé hlavy! 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21506" name="Picture 2" descr="C:\Users\baudyš\AppData\Local\Microsoft\Windows\Temporary Internet Files\Content.IE5\OFZNDV5K\MC9004404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0648"/>
            <a:ext cx="1827886" cy="150601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3528" y="3212976"/>
            <a:ext cx="86691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√</a:t>
            </a:r>
            <a:r>
              <a:rPr lang="cs-CZ" sz="3200" b="1" dirty="0" smtClean="0">
                <a:solidFill>
                  <a:srgbClr val="00B050"/>
                </a:solidFill>
              </a:rPr>
              <a:t> Hornatiny od 2 000m n. m. </a:t>
            </a:r>
            <a:r>
              <a:rPr lang="cs-CZ" sz="3200" dirty="0" smtClean="0"/>
              <a:t>nazýváme </a:t>
            </a:r>
            <a:r>
              <a:rPr lang="cs-CZ" sz="3200" b="1" u="sng" dirty="0" smtClean="0">
                <a:solidFill>
                  <a:srgbClr val="00B050"/>
                </a:solidFill>
              </a:rPr>
              <a:t>velehory.</a:t>
            </a:r>
            <a:endParaRPr lang="cs-CZ" sz="3200" b="1" u="sng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4869160"/>
            <a:ext cx="76642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√ </a:t>
            </a:r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</a:rPr>
              <a:t>Na území ČR </a:t>
            </a:r>
            <a:r>
              <a:rPr lang="cs-CZ" sz="3600" dirty="0" smtClean="0"/>
              <a:t>se </a:t>
            </a:r>
            <a:r>
              <a:rPr lang="cs-CZ" sz="3600" b="1" u="sng" dirty="0" smtClean="0">
                <a:solidFill>
                  <a:schemeClr val="accent4">
                    <a:lumMod val="50000"/>
                  </a:schemeClr>
                </a:solidFill>
              </a:rPr>
              <a:t>velehory</a:t>
            </a:r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nevyskytují!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20482" name="Picture 2" descr="C:\Users\baudyš\AppData\Local\Microsoft\Windows\Temporary Internet Files\Content.IE5\4AZ0HYIR\MC900405738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58730"/>
            <a:ext cx="8740831" cy="6599270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4572000" y="1988840"/>
            <a:ext cx="432048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6" name="Elipsa 5"/>
          <p:cNvSpPr/>
          <p:nvPr/>
        </p:nvSpPr>
        <p:spPr>
          <a:xfrm>
            <a:off x="4067944" y="1844824"/>
            <a:ext cx="432048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7" name="Elipsa 6"/>
          <p:cNvSpPr/>
          <p:nvPr/>
        </p:nvSpPr>
        <p:spPr>
          <a:xfrm>
            <a:off x="3563888" y="1844824"/>
            <a:ext cx="432048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8" name="Elipsa 7"/>
          <p:cNvSpPr/>
          <p:nvPr/>
        </p:nvSpPr>
        <p:spPr>
          <a:xfrm>
            <a:off x="2051720" y="2276872"/>
            <a:ext cx="432048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9" name="Elipsa 8"/>
          <p:cNvSpPr/>
          <p:nvPr/>
        </p:nvSpPr>
        <p:spPr>
          <a:xfrm>
            <a:off x="1619672" y="3501008"/>
            <a:ext cx="432048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10" name="Elipsa 9"/>
          <p:cNvSpPr/>
          <p:nvPr/>
        </p:nvSpPr>
        <p:spPr>
          <a:xfrm>
            <a:off x="2771800" y="4581128"/>
            <a:ext cx="432048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1" name="Elipsa 10"/>
          <p:cNvSpPr/>
          <p:nvPr/>
        </p:nvSpPr>
        <p:spPr>
          <a:xfrm>
            <a:off x="6516216" y="4509120"/>
            <a:ext cx="576064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11</a:t>
            </a:r>
            <a:endParaRPr lang="cs-CZ" sz="2400" dirty="0"/>
          </a:p>
        </p:txBody>
      </p:sp>
      <p:sp>
        <p:nvSpPr>
          <p:cNvPr id="12" name="Elipsa 11"/>
          <p:cNvSpPr/>
          <p:nvPr/>
        </p:nvSpPr>
        <p:spPr>
          <a:xfrm>
            <a:off x="7020272" y="3717032"/>
            <a:ext cx="648072" cy="48235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</a:t>
            </a:r>
            <a:endParaRPr lang="cs-CZ" sz="2400" dirty="0"/>
          </a:p>
        </p:txBody>
      </p:sp>
      <p:sp>
        <p:nvSpPr>
          <p:cNvPr id="13" name="Elipsa 12"/>
          <p:cNvSpPr/>
          <p:nvPr/>
        </p:nvSpPr>
        <p:spPr>
          <a:xfrm>
            <a:off x="6372200" y="3429000"/>
            <a:ext cx="432048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</a:t>
            </a:r>
            <a:endParaRPr lang="cs-CZ" sz="2400" dirty="0"/>
          </a:p>
        </p:txBody>
      </p:sp>
      <p:sp>
        <p:nvSpPr>
          <p:cNvPr id="14" name="Elipsa 13"/>
          <p:cNvSpPr/>
          <p:nvPr/>
        </p:nvSpPr>
        <p:spPr>
          <a:xfrm>
            <a:off x="6156176" y="2924944"/>
            <a:ext cx="432048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15" name="Elipsa 14"/>
          <p:cNvSpPr/>
          <p:nvPr/>
        </p:nvSpPr>
        <p:spPr>
          <a:xfrm>
            <a:off x="5220072" y="2564904"/>
            <a:ext cx="432048" cy="41034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 rot="2452183">
            <a:off x="3863" y="-624744"/>
            <a:ext cx="12073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Šumava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 rot="2555392">
            <a:off x="948697" y="-636853"/>
            <a:ext cx="13580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Český les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 rot="20140750">
            <a:off x="2501075" y="-802039"/>
            <a:ext cx="17524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Krušné hory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211960" y="-830997"/>
            <a:ext cx="11560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Lužické</a:t>
            </a:r>
          </a:p>
          <a:p>
            <a:r>
              <a:rPr lang="cs-CZ" sz="2400" dirty="0" smtClean="0"/>
              <a:t> hory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508104" y="-830997"/>
            <a:ext cx="12250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Jizerské</a:t>
            </a:r>
          </a:p>
          <a:p>
            <a:r>
              <a:rPr lang="cs-CZ" sz="2400" dirty="0" smtClean="0"/>
              <a:t> hory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 rot="749781">
            <a:off x="7092280" y="-747464"/>
            <a:ext cx="1423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Krkonoše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 rot="1133040">
            <a:off x="9144000" y="260648"/>
            <a:ext cx="11608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Orlické </a:t>
            </a:r>
          </a:p>
          <a:p>
            <a:r>
              <a:rPr lang="cs-CZ" sz="2400" dirty="0" smtClean="0"/>
              <a:t>hory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9144000" y="1124744"/>
            <a:ext cx="11432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Hrubý </a:t>
            </a:r>
          </a:p>
          <a:p>
            <a:r>
              <a:rPr lang="cs-CZ" sz="2400" dirty="0" smtClean="0"/>
              <a:t>Jeseník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9144000" y="1988840"/>
            <a:ext cx="11432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Nízký </a:t>
            </a:r>
          </a:p>
          <a:p>
            <a:r>
              <a:rPr lang="cs-CZ" sz="2400" dirty="0" smtClean="0"/>
              <a:t>Jeseník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 rot="19916193">
            <a:off x="9144000" y="2780928"/>
            <a:ext cx="24785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Moravskoslezské </a:t>
            </a:r>
          </a:p>
          <a:p>
            <a:r>
              <a:rPr lang="cs-CZ" sz="2400" dirty="0" smtClean="0"/>
              <a:t>Beskydy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 rot="20435397">
            <a:off x="9252520" y="3861048"/>
            <a:ext cx="17475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Bílé Karpaty</a:t>
            </a:r>
            <a:endParaRPr lang="cs-CZ" sz="24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30157E-6 L 0.30764 0.819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41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17299E-6 L 0.05434 0.6424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3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8437E-6 L -0.09618 0.4586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" y="22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9.15819E-7 L -0.09462 0.38344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" y="19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77058E-7 L -0.17708 0.3501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17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8714E-6 L -0.31406 0.3963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" y="198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008E-7 L -0.46094 0.3066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" y="15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6.75301E-7 L -0.36562 0.2333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" y="117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23959E-6 L -0.34201 0.1912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" y="96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6559E-6 L -0.32049 0.1283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" y="64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518E-6 L -0.34739 0.10291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51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 flipH="1">
            <a:off x="1115616" y="404665"/>
            <a:ext cx="6480720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Spoj čarou pohoří a horu, které k sobě patří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124744"/>
            <a:ext cx="1946367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Šumava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Český les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Krušné hory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Bílé Karpaty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Nízký Jeseník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Krkonoše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00192" y="1268760"/>
            <a:ext cx="251222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Hrubý Jeseník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Jizerské hory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Moravskoslezské </a:t>
            </a: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Beskydy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Lužické hory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Orlické hory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87824" y="1556792"/>
            <a:ext cx="1032655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Plechý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2924944"/>
            <a:ext cx="1245854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Čerchov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15816" y="3861048"/>
            <a:ext cx="1289135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Klínovec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2708920"/>
            <a:ext cx="639919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Luž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07704" y="1052736"/>
            <a:ext cx="853119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Smrk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44008" y="1916832"/>
            <a:ext cx="1107996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Sněžka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051720" y="6021288"/>
            <a:ext cx="1855764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Velká Deštná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652120" y="5589240"/>
            <a:ext cx="1112805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Praděd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004048" y="4221088"/>
            <a:ext cx="1359668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Slunečná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23928" y="980728"/>
            <a:ext cx="1414811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Lysá hora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699792" y="5013176"/>
            <a:ext cx="2035301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Velká Javořina</a:t>
            </a:r>
            <a:endParaRPr lang="cs-CZ" sz="24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3" name="Zástupný symbol pro číslo snímku 1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5885FD-E9F6-4616-A947-C967941DDDC2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 flipH="1">
            <a:off x="1115616" y="404665"/>
            <a:ext cx="6480720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Spoj čarou pohoří a horu, které k sobě patří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124744"/>
            <a:ext cx="1946367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Šumava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Český les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Krušné hory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Bílé Karpaty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Nízký Jeseník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Krkonoše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1268760"/>
            <a:ext cx="251222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Hrubý Jeseník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Jizerské hory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Moravskoslezské </a:t>
            </a: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Beskydy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Lužické hory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Orlické hory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99792" y="1772816"/>
            <a:ext cx="1032655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Plechý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75856" y="4077072"/>
            <a:ext cx="1245854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Čerchov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35896" y="3429000"/>
            <a:ext cx="1289135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Klínovec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31840" y="2348880"/>
            <a:ext cx="639919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Luž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07704" y="1052736"/>
            <a:ext cx="853119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Smrk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27984" y="1988840"/>
            <a:ext cx="1107996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Sněžka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51720" y="6021288"/>
            <a:ext cx="1855764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Velká Deštná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932040" y="4149080"/>
            <a:ext cx="1112805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Praděd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4869160"/>
            <a:ext cx="1359668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Slunečná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23928" y="980728"/>
            <a:ext cx="1414811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Lysá hora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99792" y="5013176"/>
            <a:ext cx="2035301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Velká Javořina</a:t>
            </a:r>
            <a:endParaRPr lang="cs-CZ" sz="2400" dirty="0"/>
          </a:p>
        </p:txBody>
      </p:sp>
      <p:cxnSp>
        <p:nvCxnSpPr>
          <p:cNvPr id="19" name="Přímá spojovací šipka 18"/>
          <p:cNvCxnSpPr/>
          <p:nvPr/>
        </p:nvCxnSpPr>
        <p:spPr>
          <a:xfrm flipH="1">
            <a:off x="1691680" y="2420888"/>
            <a:ext cx="2952328" cy="25922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3779912" y="2780928"/>
            <a:ext cx="2592288" cy="12961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>
            <a:off x="2771800" y="1484784"/>
            <a:ext cx="3672408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9" idx="1"/>
          </p:cNvCxnSpPr>
          <p:nvPr/>
        </p:nvCxnSpPr>
        <p:spPr>
          <a:xfrm flipH="1" flipV="1">
            <a:off x="1979712" y="2924944"/>
            <a:ext cx="1656184" cy="73488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flipH="1" flipV="1">
            <a:off x="1691680" y="2132856"/>
            <a:ext cx="1584176" cy="23762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5364088" y="1484784"/>
            <a:ext cx="1008112" cy="14401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flipH="1" flipV="1">
            <a:off x="2195736" y="4365104"/>
            <a:ext cx="2808312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 flipV="1">
            <a:off x="6084168" y="1628800"/>
            <a:ext cx="288032" cy="24482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 flipV="1">
            <a:off x="3923928" y="4941168"/>
            <a:ext cx="3888432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 flipH="1" flipV="1">
            <a:off x="1475656" y="1412776"/>
            <a:ext cx="1224136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 flipH="1" flipV="1">
            <a:off x="1979712" y="3717032"/>
            <a:ext cx="720080" cy="12241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 fontScale="550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i="1" dirty="0" smtClean="0"/>
              <a:t>Vlastivěda pro 4. ročník základní školy, SPN, 2010</a:t>
            </a:r>
          </a:p>
          <a:p>
            <a:r>
              <a:rPr lang="cs-CZ" i="1" dirty="0" smtClean="0"/>
              <a:t>Vlastivěda 4 Učebnice pro 4. ročník základní školy, </a:t>
            </a:r>
            <a:r>
              <a:rPr lang="cs-CZ" i="1" dirty="0" err="1" smtClean="0"/>
              <a:t>nakl</a:t>
            </a:r>
            <a:r>
              <a:rPr lang="cs-CZ" i="1" dirty="0" smtClean="0"/>
              <a:t>. Nová škola, </a:t>
            </a:r>
            <a:r>
              <a:rPr lang="cs-CZ" i="1" dirty="0" smtClean="0"/>
              <a:t>2003</a:t>
            </a:r>
          </a:p>
          <a:p>
            <a:r>
              <a:rPr lang="cs-CZ" i="1" dirty="0" smtClean="0"/>
              <a:t>Vlastivěda 4 Pracovní sešit </a:t>
            </a:r>
            <a:r>
              <a:rPr lang="cs-CZ" i="1" dirty="0" err="1" smtClean="0"/>
              <a:t>pr</a:t>
            </a:r>
            <a:r>
              <a:rPr lang="cs-CZ" i="1" dirty="0" smtClean="0"/>
              <a:t> 4. ročník základní školy, </a:t>
            </a:r>
            <a:r>
              <a:rPr lang="cs-CZ" i="1" dirty="0" err="1" smtClean="0"/>
              <a:t>nakl</a:t>
            </a:r>
            <a:r>
              <a:rPr lang="cs-CZ" i="1" dirty="0" smtClean="0"/>
              <a:t>. Nová škola, 2004</a:t>
            </a:r>
            <a:endParaRPr lang="cs-CZ" i="1" dirty="0" smtClean="0"/>
          </a:p>
          <a:p>
            <a:endParaRPr lang="cs-CZ" dirty="0"/>
          </a:p>
          <a:p>
            <a:r>
              <a:rPr lang="cs-CZ" i="1" u="sng" dirty="0" smtClean="0"/>
              <a:t>Internetové odkazy:</a:t>
            </a:r>
          </a:p>
          <a:p>
            <a:r>
              <a:rPr lang="cs-CZ" dirty="0" smtClean="0"/>
              <a:t>Obr. 1 </a:t>
            </a:r>
            <a:r>
              <a:rPr lang="cs-CZ" dirty="0" smtClean="0"/>
              <a:t>STANISLAV DORONENKO.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16.3.2014]. Dostupný na WWW: 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upload.wikimedia.org/wikipedia/commons/f/ff/Zahorska_lowland_01.jpg</a:t>
            </a:r>
            <a:endParaRPr lang="cs-CZ" dirty="0" smtClean="0"/>
          </a:p>
          <a:p>
            <a:r>
              <a:rPr lang="cs-CZ" dirty="0" smtClean="0"/>
              <a:t>Obr. </a:t>
            </a:r>
            <a:r>
              <a:rPr lang="cs-CZ" dirty="0" smtClean="0"/>
              <a:t>2 STANISLAV DORONENKO.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16.3.2014]. Dostupný na WWW: 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upload.wikimedia.org/wikipedia/commons/9/9e/Podbranc.jpg</a:t>
            </a:r>
            <a:endParaRPr lang="cs-CZ" dirty="0" smtClean="0"/>
          </a:p>
          <a:p>
            <a:r>
              <a:rPr lang="cs-CZ" dirty="0" smtClean="0"/>
              <a:t>Obr. </a:t>
            </a:r>
            <a:r>
              <a:rPr lang="cs-CZ" dirty="0" smtClean="0"/>
              <a:t>3 MARTIN VAVŘÍK.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16.3.2014]. Dostupný na WWW: </a:t>
            </a:r>
            <a:r>
              <a:rPr lang="cs-CZ" dirty="0" smtClean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upload.wikimedia.org/wikipedia/commons/b/ba/Zdarske.jpg</a:t>
            </a:r>
            <a:endParaRPr lang="cs-CZ" dirty="0" smtClean="0"/>
          </a:p>
          <a:p>
            <a:r>
              <a:rPr lang="cs-CZ" dirty="0" smtClean="0"/>
              <a:t>Obr. </a:t>
            </a:r>
            <a:r>
              <a:rPr lang="cs-CZ" dirty="0" smtClean="0"/>
              <a:t>4 CHMEE2.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16.3.2014]. Dostupný na WWW: http://upload.wikimedia.org/wikipedia/commons/7/72/HPIM1131.JPG    </a:t>
            </a:r>
            <a:endParaRPr lang="cs-CZ" dirty="0" smtClean="0"/>
          </a:p>
          <a:p>
            <a:endParaRPr lang="cs-CZ" i="1" u="sng" dirty="0" smtClean="0"/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Jiné </a:t>
            </a:r>
            <a:r>
              <a:rPr lang="cs-CZ" i="1" u="sng" dirty="0">
                <a:solidFill>
                  <a:srgbClr val="073E87"/>
                </a:solidFill>
              </a:rPr>
              <a:t>zdroje</a:t>
            </a:r>
            <a:r>
              <a:rPr lang="cs-CZ" i="1" u="sng" dirty="0" smtClean="0">
                <a:solidFill>
                  <a:srgbClr val="073E87"/>
                </a:solidFill>
              </a:rPr>
              <a:t>:</a:t>
            </a:r>
          </a:p>
          <a:p>
            <a:pPr lvl="0">
              <a:buClr>
                <a:srgbClr val="31B6FD"/>
              </a:buClr>
            </a:pPr>
            <a:r>
              <a:rPr lang="cs-CZ" i="1" dirty="0" smtClean="0">
                <a:solidFill>
                  <a:srgbClr val="073E87"/>
                </a:solidFill>
              </a:rPr>
              <a:t>Galerie </a:t>
            </a:r>
            <a:r>
              <a:rPr lang="cs-CZ" i="1" dirty="0" err="1" smtClean="0">
                <a:solidFill>
                  <a:srgbClr val="073E87"/>
                </a:solidFill>
              </a:rPr>
              <a:t>microsoft</a:t>
            </a:r>
            <a:r>
              <a:rPr lang="cs-CZ" i="1" dirty="0" smtClean="0">
                <a:solidFill>
                  <a:srgbClr val="073E87"/>
                </a:solidFill>
              </a:rPr>
              <a:t> office</a:t>
            </a:r>
            <a:endParaRPr lang="cs-CZ" i="1" dirty="0">
              <a:solidFill>
                <a:srgbClr val="073E87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1242</TotalTime>
  <Words>586</Words>
  <Application>Microsoft Office PowerPoint</Application>
  <PresentationFormat>Předvádění na obrazovce (4:3)</PresentationFormat>
  <Paragraphs>163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Základní škola a Mateřská škola Bílá Třemešná, okres Trutnov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baudyš</cp:lastModifiedBy>
  <cp:revision>154</cp:revision>
  <dcterms:created xsi:type="dcterms:W3CDTF">2013-05-10T12:01:16Z</dcterms:created>
  <dcterms:modified xsi:type="dcterms:W3CDTF">2014-03-16T19:57:51Z</dcterms:modified>
</cp:coreProperties>
</file>