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0" r:id="rId4"/>
    <p:sldId id="261" r:id="rId5"/>
    <p:sldId id="263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 smtClean="0"/>
            <a:t>Název školy:  Základní škola a Mateřská škola Studená, okres Jindřichův Hradec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 smtClean="0"/>
            <a:t>Autor: Mgr. Eva </a:t>
          </a:r>
          <a:r>
            <a:rPr lang="cs-CZ" dirty="0" err="1" smtClean="0"/>
            <a:t>Kotounová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Vypravování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VY_32_INOVACE_2C59Čj6_Vypravování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 custLinFactNeighborX="1515" custLinFactNeighborY="977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A678D38-82AE-41B8-A969-713A0781C290}" type="presOf" srcId="{EBC41103-E2E5-4D48-9B4B-425520D3D098}" destId="{3BA01B75-849B-4716-8BCD-084A86FF328F}" srcOrd="0" destOrd="0" presId="urn:microsoft.com/office/officeart/2005/8/layout/target3"/>
    <dgm:cxn modelId="{88FC6BDB-BF4E-4B07-A377-3EB64B4259DD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3D7E0928-FE76-4759-9165-BB6B1B09B8C6}" type="presOf" srcId="{019433A1-1324-4DE1-9E6F-32B851095F74}" destId="{E7297F21-D4FD-4A41-AE58-814D01A6B5E7}" srcOrd="1" destOrd="0" presId="urn:microsoft.com/office/officeart/2005/8/layout/target3"/>
    <dgm:cxn modelId="{BAA0633E-0F87-40CE-ABDE-C585D31D1F73}" type="presOf" srcId="{445C7998-7549-48B0-BD68-D4F0167F02E5}" destId="{4D19AB04-24FA-40C2-B203-52AE3D15E171}" srcOrd="1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BE45B73B-5A80-4FAE-9C35-2569DB228CA2}" type="presOf" srcId="{C73C7642-F245-4585-8F88-243F9FAEF6CA}" destId="{59F530CB-4999-43B3-A00D-6AB53886BD77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4F117E4-16BF-4A27-9DAE-A57C09B05683}" type="presOf" srcId="{FBBFC3EA-9D9D-4F3A-BEA6-9C2C0E46BF20}" destId="{643EA938-EDE0-4533-ACCC-D2BD6F3A527C}" srcOrd="0" destOrd="0" presId="urn:microsoft.com/office/officeart/2005/8/layout/target3"/>
    <dgm:cxn modelId="{125EAF49-DF38-48E2-8127-EA6259B0F468}" type="presOf" srcId="{EBC41103-E2E5-4D48-9B4B-425520D3D098}" destId="{A27B6496-BF1B-4384-9217-9659064D5D6A}" srcOrd="1" destOrd="0" presId="urn:microsoft.com/office/officeart/2005/8/layout/target3"/>
    <dgm:cxn modelId="{A98EAE55-B65F-4B3C-B9EF-82A30EE61B4F}" type="presOf" srcId="{019433A1-1324-4DE1-9E6F-32B851095F74}" destId="{A3817367-F2BC-482F-8832-FA00B51DCCF3}" srcOrd="0" destOrd="0" presId="urn:microsoft.com/office/officeart/2005/8/layout/target3"/>
    <dgm:cxn modelId="{94E80F16-040E-4B13-814A-95EEEC4D0177}" type="presOf" srcId="{39F8B381-5807-488E-AC22-73DD4140ED4A}" destId="{71045F8C-00FA-488E-A7BD-E2E6753D979D}" srcOrd="0" destOrd="0" presId="urn:microsoft.com/office/officeart/2005/8/layout/target3"/>
    <dgm:cxn modelId="{15192477-D197-4BFE-8B83-72454E666F39}" type="presOf" srcId="{445C7998-7549-48B0-BD68-D4F0167F02E5}" destId="{BC35EE03-4121-4EF9-923D-7CB6D30D358D}" srcOrd="0" destOrd="0" presId="urn:microsoft.com/office/officeart/2005/8/layout/target3"/>
    <dgm:cxn modelId="{4017D0A9-4E34-4E21-8F4D-D8C93522F3C2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A3FECE86-6E6A-4F53-9BF2-649996CD5E96}" type="presParOf" srcId="{71045F8C-00FA-488E-A7BD-E2E6753D979D}" destId="{3577EC6B-C980-4F34-8C69-4365E7B8FC8C}" srcOrd="0" destOrd="0" presId="urn:microsoft.com/office/officeart/2005/8/layout/target3"/>
    <dgm:cxn modelId="{474217F8-A033-4B62-8BA5-C2B95F830799}" type="presParOf" srcId="{71045F8C-00FA-488E-A7BD-E2E6753D979D}" destId="{6940EB87-DC1D-4BC3-9408-9AC2E1FFC039}" srcOrd="1" destOrd="0" presId="urn:microsoft.com/office/officeart/2005/8/layout/target3"/>
    <dgm:cxn modelId="{2F5750BA-CE56-44BB-9D5B-660E34B3DC92}" type="presParOf" srcId="{71045F8C-00FA-488E-A7BD-E2E6753D979D}" destId="{BC35EE03-4121-4EF9-923D-7CB6D30D358D}" srcOrd="2" destOrd="0" presId="urn:microsoft.com/office/officeart/2005/8/layout/target3"/>
    <dgm:cxn modelId="{6C6647B8-CEA7-4495-9B8A-7C1FF6A5D1C7}" type="presParOf" srcId="{71045F8C-00FA-488E-A7BD-E2E6753D979D}" destId="{C95EEA27-3CBF-4645-A92D-9D8AF5C1CBFC}" srcOrd="3" destOrd="0" presId="urn:microsoft.com/office/officeart/2005/8/layout/target3"/>
    <dgm:cxn modelId="{8F77D560-CBCC-4F36-8A71-BB3A117F25CB}" type="presParOf" srcId="{71045F8C-00FA-488E-A7BD-E2E6753D979D}" destId="{851BB866-B6AE-4566-893F-4C635BA974FC}" srcOrd="4" destOrd="0" presId="urn:microsoft.com/office/officeart/2005/8/layout/target3"/>
    <dgm:cxn modelId="{FBB7C11B-4704-48E3-ABE0-D94F5D512716}" type="presParOf" srcId="{71045F8C-00FA-488E-A7BD-E2E6753D979D}" destId="{643EA938-EDE0-4533-ACCC-D2BD6F3A527C}" srcOrd="5" destOrd="0" presId="urn:microsoft.com/office/officeart/2005/8/layout/target3"/>
    <dgm:cxn modelId="{7FEF40E7-BF6B-413E-87FD-54BC038A64A6}" type="presParOf" srcId="{71045F8C-00FA-488E-A7BD-E2E6753D979D}" destId="{92F31B18-D66D-4CC7-89B9-378928DE877D}" srcOrd="6" destOrd="0" presId="urn:microsoft.com/office/officeart/2005/8/layout/target3"/>
    <dgm:cxn modelId="{FCE871C1-6C8A-40CA-811B-BB3F5E642569}" type="presParOf" srcId="{71045F8C-00FA-488E-A7BD-E2E6753D979D}" destId="{902074E1-B931-4618-97F1-FADBE82E9C3C}" srcOrd="7" destOrd="0" presId="urn:microsoft.com/office/officeart/2005/8/layout/target3"/>
    <dgm:cxn modelId="{063303B4-8918-449C-9130-9B184DE0F3DF}" type="presParOf" srcId="{71045F8C-00FA-488E-A7BD-E2E6753D979D}" destId="{A3817367-F2BC-482F-8832-FA00B51DCCF3}" srcOrd="8" destOrd="0" presId="urn:microsoft.com/office/officeart/2005/8/layout/target3"/>
    <dgm:cxn modelId="{C7E049DF-9B12-4E7A-B026-B18D55E7C1ED}" type="presParOf" srcId="{71045F8C-00FA-488E-A7BD-E2E6753D979D}" destId="{2DD79E57-A63E-47D4-A1AB-6DF333476AD4}" srcOrd="9" destOrd="0" presId="urn:microsoft.com/office/officeart/2005/8/layout/target3"/>
    <dgm:cxn modelId="{497097FC-78E3-47D8-B22C-522086DC8AC5}" type="presParOf" srcId="{71045F8C-00FA-488E-A7BD-E2E6753D979D}" destId="{648967D3-ED80-4214-8D87-4E7012561E4A}" srcOrd="10" destOrd="0" presId="urn:microsoft.com/office/officeart/2005/8/layout/target3"/>
    <dgm:cxn modelId="{26181E76-2917-48C9-A1F3-550135F3937F}" type="presParOf" srcId="{71045F8C-00FA-488E-A7BD-E2E6753D979D}" destId="{9A9B6F4F-B6FF-4F2D-B640-A8473E589523}" srcOrd="11" destOrd="0" presId="urn:microsoft.com/office/officeart/2005/8/layout/target3"/>
    <dgm:cxn modelId="{7C266124-AA0F-41AF-AFD7-FDD4DF84A664}" type="presParOf" srcId="{71045F8C-00FA-488E-A7BD-E2E6753D979D}" destId="{13BD0FAF-9F2C-4708-9E63-A8E8E5252943}" srcOrd="12" destOrd="0" presId="urn:microsoft.com/office/officeart/2005/8/layout/target3"/>
    <dgm:cxn modelId="{C727C7B7-3232-41C4-904F-DDCB8776B02C}" type="presParOf" srcId="{71045F8C-00FA-488E-A7BD-E2E6753D979D}" destId="{6821E7C9-5E4B-45FA-8F82-01E6F26FAA25}" srcOrd="13" destOrd="0" presId="urn:microsoft.com/office/officeart/2005/8/layout/target3"/>
    <dgm:cxn modelId="{C64F585D-EF3F-4CB8-90C2-C8555557CB5A}" type="presParOf" srcId="{71045F8C-00FA-488E-A7BD-E2E6753D979D}" destId="{3BA01B75-849B-4716-8BCD-084A86FF328F}" srcOrd="14" destOrd="0" presId="urn:microsoft.com/office/officeart/2005/8/layout/target3"/>
    <dgm:cxn modelId="{9BC69CD7-FDD9-448F-8E2E-38DB04434410}" type="presParOf" srcId="{71045F8C-00FA-488E-A7BD-E2E6753D979D}" destId="{4D19AB04-24FA-40C2-B203-52AE3D15E171}" srcOrd="15" destOrd="0" presId="urn:microsoft.com/office/officeart/2005/8/layout/target3"/>
    <dgm:cxn modelId="{ED96FD1A-0A9D-490F-8A52-B76EC3F979E4}" type="presParOf" srcId="{71045F8C-00FA-488E-A7BD-E2E6753D979D}" destId="{832BF48F-0145-4429-9E02-8FCA946CCE9E}" srcOrd="16" destOrd="0" presId="urn:microsoft.com/office/officeart/2005/8/layout/target3"/>
    <dgm:cxn modelId="{BD43ED5B-EAC1-4A02-AD42-F7009059010F}" type="presParOf" srcId="{71045F8C-00FA-488E-A7BD-E2E6753D979D}" destId="{E7297F21-D4FD-4A41-AE58-814D01A6B5E7}" srcOrd="17" destOrd="0" presId="urn:microsoft.com/office/officeart/2005/8/layout/target3"/>
    <dgm:cxn modelId="{45D496CB-A84F-48AD-B1E7-362AFA974B9D}" type="presParOf" srcId="{71045F8C-00FA-488E-A7BD-E2E6753D979D}" destId="{59F530CB-4999-43B3-A00D-6AB53886BD77}" srcOrd="18" destOrd="0" presId="urn:microsoft.com/office/officeart/2005/8/layout/target3"/>
    <dgm:cxn modelId="{67F9C960-4DB0-460F-8ABD-2A3B9E34334B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 Základní škola a Mateřská škola Studená, okres Jindřichův Hradec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76315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Eva </a:t>
          </a:r>
          <a:r>
            <a:rPr lang="cs-CZ" sz="1800" kern="1200" dirty="0" err="1" smtClean="0"/>
            <a:t>Kotounová</a:t>
          </a:r>
          <a:endParaRPr lang="cs-CZ" sz="1800" kern="1200" dirty="0"/>
        </a:p>
      </dsp:txBody>
      <dsp:txXfrm>
        <a:off x="2016223" y="676315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VY_32_INOVACE_2C59Čj6_Vypravování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Vypravování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63059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76952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35944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8010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94054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50897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94596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67130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2661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793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78189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FA435-E376-4C25-BA55-3469D9344D3C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57901-EC6F-4ED6-A4FA-5B47FBF5C9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022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1073462396"/>
              </p:ext>
            </p:extLst>
          </p:nvPr>
        </p:nvGraphicFramePr>
        <p:xfrm>
          <a:off x="1187624" y="21046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7209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76911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učivo je určeno žákům 6. ročníku</a:t>
            </a:r>
          </a:p>
          <a:p>
            <a:r>
              <a:rPr lang="cs-CZ" dirty="0"/>
              <a:t>prezentace určena pro promítání na IT</a:t>
            </a:r>
          </a:p>
          <a:p>
            <a:pPr lvl="0"/>
            <a:r>
              <a:rPr lang="cs-CZ" dirty="0"/>
              <a:t>podporuje aktivitu žáků </a:t>
            </a:r>
            <a:r>
              <a:rPr lang="cs-CZ" dirty="0" smtClean="0"/>
              <a:t>při vypravování, rozvíjí </a:t>
            </a:r>
          </a:p>
          <a:p>
            <a:pPr marL="0" lvl="0" indent="0">
              <a:buNone/>
            </a:pPr>
            <a:r>
              <a:rPr lang="cs-CZ" dirty="0" smtClean="0"/>
              <a:t>    slovní zásobu, představivost, logické uvažování</a:t>
            </a:r>
          </a:p>
          <a:p>
            <a:pPr lvl="0"/>
            <a:r>
              <a:rPr lang="cs-CZ" dirty="0" smtClean="0"/>
              <a:t>pomůcky: učebnice, nástěnné tabule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89349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solidFill>
                  <a:srgbClr val="002060"/>
                </a:solidFill>
              </a:rPr>
              <a:t>Vypravování</a:t>
            </a:r>
            <a:endParaRPr lang="cs-CZ" sz="8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30406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002060"/>
                </a:solidFill>
              </a:rPr>
              <a:t>Vypravování</a:t>
            </a:r>
            <a:endParaRPr lang="cs-CZ" sz="60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4000" dirty="0" smtClean="0">
                <a:solidFill>
                  <a:srgbClr val="C00000"/>
                </a:solidFill>
              </a:rPr>
              <a:t>Dějová posloupnost při vypravování</a:t>
            </a:r>
          </a:p>
          <a:p>
            <a:pPr marL="0" indent="0">
              <a:buNone/>
            </a:pPr>
            <a:endParaRPr lang="cs-CZ" dirty="0" smtClean="0">
              <a:solidFill>
                <a:srgbClr val="C00000"/>
              </a:solidFill>
            </a:endParaRPr>
          </a:p>
          <a:p>
            <a:r>
              <a:rPr lang="cs-CZ" sz="3600" dirty="0"/>
              <a:t>z</a:t>
            </a:r>
            <a:r>
              <a:rPr lang="cs-CZ" sz="3600" dirty="0" smtClean="0"/>
              <a:t>ákladem vypravování je děj</a:t>
            </a:r>
          </a:p>
          <a:p>
            <a:r>
              <a:rPr lang="cs-CZ" sz="3600" dirty="0"/>
              <a:t>d</a:t>
            </a:r>
            <a:r>
              <a:rPr lang="cs-CZ" sz="3600" dirty="0" smtClean="0"/>
              <a:t>ěj vypravujeme tak, jak se skutečně stal</a:t>
            </a:r>
          </a:p>
          <a:p>
            <a:r>
              <a:rPr lang="cs-CZ" sz="3600" dirty="0"/>
              <a:t>r</a:t>
            </a:r>
            <a:r>
              <a:rPr lang="cs-CZ" sz="3600" dirty="0" smtClean="0"/>
              <a:t>eprodukovaný děj (reprodukce)  - vypravujeme to, co jsme sami nezažili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38681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>
                <a:solidFill>
                  <a:srgbClr val="002060"/>
                </a:solidFill>
              </a:rPr>
              <a:t>Vypravování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4000" dirty="0" smtClean="0">
                <a:solidFill>
                  <a:srgbClr val="C00000"/>
                </a:solidFill>
              </a:rPr>
              <a:t>Osnova vypravování</a:t>
            </a:r>
          </a:p>
          <a:p>
            <a:pPr marL="0" indent="0">
              <a:buNone/>
            </a:pPr>
            <a:r>
              <a:rPr lang="cs-CZ" sz="3600" dirty="0" smtClean="0"/>
              <a:t>Hlavní části:  úvod, seznámení s dějem</a:t>
            </a:r>
          </a:p>
          <a:p>
            <a:pPr marL="0" indent="0">
              <a:buNone/>
            </a:pPr>
            <a:r>
              <a:rPr lang="cs-CZ" sz="3600" dirty="0" smtClean="0"/>
              <a:t>                        zápletka</a:t>
            </a:r>
          </a:p>
          <a:p>
            <a:pPr marL="0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                    vyvrcholení</a:t>
            </a:r>
          </a:p>
          <a:p>
            <a:pPr marL="0"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                    rozuzlení, závěr</a:t>
            </a:r>
          </a:p>
          <a:p>
            <a:pPr marL="0" indent="0">
              <a:buNone/>
            </a:pPr>
            <a:r>
              <a:rPr lang="cs-CZ" sz="3600" dirty="0" smtClean="0"/>
              <a:t>Osnova může být větná, heslovitá, citátová.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1677003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>
                <a:solidFill>
                  <a:srgbClr val="002060"/>
                </a:solidFill>
              </a:rPr>
              <a:t>Vypravování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000" dirty="0" smtClean="0">
                <a:solidFill>
                  <a:srgbClr val="C00000"/>
                </a:solidFill>
              </a:rPr>
              <a:t>Jazykové prostředky vypravování  </a:t>
            </a:r>
          </a:p>
          <a:p>
            <a:r>
              <a:rPr lang="cs-CZ" sz="3600" dirty="0"/>
              <a:t>d</a:t>
            </a:r>
            <a:r>
              <a:rPr lang="cs-CZ" sz="3600" dirty="0" smtClean="0"/>
              <a:t>ějová slovesa</a:t>
            </a:r>
          </a:p>
          <a:p>
            <a:r>
              <a:rPr lang="cs-CZ" sz="3600" dirty="0"/>
              <a:t>č</a:t>
            </a:r>
            <a:r>
              <a:rPr lang="cs-CZ" sz="3600" dirty="0" smtClean="0"/>
              <a:t>as přítomný místo minulého</a:t>
            </a:r>
          </a:p>
          <a:p>
            <a:r>
              <a:rPr lang="cs-CZ" sz="3600" dirty="0"/>
              <a:t>p</a:t>
            </a:r>
            <a:r>
              <a:rPr lang="cs-CZ" sz="3600" dirty="0" smtClean="0"/>
              <a:t>římá řeč</a:t>
            </a:r>
          </a:p>
          <a:p>
            <a:r>
              <a:rPr lang="cs-CZ" sz="3600" dirty="0"/>
              <a:t>r</a:t>
            </a:r>
            <a:r>
              <a:rPr lang="cs-CZ" sz="3600" dirty="0" smtClean="0"/>
              <a:t>ůzné druhy vět podle postoje mluvčího</a:t>
            </a:r>
          </a:p>
          <a:p>
            <a:r>
              <a:rPr lang="cs-CZ" sz="3600" dirty="0"/>
              <a:t>p</a:t>
            </a:r>
            <a:r>
              <a:rPr lang="cs-CZ" sz="3600" dirty="0" smtClean="0"/>
              <a:t>řirovnání</a:t>
            </a:r>
          </a:p>
          <a:p>
            <a:r>
              <a:rPr lang="cs-CZ" sz="3600" dirty="0"/>
              <a:t>r</a:t>
            </a:r>
            <a:r>
              <a:rPr lang="cs-CZ" sz="3600" dirty="0" smtClean="0"/>
              <a:t>ůzné slovní druhy (citoslovce)</a:t>
            </a:r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77003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Vypravování  - vytváříme příběh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j</a:t>
            </a:r>
            <a:r>
              <a:rPr lang="cs-CZ" dirty="0" smtClean="0"/>
              <a:t>ednotlivci (v početnější třídě menší skupinky žáků) dotvářejí postupně děj</a:t>
            </a:r>
          </a:p>
          <a:p>
            <a:r>
              <a:rPr lang="cs-CZ" dirty="0"/>
              <a:t>p</a:t>
            </a:r>
            <a:r>
              <a:rPr lang="cs-CZ" dirty="0" smtClean="0"/>
              <a:t>rvní větu (téma) vymyslí určený žák</a:t>
            </a:r>
          </a:p>
          <a:p>
            <a:r>
              <a:rPr lang="cs-CZ" dirty="0"/>
              <a:t>d</a:t>
            </a:r>
            <a:r>
              <a:rPr lang="cs-CZ" dirty="0" smtClean="0"/>
              <a:t>održujte dějovou posloupnost vypravování</a:t>
            </a:r>
          </a:p>
          <a:p>
            <a:r>
              <a:rPr lang="cs-CZ" dirty="0" smtClean="0"/>
              <a:t>užívejte vhodné jazykové prostředky</a:t>
            </a:r>
          </a:p>
          <a:p>
            <a:pPr marL="0" indent="0">
              <a:buNone/>
            </a:pPr>
            <a:r>
              <a:rPr lang="cs-CZ" dirty="0" smtClean="0"/>
              <a:t>- přímá řeč, vhodná dějová slovesa, citoslovce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722679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Vypravování vlastního zážitku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r>
              <a:rPr lang="cs-CZ" sz="3600" dirty="0"/>
              <a:t>s</a:t>
            </a:r>
            <a:r>
              <a:rPr lang="cs-CZ" sz="3600" dirty="0" smtClean="0"/>
              <a:t>polečně zavzpomínejte na nějakou školní akci (školní výlet)</a:t>
            </a:r>
          </a:p>
          <a:p>
            <a:r>
              <a:rPr lang="cs-CZ" sz="3600" dirty="0"/>
              <a:t>p</a:t>
            </a:r>
            <a:r>
              <a:rPr lang="cs-CZ" sz="3600" dirty="0" smtClean="0"/>
              <a:t>řipravte si společně osnovu vypravování</a:t>
            </a:r>
          </a:p>
          <a:p>
            <a:r>
              <a:rPr lang="cs-CZ" sz="3600" dirty="0"/>
              <a:t>k</a:t>
            </a:r>
            <a:r>
              <a:rPr lang="cs-CZ" sz="3600" dirty="0" smtClean="0"/>
              <a:t>aždý si vymyslí název příběhu</a:t>
            </a:r>
          </a:p>
          <a:p>
            <a:r>
              <a:rPr lang="cs-CZ" sz="3600" dirty="0" smtClean="0"/>
              <a:t>vypravování napište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1562042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215</Words>
  <Application>Microsoft Office PowerPoint</Application>
  <PresentationFormat>Předvádění na obrazovce (4:3)</PresentationFormat>
  <Paragraphs>45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Anotace:</vt:lpstr>
      <vt:lpstr>Vypravování</vt:lpstr>
      <vt:lpstr>Vypravování</vt:lpstr>
      <vt:lpstr>Vypravování</vt:lpstr>
      <vt:lpstr>Vypravování</vt:lpstr>
      <vt:lpstr>Vypravování  - vytváříme příběh</vt:lpstr>
      <vt:lpstr>Vypravování vlastního zážitku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Kotounová Eva</dc:creator>
  <cp:lastModifiedBy>Dum</cp:lastModifiedBy>
  <cp:revision>34</cp:revision>
  <dcterms:created xsi:type="dcterms:W3CDTF">2012-03-08T12:59:08Z</dcterms:created>
  <dcterms:modified xsi:type="dcterms:W3CDTF">2012-03-28T11:41:25Z</dcterms:modified>
</cp:coreProperties>
</file>