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7" r:id="rId2"/>
    <p:sldId id="256" r:id="rId3"/>
    <p:sldId id="258" r:id="rId4"/>
    <p:sldId id="262" r:id="rId5"/>
    <p:sldId id="263" r:id="rId6"/>
    <p:sldId id="271" r:id="rId7"/>
    <p:sldId id="264" r:id="rId8"/>
    <p:sldId id="266" r:id="rId9"/>
    <p:sldId id="268" r:id="rId10"/>
    <p:sldId id="272" r:id="rId11"/>
    <p:sldId id="267" r:id="rId12"/>
    <p:sldId id="269" r:id="rId13"/>
    <p:sldId id="270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5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DC3A51-0475-489B-8998-5A6243095EF2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D31624-CE0D-4552-B99D-985160E62F8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65F4976-2971-4183-95AE-2F56E063EB0D}" type="slidenum">
              <a:rPr lang="cs-CZ"/>
              <a:pPr/>
              <a:t>1</a:t>
            </a:fld>
            <a:endParaRPr lang="cs-CZ"/>
          </a:p>
        </p:txBody>
      </p:sp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418E50-5116-42AC-A46E-7E187401A7CD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AD31624-CE0D-4552-B99D-985160E62F86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DC1574-C2E0-4BA8-8A2E-3711B6C41BBD}" type="datetimeFigureOut">
              <a:rPr lang="cs-CZ" smtClean="0"/>
              <a:t>16.3.2014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3B76E-8EAD-466A-A9A8-A472781053A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1/16/Ethylene-glycol-3D-vdW.png/800px-Ethylene-glycol-3D-vdW.png" TargetMode="External"/><Relationship Id="rId13" Type="http://schemas.openxmlformats.org/officeDocument/2006/relationships/hyperlink" Target="http://upload.wikimedia.org/wikipedia/commons/b/bd/Phenol_2_grams.jpg" TargetMode="External"/><Relationship Id="rId3" Type="http://schemas.openxmlformats.org/officeDocument/2006/relationships/hyperlink" Target="http://upload.wikimedia.org/wikipedia/commons/thumb/8/86/Methanol-3D-vdW.png/743px-Methanol-3D-vdW.png" TargetMode="External"/><Relationship Id="rId7" Type="http://schemas.openxmlformats.org/officeDocument/2006/relationships/hyperlink" Target="http://upload.wikimedia.org/wikipedia/commons/thumb/f/fe/Denaturat.jpg/257px-Denaturat.jpg" TargetMode="External"/><Relationship Id="rId12" Type="http://schemas.openxmlformats.org/officeDocument/2006/relationships/hyperlink" Target="http://upload.wikimedia.org/wikipedia/commons/thumb/6/65/Dynamite-5.svg/654px-Dynamite-5.svg.pn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okr.cz/picts/chemie-lih-technicky/ethanol_technicky_obal_1l.jpg" TargetMode="External"/><Relationship Id="rId11" Type="http://schemas.openxmlformats.org/officeDocument/2006/relationships/hyperlink" Target="http://www.velvana.cz/data/uploads/product-img/11-fridex-g-plus-1000-ml.jpg" TargetMode="External"/><Relationship Id="rId5" Type="http://schemas.openxmlformats.org/officeDocument/2006/relationships/hyperlink" Target="http://upload.wikimedia.org/wikipedia/commons/thumb/0/00/Ethanol-3D-vdW.png/750px-Ethanol-3D-vdW.png" TargetMode="External"/><Relationship Id="rId10" Type="http://schemas.openxmlformats.org/officeDocument/2006/relationships/hyperlink" Target="http://www.alkoholik.cz/zavislost/images/stories/clanky/muz-alkoholik-aspekty-muzskeho-piti-alkoholu.jpg" TargetMode="External"/><Relationship Id="rId4" Type="http://schemas.openxmlformats.org/officeDocument/2006/relationships/hyperlink" Target="http://www.rochway.com.au/blog/wp-content/uploads/2012/07/saccharomyces-boulardii.jpg" TargetMode="External"/><Relationship Id="rId9" Type="http://schemas.openxmlformats.org/officeDocument/2006/relationships/hyperlink" Target="http://alkohol-tester.info/files/alkoholtestery/alkohol-tester-DA-70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  <a:noFill/>
          <a:ln/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</p:nvPr>
        </p:nvGraphicFramePr>
        <p:xfrm>
          <a:off x="611188" y="1824038"/>
          <a:ext cx="8002587" cy="4221993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VY_32_INOVACE_06.43.10.177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Chemie – 9.ročník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Alkoholy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Starove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Alkoholy, zástupci alkoholů, alkoholismus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cene3d>
            <a:camera prst="orthographicFront"/>
            <a:lightRig rig="sunset" dir="t"/>
          </a:scene3d>
          <a:sp3d extrusionH="158750" contourW="25400">
            <a:bevelB h="266700" prst="relaxedInset"/>
          </a:sp3d>
        </p:spPr>
        <p:txBody>
          <a:bodyPr>
            <a:noAutofit/>
            <a:sp3d extrusionH="57150" prstMaterial="metal">
              <a:bevelT w="38100" h="120650"/>
              <a:bevelB w="317500" h="38100" prst="angle"/>
            </a:sp3d>
          </a:bodyPr>
          <a:lstStyle/>
          <a:p>
            <a:r>
              <a:rPr lang="cs-CZ" sz="12300" b="1" dirty="0" smtClean="0"/>
              <a:t>ALKOHOLY</a:t>
            </a:r>
            <a:endParaRPr lang="cs-CZ" sz="123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sz="3200" b="1" u="sng" dirty="0" smtClean="0">
                <a:solidFill>
                  <a:srgbClr val="FFC000"/>
                </a:solidFill>
              </a:rPr>
              <a:t>ALKOHOLY - KYSLÍKATÉ DERIVÁTY UHLOVODÍKŮ</a:t>
            </a:r>
            <a:endParaRPr lang="cs-CZ" sz="3200" b="1" u="sng" dirty="0">
              <a:solidFill>
                <a:srgbClr val="FFC000"/>
              </a:solidFill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196752"/>
            <a:ext cx="9144000" cy="5661248"/>
          </a:xfrm>
        </p:spPr>
        <p:txBody>
          <a:bodyPr/>
          <a:lstStyle/>
          <a:p>
            <a:pPr indent="-252413">
              <a:lnSpc>
                <a:spcPct val="90000"/>
              </a:lnSpc>
            </a:pPr>
            <a:r>
              <a:rPr lang="cs-CZ" sz="2800" dirty="0" smtClean="0"/>
              <a:t>Obsahují </a:t>
            </a:r>
            <a:r>
              <a:rPr lang="cs-CZ" sz="2800" dirty="0"/>
              <a:t>charakteristickou </a:t>
            </a:r>
            <a:r>
              <a:rPr lang="cs-CZ" sz="2800" b="1" u="sng" dirty="0"/>
              <a:t>hydroxylovou skupinu – OH</a:t>
            </a:r>
          </a:p>
          <a:p>
            <a:pPr indent="-252413">
              <a:lnSpc>
                <a:spcPct val="90000"/>
              </a:lnSpc>
              <a:buNone/>
            </a:pPr>
            <a:r>
              <a:rPr lang="cs-CZ" sz="2800" dirty="0" smtClean="0"/>
              <a:t>		</a:t>
            </a:r>
            <a:r>
              <a:rPr lang="cs-CZ" sz="2800" dirty="0" err="1" smtClean="0"/>
              <a:t>hydroxyderiváty</a:t>
            </a:r>
            <a:endParaRPr lang="cs-CZ" sz="2800" dirty="0" smtClean="0"/>
          </a:p>
          <a:p>
            <a:pPr indent="-252413">
              <a:lnSpc>
                <a:spcPct val="90000"/>
              </a:lnSpc>
            </a:pPr>
            <a:r>
              <a:rPr lang="cs-CZ" sz="2800" dirty="0" smtClean="0"/>
              <a:t>Obecný </a:t>
            </a:r>
            <a:r>
              <a:rPr lang="cs-CZ" sz="2800" dirty="0"/>
              <a:t>vzorec </a:t>
            </a:r>
            <a:r>
              <a:rPr lang="cs-CZ" sz="2800" dirty="0" smtClean="0"/>
              <a:t>     </a:t>
            </a:r>
            <a:r>
              <a:rPr lang="cs-CZ" sz="2800" b="1" dirty="0" smtClean="0">
                <a:solidFill>
                  <a:srgbClr val="99FF33"/>
                </a:solidFill>
              </a:rPr>
              <a:t>R</a:t>
            </a:r>
            <a:r>
              <a:rPr lang="cs-CZ" sz="2800" b="1" dirty="0" smtClean="0"/>
              <a:t>-</a:t>
            </a:r>
            <a:r>
              <a:rPr lang="cs-CZ" sz="2800" b="1" dirty="0" smtClean="0">
                <a:solidFill>
                  <a:srgbClr val="FF6600"/>
                </a:solidFill>
              </a:rPr>
              <a:t>OH</a:t>
            </a:r>
          </a:p>
          <a:p>
            <a:pPr indent="-252413">
              <a:lnSpc>
                <a:spcPct val="90000"/>
              </a:lnSpc>
              <a:buNone/>
            </a:pPr>
            <a:r>
              <a:rPr lang="cs-CZ" sz="2800" b="1" dirty="0" smtClean="0"/>
              <a:t>	</a:t>
            </a:r>
            <a:r>
              <a:rPr lang="cs-CZ" sz="2800" b="1" dirty="0" smtClean="0">
                <a:solidFill>
                  <a:srgbClr val="99FF33"/>
                </a:solidFill>
              </a:rPr>
              <a:t>R</a:t>
            </a:r>
            <a:r>
              <a:rPr lang="cs-CZ" sz="2800" b="1" dirty="0" smtClean="0"/>
              <a:t>- radikál   (uhlovodíkový zbytek)</a:t>
            </a:r>
            <a:endParaRPr lang="cs-CZ" sz="2800" b="1" dirty="0"/>
          </a:p>
          <a:p>
            <a:pPr indent="-252413">
              <a:lnSpc>
                <a:spcPct val="90000"/>
              </a:lnSpc>
            </a:pPr>
            <a:r>
              <a:rPr lang="cs-CZ" sz="2800" b="1" dirty="0" smtClean="0"/>
              <a:t>Uhlík může mít pouze jednu hydroxylovou skupinu – OH</a:t>
            </a:r>
          </a:p>
          <a:p>
            <a:pPr indent="-252413">
              <a:lnSpc>
                <a:spcPct val="90000"/>
              </a:lnSpc>
            </a:pPr>
            <a:endParaRPr lang="cs-CZ" sz="2800" b="1" dirty="0"/>
          </a:p>
          <a:p>
            <a:pPr indent="-252413">
              <a:lnSpc>
                <a:spcPct val="90000"/>
              </a:lnSpc>
            </a:pPr>
            <a:r>
              <a:rPr lang="cs-CZ" sz="2800" dirty="0"/>
              <a:t>Podle počtu  OH skupin se alkoholy dělí na </a:t>
            </a:r>
            <a:r>
              <a:rPr lang="cs-CZ" sz="2800" dirty="0" smtClean="0"/>
              <a:t>:</a:t>
            </a:r>
          </a:p>
          <a:p>
            <a:pPr lvl="1" indent="-252413">
              <a:lnSpc>
                <a:spcPct val="90000"/>
              </a:lnSpc>
            </a:pPr>
            <a:r>
              <a:rPr lang="cs-CZ" sz="2400" b="1" dirty="0" smtClean="0"/>
              <a:t>a</a:t>
            </a:r>
            <a:r>
              <a:rPr lang="cs-CZ" sz="2400" b="1" dirty="0"/>
              <a:t>)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  <a:r>
              <a:rPr lang="cs-CZ" sz="2400" b="1" dirty="0" smtClean="0"/>
              <a:t>jednosytné  </a:t>
            </a:r>
          </a:p>
          <a:p>
            <a:pPr lvl="1" indent="-252413">
              <a:lnSpc>
                <a:spcPct val="90000"/>
              </a:lnSpc>
            </a:pPr>
            <a:r>
              <a:rPr lang="cs-CZ" sz="2400" b="1" dirty="0" smtClean="0"/>
              <a:t>b</a:t>
            </a:r>
            <a:r>
              <a:rPr lang="cs-CZ" sz="2400" b="1" dirty="0"/>
              <a:t>) </a:t>
            </a:r>
            <a:r>
              <a:rPr lang="cs-CZ" sz="2400" b="1" dirty="0" smtClean="0"/>
              <a:t> dvojsytné  </a:t>
            </a:r>
          </a:p>
          <a:p>
            <a:pPr lvl="1" indent="-252413">
              <a:lnSpc>
                <a:spcPct val="90000"/>
              </a:lnSpc>
            </a:pPr>
            <a:r>
              <a:rPr lang="cs-CZ" sz="2400" b="1" dirty="0" smtClean="0"/>
              <a:t>c</a:t>
            </a:r>
            <a:r>
              <a:rPr lang="cs-CZ" sz="2400" b="1" dirty="0"/>
              <a:t>) </a:t>
            </a:r>
            <a:r>
              <a:rPr lang="cs-CZ" sz="2400" b="1" dirty="0" smtClean="0"/>
              <a:t>  trojsytné</a:t>
            </a:r>
            <a:endParaRPr lang="cs-CZ" sz="2400" b="1" dirty="0"/>
          </a:p>
          <a:p>
            <a:pPr indent="-252413">
              <a:lnSpc>
                <a:spcPct val="90000"/>
              </a:lnSpc>
              <a:buFontTx/>
              <a:buNone/>
            </a:pPr>
            <a:endParaRPr lang="cs-CZ" sz="2800" dirty="0" smtClean="0"/>
          </a:p>
          <a:p>
            <a:pPr indent="-252413">
              <a:lnSpc>
                <a:spcPct val="90000"/>
              </a:lnSpc>
              <a:buNone/>
            </a:pPr>
            <a:r>
              <a:rPr lang="cs-CZ" sz="2800" b="1" u="sng" dirty="0" smtClean="0"/>
              <a:t>VLASTNOSTI</a:t>
            </a:r>
            <a:r>
              <a:rPr lang="cs-CZ" sz="2800" dirty="0" smtClean="0"/>
              <a:t>: kapaliny, vonící, jedovaté, paliva</a:t>
            </a:r>
          </a:p>
          <a:p>
            <a:pPr indent="-252413">
              <a:lnSpc>
                <a:spcPct val="90000"/>
              </a:lnSpc>
              <a:buFontTx/>
              <a:buNone/>
            </a:pPr>
            <a:endParaRPr lang="cs-CZ" sz="2800" dirty="0"/>
          </a:p>
        </p:txBody>
      </p:sp>
      <p:sp>
        <p:nvSpPr>
          <p:cNvPr id="4" name="Šipka doprava 3"/>
          <p:cNvSpPr/>
          <p:nvPr/>
        </p:nvSpPr>
        <p:spPr>
          <a:xfrm>
            <a:off x="467544" y="1772816"/>
            <a:ext cx="36004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b="1" u="sng" dirty="0" smtClean="0"/>
              <a:t>NÁZVOSLOVÍ ALKOHOLŮ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604837" indent="-514350">
              <a:lnSpc>
                <a:spcPct val="90000"/>
              </a:lnSpc>
              <a:buFontTx/>
              <a:buAutoNum type="alphaLcParenR"/>
            </a:pPr>
            <a:r>
              <a:rPr lang="cs-CZ" dirty="0" smtClean="0"/>
              <a:t>název </a:t>
            </a:r>
            <a:r>
              <a:rPr lang="cs-CZ" dirty="0" smtClean="0">
                <a:solidFill>
                  <a:srgbClr val="99FF33"/>
                </a:solidFill>
              </a:rPr>
              <a:t>uhlovodíku</a:t>
            </a:r>
            <a:r>
              <a:rPr lang="cs-CZ" dirty="0" smtClean="0"/>
              <a:t> + koncovka -</a:t>
            </a:r>
            <a:r>
              <a:rPr lang="cs-CZ" dirty="0" err="1" smtClean="0">
                <a:solidFill>
                  <a:srgbClr val="FF6600"/>
                </a:solidFill>
              </a:rPr>
              <a:t>ol</a:t>
            </a:r>
            <a:r>
              <a:rPr lang="cs-CZ" dirty="0" smtClean="0"/>
              <a:t> </a:t>
            </a:r>
          </a:p>
          <a:p>
            <a:pPr marL="719138" indent="-630238">
              <a:lnSpc>
                <a:spcPct val="90000"/>
              </a:lnSpc>
              <a:buNone/>
            </a:pPr>
            <a:r>
              <a:rPr lang="cs-CZ" dirty="0"/>
              <a:t>	</a:t>
            </a:r>
            <a:r>
              <a:rPr lang="cs-CZ" dirty="0" smtClean="0"/>
              <a:t>př.: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99FF33"/>
                </a:solidFill>
              </a:rPr>
              <a:t>metan</a:t>
            </a:r>
            <a:r>
              <a:rPr lang="cs-CZ" dirty="0" smtClean="0">
                <a:solidFill>
                  <a:srgbClr val="FF6600"/>
                </a:solidFill>
              </a:rPr>
              <a:t>ol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99FF33"/>
                </a:solidFill>
              </a:rPr>
              <a:t>etan</a:t>
            </a:r>
            <a:r>
              <a:rPr lang="cs-CZ" dirty="0" smtClean="0">
                <a:solidFill>
                  <a:srgbClr val="FF6600"/>
                </a:solidFill>
              </a:rPr>
              <a:t>ol</a:t>
            </a:r>
          </a:p>
          <a:p>
            <a:pPr marL="604837" indent="-514350">
              <a:lnSpc>
                <a:spcPct val="90000"/>
              </a:lnSpc>
              <a:buNone/>
            </a:pPr>
            <a:endParaRPr lang="cs-CZ" dirty="0" smtClean="0"/>
          </a:p>
          <a:p>
            <a:pPr indent="-252413">
              <a:lnSpc>
                <a:spcPct val="90000"/>
              </a:lnSpc>
              <a:buFontTx/>
              <a:buNone/>
            </a:pPr>
            <a:r>
              <a:rPr lang="cs-CZ" dirty="0" smtClean="0"/>
              <a:t>b) název </a:t>
            </a:r>
            <a:r>
              <a:rPr lang="cs-CZ" dirty="0" smtClean="0">
                <a:solidFill>
                  <a:srgbClr val="99FF33"/>
                </a:solidFill>
              </a:rPr>
              <a:t>uhlovodíkového zbytku</a:t>
            </a:r>
            <a:r>
              <a:rPr lang="cs-CZ" dirty="0" smtClean="0"/>
              <a:t> + koncovka </a:t>
            </a:r>
            <a:r>
              <a:rPr lang="cs-CZ" dirty="0" smtClean="0">
                <a:solidFill>
                  <a:srgbClr val="FF6600"/>
                </a:solidFill>
              </a:rPr>
              <a:t>alkohol</a:t>
            </a:r>
          </a:p>
          <a:p>
            <a:pPr marL="719138" indent="-628650">
              <a:lnSpc>
                <a:spcPct val="90000"/>
              </a:lnSpc>
              <a:buFontTx/>
              <a:buNone/>
            </a:pPr>
            <a:r>
              <a:rPr lang="cs-CZ" dirty="0"/>
              <a:t>	</a:t>
            </a:r>
            <a:r>
              <a:rPr lang="cs-CZ" dirty="0" smtClean="0"/>
              <a:t>př.: </a:t>
            </a:r>
            <a:r>
              <a:rPr lang="cs-CZ" dirty="0" err="1" smtClean="0">
                <a:solidFill>
                  <a:srgbClr val="99FF33"/>
                </a:solidFill>
              </a:rPr>
              <a:t>methyl</a:t>
            </a:r>
            <a:r>
              <a:rPr lang="cs-CZ" dirty="0" err="1" smtClean="0">
                <a:solidFill>
                  <a:srgbClr val="FF6600"/>
                </a:solidFill>
              </a:rPr>
              <a:t>alkohol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99FF33"/>
                </a:solidFill>
              </a:rPr>
              <a:t>ethyl</a:t>
            </a:r>
            <a:r>
              <a:rPr lang="cs-CZ" dirty="0" err="1" smtClean="0">
                <a:solidFill>
                  <a:srgbClr val="FF6600"/>
                </a:solidFill>
              </a:rPr>
              <a:t>alkohol</a:t>
            </a:r>
            <a:endParaRPr lang="cs-CZ" dirty="0" smtClean="0">
              <a:solidFill>
                <a:srgbClr val="FF6600"/>
              </a:solidFill>
            </a:endParaRPr>
          </a:p>
          <a:p>
            <a:pPr indent="-252413">
              <a:lnSpc>
                <a:spcPct val="90000"/>
              </a:lnSpc>
              <a:buFontTx/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4405623"/>
            <a:ext cx="1636962" cy="23357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5289778"/>
            <a:ext cx="792088" cy="515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8024" y="4403171"/>
            <a:ext cx="2571369" cy="23381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5229200"/>
            <a:ext cx="792088" cy="515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217443"/>
          </a:xfrm>
        </p:spPr>
        <p:txBody>
          <a:bodyPr/>
          <a:lstStyle/>
          <a:p>
            <a:pPr>
              <a:buFontTx/>
              <a:buNone/>
            </a:pPr>
            <a:r>
              <a:rPr lang="cs-CZ" b="1" u="sng" dirty="0" smtClean="0">
                <a:solidFill>
                  <a:srgbClr val="FFC000"/>
                </a:solidFill>
              </a:rPr>
              <a:t>Metanol = </a:t>
            </a:r>
            <a:r>
              <a:rPr lang="cs-CZ" b="1" u="sng" dirty="0" err="1" smtClean="0">
                <a:solidFill>
                  <a:srgbClr val="FFC000"/>
                </a:solidFill>
              </a:rPr>
              <a:t>methylalkohol</a:t>
            </a:r>
            <a:r>
              <a:rPr lang="cs-CZ" b="1" u="sng" dirty="0" smtClean="0">
                <a:solidFill>
                  <a:srgbClr val="FFC000"/>
                </a:solidFill>
              </a:rPr>
              <a:t> = dřevný líh - CH</a:t>
            </a:r>
            <a:r>
              <a:rPr lang="cs-CZ" b="1" u="sng" baseline="-25000" dirty="0" smtClean="0">
                <a:solidFill>
                  <a:srgbClr val="FFC000"/>
                </a:solidFill>
              </a:rPr>
              <a:t>3</a:t>
            </a:r>
            <a:r>
              <a:rPr lang="cs-CZ" b="1" u="sng" dirty="0" smtClean="0">
                <a:solidFill>
                  <a:srgbClr val="FFC000"/>
                </a:solidFill>
              </a:rPr>
              <a:t>OH</a:t>
            </a:r>
          </a:p>
          <a:p>
            <a:r>
              <a:rPr lang="cs-CZ" b="1" dirty="0" smtClean="0"/>
              <a:t>Vzniká při karbonizaci dřeva </a:t>
            </a:r>
            <a:r>
              <a:rPr lang="cs-CZ" dirty="0" smtClean="0"/>
              <a:t>(dřívější výroba)</a:t>
            </a:r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Zvlášť nebezpečný jed </a:t>
            </a:r>
            <a:r>
              <a:rPr lang="cs-CZ" dirty="0" smtClean="0"/>
              <a:t>- oslepnutí až smrt (snadná záměna s etanolem)</a:t>
            </a:r>
          </a:p>
          <a:p>
            <a:r>
              <a:rPr lang="cs-CZ" dirty="0" smtClean="0"/>
              <a:t>Čirá hořlavina, rozpouštědlo a palivo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4293096"/>
            <a:ext cx="2948574" cy="2564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File:Methanol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365104"/>
            <a:ext cx="3087037" cy="24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FF00"/>
                </a:solidFill>
              </a:rPr>
              <a:t>Metanolová aféra v Česku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Podzim 2012 – do oběhu se dostaly alkoholické nápoje s velkým obsahem metylalkoholu.</a:t>
            </a:r>
          </a:p>
          <a:p>
            <a:r>
              <a:rPr lang="cs-CZ" dirty="0" smtClean="0">
                <a:latin typeface="Comic Sans MS" pitchFamily="66" charset="0"/>
              </a:rPr>
              <a:t>Důsledky – </a:t>
            </a:r>
          </a:p>
          <a:p>
            <a:pPr lvl="1"/>
            <a:r>
              <a:rPr lang="cs-CZ" sz="2400" dirty="0" smtClean="0">
                <a:latin typeface="Comic Sans MS" pitchFamily="66" charset="0"/>
              </a:rPr>
              <a:t>zemřelo 50 osob</a:t>
            </a:r>
          </a:p>
          <a:p>
            <a:pPr lvl="1"/>
            <a:r>
              <a:rPr lang="cs-CZ" sz="2400" dirty="0" smtClean="0">
                <a:latin typeface="Comic Sans MS" pitchFamily="66" charset="0"/>
              </a:rPr>
              <a:t>12o lidí má trvalé následky </a:t>
            </a:r>
            <a:r>
              <a:rPr lang="cs-CZ" sz="2400" dirty="0">
                <a:latin typeface="Comic Sans MS" pitchFamily="66" charset="0"/>
              </a:rPr>
              <a:t>(</a:t>
            </a:r>
            <a:r>
              <a:rPr lang="cs-CZ" sz="2400" dirty="0" smtClean="0">
                <a:latin typeface="Comic Sans MS" pitchFamily="66" charset="0"/>
              </a:rPr>
              <a:t>nejčastěji ztráta zraku)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ZÁSTUPCI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217443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b="1" u="sng" dirty="0" smtClean="0">
                <a:solidFill>
                  <a:srgbClr val="FFC000"/>
                </a:solidFill>
              </a:rPr>
              <a:t>Etanol = </a:t>
            </a:r>
            <a:r>
              <a:rPr lang="cs-CZ" b="1" u="sng" dirty="0" err="1" smtClean="0">
                <a:solidFill>
                  <a:srgbClr val="FFC000"/>
                </a:solidFill>
              </a:rPr>
              <a:t>ethylalkohol</a:t>
            </a:r>
            <a:r>
              <a:rPr lang="cs-CZ" b="1" u="sng" dirty="0" smtClean="0">
                <a:solidFill>
                  <a:srgbClr val="FFC000"/>
                </a:solidFill>
              </a:rPr>
              <a:t> = líh, alkohol, špiritus C</a:t>
            </a:r>
            <a:r>
              <a:rPr lang="cs-CZ" b="1" u="sng" baseline="-25000" dirty="0" smtClean="0">
                <a:solidFill>
                  <a:srgbClr val="FFC000"/>
                </a:solidFill>
              </a:rPr>
              <a:t>2</a:t>
            </a:r>
            <a:r>
              <a:rPr lang="cs-CZ" b="1" u="sng" dirty="0" smtClean="0">
                <a:solidFill>
                  <a:srgbClr val="FFC000"/>
                </a:solidFill>
              </a:rPr>
              <a:t>H</a:t>
            </a:r>
            <a:r>
              <a:rPr lang="cs-CZ" b="1" u="sng" baseline="-25000" dirty="0" smtClean="0">
                <a:solidFill>
                  <a:srgbClr val="FFC000"/>
                </a:solidFill>
              </a:rPr>
              <a:t>5</a:t>
            </a:r>
            <a:r>
              <a:rPr lang="cs-CZ" b="1" u="sng" dirty="0" smtClean="0">
                <a:solidFill>
                  <a:srgbClr val="FFC000"/>
                </a:solidFill>
              </a:rPr>
              <a:t>OH</a:t>
            </a:r>
          </a:p>
          <a:p>
            <a:r>
              <a:rPr lang="cs-CZ" sz="2800" dirty="0" smtClean="0"/>
              <a:t>Vzniká alkoholovým kvašením ovocných cukrů (+kvasinky)</a:t>
            </a:r>
          </a:p>
          <a:p>
            <a:r>
              <a:rPr lang="cs-CZ" u="sng" dirty="0" smtClean="0"/>
              <a:t>výroba</a:t>
            </a:r>
            <a:r>
              <a:rPr lang="cs-CZ" dirty="0" smtClean="0"/>
              <a:t>:   alkoholové kvašení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lnSpc>
                <a:spcPct val="80000"/>
              </a:lnSpc>
              <a:buNone/>
            </a:pPr>
            <a:r>
              <a:rPr lang="cs-CZ" sz="2800" b="1" dirty="0" smtClean="0"/>
              <a:t>    </a:t>
            </a:r>
            <a:r>
              <a:rPr lang="cs-CZ" sz="2800" b="1" dirty="0" smtClean="0">
                <a:solidFill>
                  <a:srgbClr val="99FF33"/>
                </a:solidFill>
              </a:rPr>
              <a:t> C</a:t>
            </a:r>
            <a:r>
              <a:rPr lang="cs-CZ" sz="2800" b="1" baseline="-25000" dirty="0" smtClean="0">
                <a:solidFill>
                  <a:srgbClr val="99FF33"/>
                </a:solidFill>
              </a:rPr>
              <a:t>6</a:t>
            </a:r>
            <a:r>
              <a:rPr lang="cs-CZ" sz="2800" b="1" dirty="0" smtClean="0">
                <a:solidFill>
                  <a:srgbClr val="99FF33"/>
                </a:solidFill>
              </a:rPr>
              <a:t>H</a:t>
            </a:r>
            <a:r>
              <a:rPr lang="cs-CZ" sz="2800" b="1" baseline="-25000" dirty="0" smtClean="0">
                <a:solidFill>
                  <a:srgbClr val="99FF33"/>
                </a:solidFill>
              </a:rPr>
              <a:t>12</a:t>
            </a:r>
            <a:r>
              <a:rPr lang="cs-CZ" sz="2800" b="1" dirty="0" smtClean="0">
                <a:solidFill>
                  <a:srgbClr val="99FF33"/>
                </a:solidFill>
              </a:rPr>
              <a:t>O</a:t>
            </a:r>
            <a:r>
              <a:rPr lang="cs-CZ" sz="2800" b="1" baseline="-25000" dirty="0" smtClean="0">
                <a:solidFill>
                  <a:srgbClr val="99FF33"/>
                </a:solidFill>
              </a:rPr>
              <a:t>6</a:t>
            </a:r>
            <a:r>
              <a:rPr lang="cs-CZ" sz="2800" b="1" dirty="0" smtClean="0">
                <a:solidFill>
                  <a:srgbClr val="99FF33"/>
                </a:solidFill>
              </a:rPr>
              <a:t> </a:t>
            </a:r>
            <a:r>
              <a:rPr lang="cs-CZ" sz="2800" b="1" dirty="0" smtClean="0"/>
              <a:t>			   </a:t>
            </a:r>
            <a:r>
              <a:rPr lang="cs-CZ" sz="2800" b="1" dirty="0" smtClean="0">
                <a:solidFill>
                  <a:srgbClr val="FFC000"/>
                </a:solidFill>
              </a:rPr>
              <a:t>C</a:t>
            </a:r>
            <a:r>
              <a:rPr lang="cs-CZ" sz="2800" b="1" baseline="-25000" dirty="0" smtClean="0">
                <a:solidFill>
                  <a:srgbClr val="FFC000"/>
                </a:solidFill>
              </a:rPr>
              <a:t>2</a:t>
            </a:r>
            <a:r>
              <a:rPr lang="cs-CZ" sz="2800" b="1" dirty="0" smtClean="0">
                <a:solidFill>
                  <a:srgbClr val="FFC000"/>
                </a:solidFill>
              </a:rPr>
              <a:t>H</a:t>
            </a:r>
            <a:r>
              <a:rPr lang="cs-CZ" sz="2800" b="1" baseline="-25000" dirty="0" smtClean="0">
                <a:solidFill>
                  <a:srgbClr val="FFC000"/>
                </a:solidFill>
              </a:rPr>
              <a:t>5</a:t>
            </a:r>
            <a:r>
              <a:rPr lang="cs-CZ" sz="2800" b="1" dirty="0" smtClean="0">
                <a:solidFill>
                  <a:srgbClr val="FFC000"/>
                </a:solidFill>
              </a:rPr>
              <a:t>OH</a:t>
            </a:r>
            <a:r>
              <a:rPr lang="cs-CZ" sz="2800" b="1" dirty="0" smtClean="0"/>
              <a:t>    +    2 </a:t>
            </a:r>
            <a:r>
              <a:rPr lang="cs-CZ" sz="2800" b="1" dirty="0" smtClean="0">
                <a:solidFill>
                  <a:srgbClr val="00B0F0"/>
                </a:solidFill>
              </a:rPr>
              <a:t>CO</a:t>
            </a:r>
            <a:r>
              <a:rPr lang="cs-CZ" sz="2800" b="1" baseline="-25000" dirty="0" smtClean="0">
                <a:solidFill>
                  <a:srgbClr val="00B0F0"/>
                </a:solidFill>
              </a:rPr>
              <a:t>2</a:t>
            </a:r>
            <a:r>
              <a:rPr lang="cs-CZ" sz="2800" b="1" dirty="0" smtClean="0"/>
              <a:t>      </a:t>
            </a:r>
            <a:r>
              <a:rPr lang="cs-CZ" sz="2800" dirty="0" smtClean="0"/>
              <a:t>(bez kyslíku)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95736" y="3573016"/>
            <a:ext cx="11010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kvasinky</a:t>
            </a:r>
            <a:endParaRPr lang="cs-CZ" sz="2000" b="1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979712" y="4005064"/>
            <a:ext cx="1584176" cy="0"/>
          </a:xfrm>
          <a:prstGeom prst="straightConnector1">
            <a:avLst/>
          </a:prstGeom>
          <a:ln w="3492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14904" y="4293096"/>
            <a:ext cx="6447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cukr</a:t>
            </a:r>
            <a:endParaRPr lang="cs-CZ" sz="2000" b="1" dirty="0"/>
          </a:p>
        </p:txBody>
      </p:sp>
      <p:pic>
        <p:nvPicPr>
          <p:cNvPr id="5122" name="Picture 2" descr="http://www.rochway.com.au/blog/wp-content/uploads/2012/07/saccharomyces-boulardi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4380347"/>
            <a:ext cx="3312368" cy="2477653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788024" y="6309320"/>
            <a:ext cx="11010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kvasinky</a:t>
            </a:r>
            <a:endParaRPr lang="cs-CZ" sz="2000" b="1" dirty="0"/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2060848"/>
            <a:ext cx="1530604" cy="9991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4" descr="File:Ethanol-3D-vdW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2060848"/>
            <a:ext cx="1914455" cy="15290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404664"/>
            <a:ext cx="9144000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Čirá hořlavina, rozpouštědlo, palivo, dezinfekce, výroba léčiv, plastů, alkoholických nápojů, přítomen v lidském těle</a:t>
            </a:r>
          </a:p>
          <a:p>
            <a:pPr>
              <a:buNone/>
            </a:pPr>
            <a:endParaRPr lang="cs-CZ" sz="1400" dirty="0" smtClean="0"/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b="1" u="sng" dirty="0" smtClean="0">
                <a:solidFill>
                  <a:srgbClr val="FFC000"/>
                </a:solidFill>
              </a:rPr>
              <a:t>Hoření etanolu: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99FF33"/>
                </a:solidFill>
              </a:rPr>
              <a:t>C</a:t>
            </a:r>
            <a:r>
              <a:rPr lang="cs-CZ" b="1" baseline="-25000" dirty="0" smtClean="0">
                <a:solidFill>
                  <a:srgbClr val="99FF33"/>
                </a:solidFill>
              </a:rPr>
              <a:t>2</a:t>
            </a:r>
            <a:r>
              <a:rPr lang="cs-CZ" b="1" dirty="0" smtClean="0">
                <a:solidFill>
                  <a:srgbClr val="99FF33"/>
                </a:solidFill>
              </a:rPr>
              <a:t>H</a:t>
            </a:r>
            <a:r>
              <a:rPr lang="cs-CZ" b="1" baseline="-25000" dirty="0" smtClean="0">
                <a:solidFill>
                  <a:srgbClr val="99FF33"/>
                </a:solidFill>
              </a:rPr>
              <a:t>5</a:t>
            </a:r>
            <a:r>
              <a:rPr lang="cs-CZ" b="1" dirty="0" smtClean="0">
                <a:solidFill>
                  <a:srgbClr val="99FF33"/>
                </a:solidFill>
              </a:rPr>
              <a:t>OH + 3O</a:t>
            </a:r>
            <a:r>
              <a:rPr lang="cs-CZ" b="1" baseline="-25000" dirty="0" smtClean="0">
                <a:solidFill>
                  <a:srgbClr val="99FF33"/>
                </a:solidFill>
              </a:rPr>
              <a:t>2</a:t>
            </a:r>
            <a:r>
              <a:rPr lang="cs-CZ" baseline="-25000" dirty="0" smtClean="0">
                <a:solidFill>
                  <a:srgbClr val="FF0000"/>
                </a:solidFill>
              </a:rPr>
              <a:t>		                  </a:t>
            </a:r>
            <a:r>
              <a:rPr lang="cs-CZ" dirty="0" smtClean="0">
                <a:solidFill>
                  <a:srgbClr val="99FF33"/>
                </a:solidFill>
              </a:rPr>
              <a:t>2CO</a:t>
            </a:r>
            <a:r>
              <a:rPr lang="cs-CZ" baseline="-25000" dirty="0" smtClean="0">
                <a:solidFill>
                  <a:srgbClr val="99FF33"/>
                </a:solidFill>
              </a:rPr>
              <a:t>2</a:t>
            </a:r>
            <a:r>
              <a:rPr lang="cs-CZ" dirty="0" smtClean="0">
                <a:solidFill>
                  <a:srgbClr val="99FF33"/>
                </a:solidFill>
              </a:rPr>
              <a:t> +3H</a:t>
            </a:r>
            <a:r>
              <a:rPr lang="cs-CZ" baseline="-25000" dirty="0" smtClean="0">
                <a:solidFill>
                  <a:srgbClr val="99FF33"/>
                </a:solidFill>
              </a:rPr>
              <a:t>2</a:t>
            </a:r>
            <a:r>
              <a:rPr lang="cs-CZ" dirty="0" smtClean="0">
                <a:solidFill>
                  <a:srgbClr val="99FF33"/>
                </a:solidFill>
              </a:rPr>
              <a:t>O</a:t>
            </a:r>
          </a:p>
          <a:p>
            <a:pPr>
              <a:lnSpc>
                <a:spcPct val="80000"/>
              </a:lnSpc>
              <a:buFontTx/>
              <a:buChar char="•"/>
            </a:pPr>
            <a:endParaRPr lang="cs-CZ" dirty="0" smtClean="0"/>
          </a:p>
          <a:p>
            <a:pPr>
              <a:lnSpc>
                <a:spcPct val="80000"/>
              </a:lnSpc>
              <a:buFontTx/>
              <a:buChar char="•"/>
            </a:pPr>
            <a:r>
              <a:rPr lang="cs-CZ" dirty="0" smtClean="0"/>
              <a:t>Pro technické účely (nižší cena)se znehodnocuje přidáním páchnoucích látek (aditiv) – </a:t>
            </a:r>
            <a:r>
              <a:rPr lang="cs-CZ" b="1" u="sng" dirty="0" smtClean="0">
                <a:solidFill>
                  <a:srgbClr val="FFC000"/>
                </a:solidFill>
              </a:rPr>
              <a:t>DENATURACÍ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Denaturovaný líh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smtClean="0"/>
              <a:t>se nedá zneužívat ke konzumaci</a:t>
            </a:r>
          </a:p>
          <a:p>
            <a:r>
              <a:rPr lang="cs-CZ" b="1" u="sng" dirty="0" smtClean="0">
                <a:solidFill>
                  <a:srgbClr val="FFC000"/>
                </a:solidFill>
              </a:rPr>
              <a:t>Aditiva</a:t>
            </a:r>
            <a:r>
              <a:rPr lang="cs-CZ" dirty="0" smtClean="0"/>
              <a:t> – látky s podobnou teplotou varu, zabrání se tak případné destilaci jedné složky emulze</a:t>
            </a:r>
            <a:endParaRPr lang="cs-CZ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2915816" y="2924944"/>
            <a:ext cx="1584176" cy="0"/>
          </a:xfrm>
          <a:prstGeom prst="straightConnector1">
            <a:avLst/>
          </a:prstGeom>
          <a:ln w="349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http://www.hokr.cz/picts/chemie-lih-technicky/ethanol_technicky_obal_1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6085"/>
            <a:ext cx="5148064" cy="6864085"/>
          </a:xfrm>
          <a:prstGeom prst="rect">
            <a:avLst/>
          </a:prstGeom>
          <a:noFill/>
        </p:spPr>
      </p:pic>
      <p:pic>
        <p:nvPicPr>
          <p:cNvPr id="39942" name="Picture 6" descr="File:Denaturat.jpg"/>
          <p:cNvPicPr>
            <a:picLocks noChangeAspect="1" noChangeArrowheads="1"/>
          </p:cNvPicPr>
          <p:nvPr/>
        </p:nvPicPr>
        <p:blipFill>
          <a:blip r:embed="rId4" cstate="print"/>
          <a:srcRect t="1610" b="5821"/>
          <a:stretch>
            <a:fillRect/>
          </a:stretch>
        </p:blipFill>
        <p:spPr bwMode="auto">
          <a:xfrm>
            <a:off x="5708557" y="0"/>
            <a:ext cx="3183923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r>
              <a:rPr lang="cs-CZ" dirty="0" smtClean="0"/>
              <a:t>Závislost na konzumaci alkoholických nápojích</a:t>
            </a:r>
          </a:p>
          <a:p>
            <a:r>
              <a:rPr lang="cs-CZ" dirty="0" smtClean="0"/>
              <a:t>Alkohol má neblahé účinky na celý organismus, zvláště na nervový systém. </a:t>
            </a:r>
            <a:endParaRPr lang="cs-CZ" dirty="0"/>
          </a:p>
        </p:txBody>
      </p:sp>
      <p:pic>
        <p:nvPicPr>
          <p:cNvPr id="47106" name="Picture 2" descr="http://alkohol-tester.info/files/alkoholtestery/alkohol-tester-DA-70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645024"/>
            <a:ext cx="1985483" cy="3212976"/>
          </a:xfrm>
          <a:prstGeom prst="rect">
            <a:avLst/>
          </a:prstGeom>
          <a:noFill/>
        </p:spPr>
      </p:pic>
      <p:pic>
        <p:nvPicPr>
          <p:cNvPr id="47108" name="Picture 4" descr="http://www.alkoholik.cz/zavislost/images/stories/clanky/muz-alkoholik-aspekty-muzskeho-piti-alkohol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3645024"/>
            <a:ext cx="4220139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pPr algn="l"/>
            <a:r>
              <a:rPr lang="cs-CZ" dirty="0" smtClean="0"/>
              <a:t>                   ZÁSTUPCI               </a:t>
            </a:r>
            <a:r>
              <a:rPr lang="cs-CZ" sz="1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rozšíření učiva</a:t>
            </a:r>
            <a:endParaRPr lang="cs-CZ" sz="18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217443"/>
          </a:xfrm>
        </p:spPr>
        <p:txBody>
          <a:bodyPr>
            <a:normAutofit/>
          </a:bodyPr>
          <a:lstStyle/>
          <a:p>
            <a:pPr>
              <a:buFontTx/>
              <a:buChar char="•"/>
            </a:pPr>
            <a:r>
              <a:rPr lang="cs-CZ" sz="2800" b="1" u="sng" dirty="0" smtClean="0">
                <a:solidFill>
                  <a:srgbClr val="FFC000"/>
                </a:solidFill>
              </a:rPr>
              <a:t>1,2</a:t>
            </a:r>
            <a:r>
              <a:rPr lang="cs-CZ" sz="2800" u="sng" dirty="0" smtClean="0">
                <a:solidFill>
                  <a:srgbClr val="FFC000"/>
                </a:solidFill>
              </a:rPr>
              <a:t> </a:t>
            </a:r>
            <a:r>
              <a:rPr lang="cs-CZ" sz="2800" b="1" u="sng" dirty="0" err="1" smtClean="0">
                <a:solidFill>
                  <a:srgbClr val="FFC000"/>
                </a:solidFill>
              </a:rPr>
              <a:t>etandiol</a:t>
            </a:r>
            <a:r>
              <a:rPr lang="cs-CZ" sz="2800" b="1" u="sng" dirty="0" smtClean="0">
                <a:solidFill>
                  <a:srgbClr val="FFC000"/>
                </a:solidFill>
              </a:rPr>
              <a:t> </a:t>
            </a:r>
            <a:r>
              <a:rPr lang="cs-CZ" sz="2800" b="1" u="sng" dirty="0" smtClean="0">
                <a:solidFill>
                  <a:srgbClr val="FFC000"/>
                </a:solidFill>
              </a:rPr>
              <a:t> (etylenglykol, </a:t>
            </a:r>
            <a:r>
              <a:rPr lang="cs-CZ" sz="2800" b="1" u="sng" dirty="0" err="1" smtClean="0">
                <a:solidFill>
                  <a:srgbClr val="FFC000"/>
                </a:solidFill>
              </a:rPr>
              <a:t>fridex</a:t>
            </a:r>
            <a:r>
              <a:rPr lang="cs-CZ" sz="2800" u="sng" dirty="0" smtClean="0">
                <a:solidFill>
                  <a:srgbClr val="FFC000"/>
                </a:solidFill>
              </a:rPr>
              <a:t>)</a:t>
            </a:r>
          </a:p>
          <a:p>
            <a:r>
              <a:rPr lang="cs-CZ" sz="2800" dirty="0" smtClean="0"/>
              <a:t>nemrznoucí směs do chladičů automobilů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pozor! </a:t>
            </a:r>
            <a:r>
              <a:rPr lang="cs-CZ" sz="2800" dirty="0" smtClean="0"/>
              <a:t>– prudký jed- otrava je smrtelná</a:t>
            </a:r>
          </a:p>
          <a:p>
            <a:pPr>
              <a:buFontTx/>
              <a:buNone/>
            </a:pPr>
            <a:endParaRPr lang="cs-CZ" sz="2800" dirty="0" smtClean="0"/>
          </a:p>
        </p:txBody>
      </p:sp>
      <p:pic>
        <p:nvPicPr>
          <p:cNvPr id="3788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988840"/>
            <a:ext cx="2520280" cy="14915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7891" name="Picture 3" descr="File:Ethylene-glycol-3D-vdW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2492896"/>
            <a:ext cx="4619578" cy="2996952"/>
          </a:xfrm>
          <a:prstGeom prst="rect">
            <a:avLst/>
          </a:prstGeom>
          <a:noFill/>
        </p:spPr>
      </p:pic>
      <p:pic>
        <p:nvPicPr>
          <p:cNvPr id="37893" name="Picture 5" descr="http://www.velvana.cz/data/uploads/product-img/11-fridex-g-plus-1000-ml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99506" y="4074368"/>
            <a:ext cx="1344494" cy="27836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pPr algn="l"/>
            <a:r>
              <a:rPr lang="cs-CZ" dirty="0" smtClean="0"/>
              <a:t>                   ZÁSTUPCI               </a:t>
            </a:r>
            <a:r>
              <a:rPr lang="cs-CZ" sz="1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rozšíření učiva</a:t>
            </a:r>
            <a:endParaRPr lang="cs-CZ" sz="18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217443"/>
          </a:xfrm>
        </p:spPr>
        <p:txBody>
          <a:bodyPr>
            <a:normAutofit/>
          </a:bodyPr>
          <a:lstStyle/>
          <a:p>
            <a:pPr indent="-360000">
              <a:buFontTx/>
              <a:buChar char="•"/>
            </a:pPr>
            <a:r>
              <a:rPr lang="cs-CZ" sz="2800" b="1" u="sng" dirty="0" smtClean="0">
                <a:solidFill>
                  <a:srgbClr val="FFC000"/>
                </a:solidFill>
              </a:rPr>
              <a:t>1,2,3 </a:t>
            </a:r>
            <a:r>
              <a:rPr lang="cs-CZ" sz="2800" b="1" u="sng" dirty="0" err="1" smtClean="0">
                <a:solidFill>
                  <a:srgbClr val="FFC000"/>
                </a:solidFill>
              </a:rPr>
              <a:t>propantriol</a:t>
            </a:r>
            <a:r>
              <a:rPr lang="cs-CZ" sz="2800" b="1" u="sng" dirty="0" smtClean="0">
                <a:solidFill>
                  <a:srgbClr val="FFC000"/>
                </a:solidFill>
              </a:rPr>
              <a:t> </a:t>
            </a:r>
            <a:r>
              <a:rPr lang="cs-CZ" sz="2800" b="1" u="sng" dirty="0" smtClean="0">
                <a:solidFill>
                  <a:srgbClr val="FFC000"/>
                </a:solidFill>
              </a:rPr>
              <a:t> (glycerol)</a:t>
            </a:r>
            <a:endParaRPr lang="cs-CZ" sz="2800" u="sng" dirty="0" smtClean="0">
              <a:solidFill>
                <a:srgbClr val="FFC000"/>
              </a:solidFill>
            </a:endParaRPr>
          </a:p>
          <a:p>
            <a:pPr indent="-360000">
              <a:lnSpc>
                <a:spcPct val="80000"/>
              </a:lnSpc>
            </a:pPr>
            <a:r>
              <a:rPr lang="cs-CZ" sz="2800" dirty="0" smtClean="0"/>
              <a:t>bezbarvá, mastná kapalina, výskyt v tucích</a:t>
            </a:r>
          </a:p>
          <a:p>
            <a:pPr indent="-360000">
              <a:lnSpc>
                <a:spcPct val="80000"/>
              </a:lnSpc>
            </a:pPr>
            <a:r>
              <a:rPr lang="cs-CZ" sz="2800" dirty="0" smtClean="0"/>
              <a:t>v lidském těle</a:t>
            </a:r>
          </a:p>
          <a:p>
            <a:pPr indent="-360000">
              <a:lnSpc>
                <a:spcPct val="80000"/>
              </a:lnSpc>
            </a:pPr>
            <a:r>
              <a:rPr lang="cs-CZ" sz="2800" dirty="0" smtClean="0"/>
              <a:t>užití na výrobu:  </a:t>
            </a:r>
            <a:r>
              <a:rPr lang="cs-CZ" sz="2800" b="1" dirty="0" smtClean="0"/>
              <a:t>léků, kosmetiky, výbušnin</a:t>
            </a:r>
          </a:p>
          <a:p>
            <a:pPr indent="-360000">
              <a:lnSpc>
                <a:spcPct val="80000"/>
              </a:lnSpc>
            </a:pPr>
            <a:r>
              <a:rPr lang="cs-CZ" sz="2800" dirty="0" smtClean="0"/>
              <a:t>Glycerol + kyselina dusičná                  </a:t>
            </a:r>
            <a:r>
              <a:rPr lang="cs-CZ" sz="2800" b="1" u="sng" dirty="0" smtClean="0">
                <a:solidFill>
                  <a:srgbClr val="FFC000"/>
                </a:solidFill>
              </a:rPr>
              <a:t>nitroglycerin </a:t>
            </a:r>
          </a:p>
          <a:p>
            <a:pPr indent="-360000">
              <a:lnSpc>
                <a:spcPct val="80000"/>
              </a:lnSpc>
            </a:pPr>
            <a:r>
              <a:rPr lang="cs-CZ" sz="2800" b="1" dirty="0" smtClean="0"/>
              <a:t>Nitroglycerin je součást  </a:t>
            </a:r>
            <a:r>
              <a:rPr lang="cs-CZ" sz="2800" u="sng" dirty="0" smtClean="0">
                <a:solidFill>
                  <a:srgbClr val="FFC000"/>
                </a:solidFill>
              </a:rPr>
              <a:t>dynamitu</a:t>
            </a:r>
          </a:p>
          <a:p>
            <a:pPr indent="-360000">
              <a:buFontTx/>
              <a:buNone/>
            </a:pPr>
            <a:endParaRPr lang="cs-CZ" sz="2800" dirty="0" smtClean="0"/>
          </a:p>
        </p:txBody>
      </p:sp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69852" y="4437112"/>
            <a:ext cx="3574148" cy="17971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>
            <a:off x="4644008" y="2924944"/>
            <a:ext cx="864096" cy="0"/>
          </a:xfrm>
          <a:prstGeom prst="straightConnector1">
            <a:avLst/>
          </a:prstGeom>
          <a:ln w="28575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6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759919"/>
            <a:ext cx="3528392" cy="2888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pPr algn="l"/>
            <a:r>
              <a:rPr lang="cs-CZ" dirty="0" smtClean="0"/>
              <a:t>                   ZÁSTUPCI               </a:t>
            </a:r>
            <a:r>
              <a:rPr lang="cs-CZ" sz="1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rozšíření učiva</a:t>
            </a:r>
            <a:endParaRPr lang="cs-CZ" sz="1800" dirty="0"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217443"/>
          </a:xfrm>
        </p:spPr>
        <p:txBody>
          <a:bodyPr>
            <a:normAutofit/>
          </a:bodyPr>
          <a:lstStyle/>
          <a:p>
            <a:pPr indent="-360000">
              <a:buFontTx/>
              <a:buChar char="•"/>
            </a:pPr>
            <a:r>
              <a:rPr lang="cs-CZ" sz="2800" b="1" u="sng" dirty="0" smtClean="0">
                <a:solidFill>
                  <a:srgbClr val="FFC000"/>
                </a:solidFill>
              </a:rPr>
              <a:t>Fenoly</a:t>
            </a:r>
          </a:p>
          <a:p>
            <a:pPr indent="-360000">
              <a:buFontTx/>
              <a:buChar char="•"/>
            </a:pPr>
            <a:r>
              <a:rPr lang="cs-CZ" sz="2800" u="sng" dirty="0" smtClean="0"/>
              <a:t>Aromatické alkoholy</a:t>
            </a:r>
            <a:r>
              <a:rPr lang="cs-CZ" sz="2800" dirty="0" smtClean="0"/>
              <a:t>, skupina OH je vázána na benzenové jádro</a:t>
            </a:r>
          </a:p>
          <a:p>
            <a:pPr indent="-360000">
              <a:buFontTx/>
              <a:buChar char="•"/>
            </a:pPr>
            <a:r>
              <a:rPr lang="cs-CZ" sz="2800" dirty="0" smtClean="0"/>
              <a:t>Zástupce : nejjednodušší  - </a:t>
            </a:r>
            <a:r>
              <a:rPr lang="cs-CZ" sz="2800" b="1" u="sng" dirty="0" smtClean="0">
                <a:solidFill>
                  <a:srgbClr val="FFFF00"/>
                </a:solidFill>
              </a:rPr>
              <a:t>fenol</a:t>
            </a:r>
          </a:p>
          <a:p>
            <a:pPr indent="-360000">
              <a:buFontTx/>
              <a:buChar char="•"/>
            </a:pPr>
            <a:endParaRPr lang="cs-CZ" sz="2800" b="1" u="sng" dirty="0">
              <a:solidFill>
                <a:srgbClr val="FFFF00"/>
              </a:solidFill>
            </a:endParaRPr>
          </a:p>
          <a:p>
            <a:pPr indent="-360000">
              <a:buFontTx/>
              <a:buChar char="•"/>
            </a:pPr>
            <a:r>
              <a:rPr lang="cs-CZ" sz="2800" b="1" u="sng" dirty="0" smtClean="0">
                <a:solidFill>
                  <a:srgbClr val="FFFF00"/>
                </a:solidFill>
              </a:rPr>
              <a:t>Fenol </a:t>
            </a:r>
            <a:r>
              <a:rPr lang="cs-CZ" sz="2800" b="1" dirty="0" smtClean="0">
                <a:solidFill>
                  <a:srgbClr val="FFFF00"/>
                </a:solidFill>
              </a:rPr>
              <a:t>- C</a:t>
            </a:r>
            <a:r>
              <a:rPr lang="cs-CZ" sz="2800" b="1" baseline="-25000" dirty="0" smtClean="0">
                <a:solidFill>
                  <a:srgbClr val="FFFF00"/>
                </a:solidFill>
              </a:rPr>
              <a:t>6</a:t>
            </a:r>
            <a:r>
              <a:rPr lang="cs-CZ" sz="2800" b="1" dirty="0" smtClean="0">
                <a:solidFill>
                  <a:srgbClr val="FFFF00"/>
                </a:solidFill>
              </a:rPr>
              <a:t>H</a:t>
            </a:r>
            <a:r>
              <a:rPr lang="cs-CZ" sz="2800" b="1" baseline="-25000" dirty="0" smtClean="0">
                <a:solidFill>
                  <a:srgbClr val="FFFF00"/>
                </a:solidFill>
              </a:rPr>
              <a:t>5</a:t>
            </a:r>
            <a:r>
              <a:rPr lang="cs-CZ" sz="2800" b="1" dirty="0" smtClean="0">
                <a:solidFill>
                  <a:srgbClr val="FFFF00"/>
                </a:solidFill>
              </a:rPr>
              <a:t>OH</a:t>
            </a:r>
          </a:p>
          <a:p>
            <a:pPr indent="-360000">
              <a:buFontTx/>
              <a:buChar char="•"/>
            </a:pPr>
            <a:r>
              <a:rPr lang="cs-CZ" sz="2800" dirty="0" smtClean="0"/>
              <a:t>krystalická, žíravá látka, je v dehtu, hrubá dezinfekce (karbolová voda), výroba </a:t>
            </a:r>
            <a:r>
              <a:rPr lang="cs-CZ" sz="2800" b="1" dirty="0" smtClean="0"/>
              <a:t>bakelitu</a:t>
            </a:r>
            <a:endParaRPr lang="cs-CZ" sz="2800" b="1" u="sng" dirty="0" smtClean="0">
              <a:solidFill>
                <a:srgbClr val="FFFF00"/>
              </a:solidFill>
            </a:endParaRPr>
          </a:p>
          <a:p>
            <a:pPr indent="-360000">
              <a:buFontTx/>
              <a:buNone/>
            </a:pPr>
            <a:endParaRPr lang="cs-CZ" sz="2800" dirty="0" smtClean="0"/>
          </a:p>
        </p:txBody>
      </p:sp>
      <p:pic>
        <p:nvPicPr>
          <p:cNvPr id="450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204864"/>
            <a:ext cx="2562225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2" name="Picture 6" descr="http://upload.wikimedia.org/wikipedia/commons/b/bd/Phenol_2_gram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518248"/>
            <a:ext cx="2339752" cy="23397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145435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http://upload.wikimedia.org/wikipedia/commons/thumb/8/86/Methanol-3D-vdW.png/743px-Methanol-3D-vdW.png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rochway.com.au</a:t>
            </a:r>
            <a:r>
              <a:rPr lang="cs-CZ" sz="1400" dirty="0" smtClean="0">
                <a:hlinkClick r:id="rId4"/>
              </a:rPr>
              <a:t>/blog/</a:t>
            </a:r>
            <a:r>
              <a:rPr lang="cs-CZ" sz="1400" dirty="0" err="1" smtClean="0">
                <a:hlinkClick r:id="rId4"/>
              </a:rPr>
              <a:t>wp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content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uploads</a:t>
            </a:r>
            <a:r>
              <a:rPr lang="cs-CZ" sz="1400" dirty="0" smtClean="0">
                <a:hlinkClick r:id="rId4"/>
              </a:rPr>
              <a:t>/2012/07/</a:t>
            </a:r>
            <a:r>
              <a:rPr lang="cs-CZ" sz="1400" dirty="0" err="1" smtClean="0">
                <a:hlinkClick r:id="rId4"/>
              </a:rPr>
              <a:t>saccharomyces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boulardii.jpg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http://upload.wikimedia.org/wikipedia/commons/thumb/0/00/Ethanol-3D-vdW.png/750px-Ethanol-3D-vdW.png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hokr.cz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picts</a:t>
            </a:r>
            <a:r>
              <a:rPr lang="cs-CZ" sz="1400" dirty="0" smtClean="0">
                <a:hlinkClick r:id="rId6"/>
              </a:rPr>
              <a:t>/chemie-</a:t>
            </a:r>
            <a:r>
              <a:rPr lang="cs-CZ" sz="1400" dirty="0" err="1" smtClean="0">
                <a:hlinkClick r:id="rId6"/>
              </a:rPr>
              <a:t>lih</a:t>
            </a:r>
            <a:r>
              <a:rPr lang="cs-CZ" sz="1400" dirty="0" smtClean="0">
                <a:hlinkClick r:id="rId6"/>
              </a:rPr>
              <a:t>-technicky/</a:t>
            </a:r>
            <a:r>
              <a:rPr lang="cs-CZ" sz="1400" dirty="0" err="1" smtClean="0">
                <a:hlinkClick r:id="rId6"/>
              </a:rPr>
              <a:t>ethanol</a:t>
            </a:r>
            <a:r>
              <a:rPr lang="cs-CZ" sz="1400" dirty="0" smtClean="0">
                <a:hlinkClick r:id="rId6"/>
              </a:rPr>
              <a:t>_technicky_obal_1l.jpg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http://upload.wikimedia.org/wikipedia/commons/thumb/f/fe/Denaturat.jpg/257px-Denaturat.jpg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http://upload.wikimedia.org/wikipedia/commons/thumb/1/16/Ethylene-glycol-3D-vdW.png/800px-Ethylene-glycol-3D-vdW.png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http://alkohol-tester.</a:t>
            </a:r>
            <a:r>
              <a:rPr lang="cs-CZ" sz="1400" dirty="0" err="1" smtClean="0">
                <a:hlinkClick r:id="rId9"/>
              </a:rPr>
              <a:t>info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files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alkoholtestery</a:t>
            </a:r>
            <a:r>
              <a:rPr lang="cs-CZ" sz="1400" dirty="0" smtClean="0">
                <a:hlinkClick r:id="rId9"/>
              </a:rPr>
              <a:t>/alkohol-tester-DA-7000.jpg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http://www.alkoholik.</a:t>
            </a:r>
            <a:r>
              <a:rPr lang="cs-CZ" sz="1400" dirty="0" err="1" smtClean="0">
                <a:hlinkClick r:id="rId10"/>
              </a:rPr>
              <a:t>cz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zavislost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images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stories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clanky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muz</a:t>
            </a:r>
            <a:r>
              <a:rPr lang="cs-CZ" sz="1400" dirty="0" smtClean="0">
                <a:hlinkClick r:id="rId10"/>
              </a:rPr>
              <a:t>-alkoholik-aspekty-</a:t>
            </a:r>
            <a:r>
              <a:rPr lang="cs-CZ" sz="1400" dirty="0" err="1" smtClean="0">
                <a:hlinkClick r:id="rId10"/>
              </a:rPr>
              <a:t>muzskeho</a:t>
            </a:r>
            <a:r>
              <a:rPr lang="cs-CZ" sz="1400" dirty="0" smtClean="0">
                <a:hlinkClick r:id="rId10"/>
              </a:rPr>
              <a:t>-piti-alkoholu.</a:t>
            </a:r>
            <a:r>
              <a:rPr lang="cs-CZ" sz="1400" dirty="0" err="1" smtClean="0">
                <a:hlinkClick r:id="rId10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velvana.cz</a:t>
            </a:r>
            <a:r>
              <a:rPr lang="cs-CZ" sz="1400" dirty="0" smtClean="0">
                <a:hlinkClick r:id="rId11"/>
              </a:rPr>
              <a:t>/data/</a:t>
            </a:r>
            <a:r>
              <a:rPr lang="cs-CZ" sz="1400" dirty="0" err="1" smtClean="0">
                <a:hlinkClick r:id="rId11"/>
              </a:rPr>
              <a:t>uploads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product</a:t>
            </a:r>
            <a:r>
              <a:rPr lang="cs-CZ" sz="1400" dirty="0" smtClean="0">
                <a:hlinkClick r:id="rId11"/>
              </a:rPr>
              <a:t>-</a:t>
            </a:r>
            <a:r>
              <a:rPr lang="cs-CZ" sz="1400" dirty="0" err="1" smtClean="0">
                <a:hlinkClick r:id="rId11"/>
              </a:rPr>
              <a:t>img</a:t>
            </a:r>
            <a:r>
              <a:rPr lang="cs-CZ" sz="1400" dirty="0" smtClean="0">
                <a:hlinkClick r:id="rId11"/>
              </a:rPr>
              <a:t>/11-</a:t>
            </a:r>
            <a:r>
              <a:rPr lang="cs-CZ" sz="1400" dirty="0" err="1" smtClean="0">
                <a:hlinkClick r:id="rId11"/>
              </a:rPr>
              <a:t>fridex</a:t>
            </a:r>
            <a:r>
              <a:rPr lang="cs-CZ" sz="1400" dirty="0" smtClean="0">
                <a:hlinkClick r:id="rId11"/>
              </a:rPr>
              <a:t>-g-plus-1000-ml.</a:t>
            </a:r>
            <a:r>
              <a:rPr lang="cs-CZ" sz="1400" dirty="0" err="1" smtClean="0">
                <a:hlinkClick r:id="rId11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http://upload.wikimedia.org/wikipedia/commons/thumb/6/65/Dynamite-5.svg/654px-Dynamite-5.svg.png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http://upload.wikimedia.org/wikipedia/commons/b/bd/Phenol_2_grams.jpg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2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88E2FF"/>
      </a:hlink>
      <a:folHlink>
        <a:srgbClr val="2A363C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</TotalTime>
  <Words>350</Words>
  <Application>Microsoft Office PowerPoint</Application>
  <PresentationFormat>Předvádění na obrazovce (4:3)</PresentationFormat>
  <Paragraphs>111</Paragraphs>
  <Slides>14</Slides>
  <Notes>14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ALKOHOLY</vt:lpstr>
      <vt:lpstr>ALKOHOLY - KYSLÍKATÉ DERIVÁTY UHLOVODÍKŮ</vt:lpstr>
      <vt:lpstr>NÁZVOSLOVÍ ALKOHOLŮ</vt:lpstr>
      <vt:lpstr>ZÁSTUPCI</vt:lpstr>
      <vt:lpstr>Metanolová aféra v Česku</vt:lpstr>
      <vt:lpstr>ZÁSTUPCI</vt:lpstr>
      <vt:lpstr>Snímek 8</vt:lpstr>
      <vt:lpstr>Snímek 9</vt:lpstr>
      <vt:lpstr>Alkoholismus</vt:lpstr>
      <vt:lpstr>                   ZÁSTUPCI               rozšíření učiva</vt:lpstr>
      <vt:lpstr>                   ZÁSTUPCI               rozšíření učiva</vt:lpstr>
      <vt:lpstr>                   ZÁSTUPCI               rozšíření učiva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Tomáš Starove</cp:lastModifiedBy>
  <cp:revision>64</cp:revision>
  <dcterms:created xsi:type="dcterms:W3CDTF">2014-03-16T10:00:05Z</dcterms:created>
  <dcterms:modified xsi:type="dcterms:W3CDTF">2014-03-16T20:09:30Z</dcterms:modified>
</cp:coreProperties>
</file>