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6" r:id="rId3"/>
    <p:sldId id="276" r:id="rId4"/>
    <p:sldId id="260" r:id="rId5"/>
    <p:sldId id="263" r:id="rId6"/>
    <p:sldId id="262" r:id="rId7"/>
    <p:sldId id="264" r:id="rId8"/>
    <p:sldId id="277" r:id="rId9"/>
    <p:sldId id="278" r:id="rId10"/>
    <p:sldId id="269" r:id="rId11"/>
    <p:sldId id="272" r:id="rId12"/>
    <p:sldId id="271" r:id="rId13"/>
    <p:sldId id="279" r:id="rId14"/>
    <p:sldId id="280" r:id="rId15"/>
    <p:sldId id="28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3366AD-7B9A-4A30-9DBF-6EE0BA85871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1763AB-434D-415E-9DD8-2D34BA335F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5F4976-2971-4183-95AE-2F56E063EB0D}" type="slidenum">
              <a:rPr lang="cs-CZ"/>
              <a:pPr/>
              <a:t>1</a:t>
            </a:fld>
            <a:endParaRPr lang="cs-CZ"/>
          </a:p>
        </p:txBody>
      </p:sp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1763AB-434D-415E-9DD8-2D34BA335FE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D1D9EB-FD7D-4AD4-ADBF-FC3F1664FEB2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1763AB-434D-415E-9DD8-2D34BA335FE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26014C-1CF6-49E0-9F8F-17FD3E0A3299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3B58A-69D8-4CA6-8BC4-C53C98A6D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9/Cyclohexanone-3D-balls.png/507px-Cyclohexanone-3D-balls.pn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  <a:noFill/>
          <a:ln/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</p:nvPr>
        </p:nvGraphicFramePr>
        <p:xfrm>
          <a:off x="611188" y="1824038"/>
          <a:ext cx="8002587" cy="4221993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VY_32_INOVACE_06.43.10.178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Chemie – 9.ročník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Karbonylové sloučeniny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Starove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Karbonylové sloučeniny, aldehydy, ketony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964488" cy="1470025"/>
          </a:xfrm>
        </p:spPr>
        <p:txBody>
          <a:bodyPr>
            <a:noAutofit/>
          </a:bodyPr>
          <a:lstStyle/>
          <a:p>
            <a:r>
              <a:rPr lang="cs-CZ" sz="6000" b="1" i="1" dirty="0" smtClean="0">
                <a:solidFill>
                  <a:srgbClr val="FFC000"/>
                </a:solidFill>
              </a:rPr>
              <a:t>KARBONYLOVÉ  SLOUČENINY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Karbonylové sloučeniny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12776"/>
            <a:ext cx="9144000" cy="5445224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tabLst>
                <a:tab pos="0" algn="l"/>
              </a:tabLst>
            </a:pPr>
            <a:r>
              <a:rPr lang="cs-CZ" sz="2800" b="1" dirty="0" smtClean="0"/>
              <a:t>Deriváty uhlovodíků obsahující karbonylovou skupinu</a:t>
            </a:r>
          </a:p>
          <a:p>
            <a:pPr marL="0" indent="0">
              <a:buFontTx/>
              <a:buNone/>
              <a:tabLst>
                <a:tab pos="0" algn="l"/>
              </a:tabLst>
            </a:pPr>
            <a:r>
              <a:rPr lang="cs-CZ" sz="2800" b="1" dirty="0" smtClean="0"/>
              <a:t>Karbonylová skupina je atom uhlíku vázaný dvojnou vazbou s atomem kyslíku</a:t>
            </a:r>
          </a:p>
          <a:p>
            <a:pPr marL="0" indent="0">
              <a:buFontTx/>
              <a:buNone/>
              <a:tabLst>
                <a:tab pos="0" algn="l"/>
              </a:tabLst>
            </a:pPr>
            <a:r>
              <a:rPr lang="cs-CZ" sz="2800" b="1" u="sng" dirty="0" smtClean="0">
                <a:solidFill>
                  <a:srgbClr val="FFC000"/>
                </a:solidFill>
              </a:rPr>
              <a:t>Obecný </a:t>
            </a:r>
            <a:r>
              <a:rPr lang="cs-CZ" sz="2800" b="1" u="sng" dirty="0">
                <a:solidFill>
                  <a:srgbClr val="FFC000"/>
                </a:solidFill>
              </a:rPr>
              <a:t>vzorec:   </a:t>
            </a:r>
            <a:endParaRPr lang="cs-CZ" sz="2800" b="1" u="sng" dirty="0" smtClean="0">
              <a:solidFill>
                <a:srgbClr val="FFC000"/>
              </a:solidFill>
            </a:endParaRPr>
          </a:p>
          <a:p>
            <a:pPr marL="0" indent="0">
              <a:buFontTx/>
              <a:buNone/>
              <a:tabLst>
                <a:tab pos="0" algn="l"/>
              </a:tabLst>
            </a:pPr>
            <a:endParaRPr lang="cs-CZ" sz="2800" b="1" u="sng" dirty="0">
              <a:solidFill>
                <a:srgbClr val="FFC000"/>
              </a:solidFill>
            </a:endParaRPr>
          </a:p>
          <a:p>
            <a:pPr marL="0" indent="0">
              <a:buFontTx/>
              <a:buNone/>
              <a:tabLst>
                <a:tab pos="0" algn="l"/>
              </a:tabLst>
            </a:pPr>
            <a:endParaRPr lang="cs-CZ" sz="2800" b="1" u="sng" dirty="0" smtClean="0">
              <a:solidFill>
                <a:srgbClr val="FFC000"/>
              </a:solidFill>
            </a:endParaRPr>
          </a:p>
          <a:p>
            <a:pPr marL="0" indent="0">
              <a:buFontTx/>
              <a:buNone/>
              <a:tabLst>
                <a:tab pos="0" algn="l"/>
              </a:tabLst>
            </a:pPr>
            <a:endParaRPr lang="cs-CZ" sz="2800" b="1" u="sng" dirty="0">
              <a:solidFill>
                <a:srgbClr val="FFC000"/>
              </a:solidFill>
            </a:endParaRPr>
          </a:p>
          <a:p>
            <a:pPr marL="0" indent="0">
              <a:buFontTx/>
              <a:buNone/>
              <a:tabLst>
                <a:tab pos="0" algn="l"/>
              </a:tabLst>
            </a:pPr>
            <a:r>
              <a:rPr lang="cs-CZ" sz="2800" b="1" u="sng" dirty="0" smtClean="0">
                <a:solidFill>
                  <a:srgbClr val="FFC000"/>
                </a:solidFill>
              </a:rPr>
              <a:t>Skupiny  karbonylových sloučen   </a:t>
            </a:r>
          </a:p>
          <a:p>
            <a:pPr marL="0" indent="0">
              <a:buFontTx/>
              <a:buNone/>
              <a:tabLst>
                <a:tab pos="0" algn="l"/>
              </a:tabLst>
            </a:pPr>
            <a:r>
              <a:rPr lang="cs-CZ" sz="2800" b="1" u="sng" dirty="0">
                <a:solidFill>
                  <a:srgbClr val="FFC000"/>
                </a:solidFill>
              </a:rPr>
              <a:t>	</a:t>
            </a:r>
            <a:r>
              <a:rPr lang="cs-CZ" sz="2800" b="1" dirty="0"/>
              <a:t>	</a:t>
            </a:r>
            <a:r>
              <a:rPr lang="cs-CZ" sz="2800" b="1" dirty="0" smtClean="0"/>
              <a:t>- aldehydy </a:t>
            </a:r>
          </a:p>
          <a:p>
            <a:pPr marL="0" indent="0">
              <a:buFontTx/>
              <a:buNone/>
              <a:tabLst>
                <a:tab pos="0" algn="l"/>
              </a:tabLst>
            </a:pPr>
            <a:r>
              <a:rPr lang="cs-CZ" sz="2800" b="1" dirty="0"/>
              <a:t>	</a:t>
            </a:r>
            <a:r>
              <a:rPr lang="cs-CZ" sz="2800" b="1" dirty="0" smtClean="0"/>
              <a:t>	- ketony</a:t>
            </a:r>
            <a:r>
              <a:rPr lang="cs-CZ" sz="2800" b="1" dirty="0"/>
              <a:t>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708920"/>
            <a:ext cx="1793854" cy="1656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i="1" dirty="0">
                <a:solidFill>
                  <a:srgbClr val="FFC000"/>
                </a:solidFill>
              </a:rPr>
              <a:t>ALDEHYDY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b="1" dirty="0" smtClean="0"/>
              <a:t>karbonylové sloučeniny s funkční skupinou    </a:t>
            </a:r>
            <a:r>
              <a:rPr lang="cs-CZ" sz="2800" dirty="0" smtClean="0">
                <a:solidFill>
                  <a:srgbClr val="FFC000"/>
                </a:solidFill>
              </a:rPr>
              <a:t>– CHO</a:t>
            </a:r>
          </a:p>
          <a:p>
            <a:pPr>
              <a:buFontTx/>
              <a:buChar char="-"/>
            </a:pPr>
            <a:r>
              <a:rPr lang="cs-CZ" sz="2800" b="1" u="sng" dirty="0" smtClean="0"/>
              <a:t>obecný </a:t>
            </a:r>
            <a:r>
              <a:rPr lang="cs-CZ" sz="2800" b="1" u="sng" dirty="0"/>
              <a:t>vzorec</a:t>
            </a:r>
            <a:r>
              <a:rPr lang="cs-CZ" sz="2800" b="1" u="sng" dirty="0" smtClean="0"/>
              <a:t>:</a:t>
            </a:r>
          </a:p>
          <a:p>
            <a:pPr>
              <a:buFontTx/>
              <a:buChar char="-"/>
            </a:pPr>
            <a:endParaRPr lang="cs-CZ" sz="2800" dirty="0"/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b="1" u="sng" dirty="0" smtClean="0"/>
              <a:t>názvosloví </a:t>
            </a:r>
            <a:r>
              <a:rPr lang="cs-CZ" sz="2800" dirty="0" smtClean="0"/>
              <a:t>:  </a:t>
            </a:r>
            <a:r>
              <a:rPr lang="cs-CZ" sz="2800" dirty="0" smtClean="0">
                <a:solidFill>
                  <a:srgbClr val="92D050"/>
                </a:solidFill>
              </a:rPr>
              <a:t>uhlovodík </a:t>
            </a:r>
            <a:r>
              <a:rPr lang="cs-CZ" sz="2800" dirty="0" smtClean="0"/>
              <a:t> + koncovka  </a:t>
            </a:r>
            <a:r>
              <a:rPr lang="cs-CZ" sz="2800" dirty="0" smtClean="0">
                <a:solidFill>
                  <a:srgbClr val="FFFF00"/>
                </a:solidFill>
              </a:rPr>
              <a:t>-</a:t>
            </a:r>
            <a:r>
              <a:rPr lang="cs-CZ" sz="2800" dirty="0" err="1" smtClean="0">
                <a:solidFill>
                  <a:srgbClr val="FFFF00"/>
                </a:solidFill>
              </a:rPr>
              <a:t>al</a:t>
            </a:r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cs-CZ" sz="2800" b="1" dirty="0" smtClean="0"/>
              <a:t>	</a:t>
            </a:r>
            <a:r>
              <a:rPr lang="cs-CZ" sz="2800" b="1" dirty="0" err="1" smtClean="0">
                <a:solidFill>
                  <a:srgbClr val="92D050"/>
                </a:solidFill>
              </a:rPr>
              <a:t>metan</a:t>
            </a:r>
            <a:r>
              <a:rPr lang="cs-CZ" sz="2800" b="1" dirty="0" err="1" smtClean="0">
                <a:solidFill>
                  <a:srgbClr val="FFFF00"/>
                </a:solidFill>
              </a:rPr>
              <a:t>al</a:t>
            </a:r>
            <a:r>
              <a:rPr lang="cs-CZ" sz="2800" b="1" dirty="0" smtClean="0"/>
              <a:t>             H – CH =  O</a:t>
            </a:r>
          </a:p>
          <a:p>
            <a:pPr marL="457200" indent="-457200">
              <a:lnSpc>
                <a:spcPct val="150000"/>
              </a:lnSpc>
              <a:buFontTx/>
              <a:buNone/>
            </a:pPr>
            <a:r>
              <a:rPr lang="cs-CZ" sz="2800" b="1" dirty="0" smtClean="0"/>
              <a:t>	</a:t>
            </a:r>
            <a:r>
              <a:rPr lang="cs-CZ" sz="2800" b="1" dirty="0" err="1" smtClean="0">
                <a:solidFill>
                  <a:srgbClr val="92D050"/>
                </a:solidFill>
              </a:rPr>
              <a:t>etan</a:t>
            </a:r>
            <a:r>
              <a:rPr lang="cs-CZ" sz="2800" b="1" dirty="0" err="1" smtClean="0">
                <a:solidFill>
                  <a:srgbClr val="FFFF00"/>
                </a:solidFill>
              </a:rPr>
              <a:t>al</a:t>
            </a:r>
            <a:r>
              <a:rPr lang="cs-CZ" sz="2800" b="1" dirty="0" smtClean="0">
                <a:solidFill>
                  <a:srgbClr val="FFFF00"/>
                </a:solidFill>
              </a:rPr>
              <a:t>  </a:t>
            </a:r>
            <a:r>
              <a:rPr lang="cs-CZ" sz="2800" b="1" dirty="0" smtClean="0"/>
              <a:t>          CH</a:t>
            </a:r>
            <a:r>
              <a:rPr lang="cs-CZ" sz="2800" b="1" baseline="-25000" dirty="0" smtClean="0"/>
              <a:t>3</a:t>
            </a:r>
            <a:r>
              <a:rPr lang="cs-CZ" sz="2800" b="1" dirty="0" smtClean="0"/>
              <a:t> -  CH  = O       </a:t>
            </a:r>
          </a:p>
          <a:p>
            <a:pPr marL="457200" indent="-457200">
              <a:lnSpc>
                <a:spcPct val="150000"/>
              </a:lnSpc>
              <a:buFontTx/>
              <a:buNone/>
            </a:pPr>
            <a:r>
              <a:rPr lang="cs-CZ" sz="2800" b="1" dirty="0"/>
              <a:t>	</a:t>
            </a:r>
            <a:r>
              <a:rPr lang="cs-CZ" sz="2800" b="1" dirty="0" err="1" smtClean="0">
                <a:solidFill>
                  <a:srgbClr val="92D050"/>
                </a:solidFill>
              </a:rPr>
              <a:t>butan</a:t>
            </a:r>
            <a:r>
              <a:rPr lang="cs-CZ" sz="2800" b="1" dirty="0" err="1" smtClean="0">
                <a:solidFill>
                  <a:srgbClr val="FFFF00"/>
                </a:solidFill>
              </a:rPr>
              <a:t>al</a:t>
            </a:r>
            <a:r>
              <a:rPr lang="cs-CZ" sz="2800" b="1" dirty="0" smtClean="0"/>
              <a:t>          C</a:t>
            </a:r>
            <a:r>
              <a:rPr lang="cs-CZ" sz="2800" b="1" baseline="-25000" dirty="0" smtClean="0"/>
              <a:t>3</a:t>
            </a:r>
            <a:r>
              <a:rPr lang="cs-CZ" sz="2800" b="1" dirty="0" smtClean="0"/>
              <a:t>H</a:t>
            </a:r>
            <a:r>
              <a:rPr lang="cs-CZ" sz="2800" b="1" baseline="-25000" dirty="0" smtClean="0"/>
              <a:t>7</a:t>
            </a:r>
            <a:r>
              <a:rPr lang="cs-CZ" sz="2800" b="1" dirty="0" smtClean="0"/>
              <a:t> – CH = O </a:t>
            </a:r>
          </a:p>
          <a:p>
            <a:pPr marL="457200" indent="-457200">
              <a:lnSpc>
                <a:spcPct val="90000"/>
              </a:lnSpc>
              <a:buFontTx/>
              <a:buNone/>
            </a:pPr>
            <a:r>
              <a:rPr lang="cs-CZ" sz="2800" b="1" dirty="0" smtClean="0"/>
              <a:t>                                                </a:t>
            </a:r>
          </a:p>
          <a:p>
            <a:pPr>
              <a:buFontTx/>
              <a:buChar char="-"/>
            </a:pP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844824"/>
            <a:ext cx="1359386" cy="126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i="1" dirty="0" smtClean="0">
                <a:solidFill>
                  <a:srgbClr val="FFC000"/>
                </a:solidFill>
              </a:rPr>
              <a:t>Vlastnosti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908721"/>
            <a:ext cx="8642350" cy="5688930"/>
          </a:xfrm>
        </p:spPr>
        <p:txBody>
          <a:bodyPr/>
          <a:lstStyle/>
          <a:p>
            <a:pPr>
              <a:buFontTx/>
              <a:buNone/>
            </a:pPr>
            <a:r>
              <a:rPr lang="cs-CZ" dirty="0"/>
              <a:t>-  většinou kapalné a pevné látky</a:t>
            </a:r>
          </a:p>
          <a:p>
            <a:pPr>
              <a:buFontTx/>
              <a:buNone/>
            </a:pPr>
            <a:r>
              <a:rPr lang="cs-CZ" dirty="0"/>
              <a:t>-  nižší aldehydy jsou rozpustné ve vodě</a:t>
            </a:r>
          </a:p>
          <a:p>
            <a:pPr>
              <a:buFontTx/>
              <a:buNone/>
            </a:pPr>
            <a:r>
              <a:rPr lang="cs-CZ" dirty="0"/>
              <a:t>-  štiplavě zapáchající</a:t>
            </a:r>
          </a:p>
          <a:p>
            <a:pPr>
              <a:buFontTx/>
              <a:buNone/>
            </a:pPr>
            <a:r>
              <a:rPr lang="cs-CZ" dirty="0"/>
              <a:t>-  vyšší aldehydy mají vůni ovoce nebo květin</a:t>
            </a:r>
          </a:p>
          <a:p>
            <a:pPr>
              <a:buFontTx/>
              <a:buNone/>
            </a:pPr>
            <a:r>
              <a:rPr lang="cs-CZ" dirty="0"/>
              <a:t>-  aldehydy se snadno oxidují na karboxylové kyseliny (</a:t>
            </a:r>
            <a:r>
              <a:rPr lang="cs-CZ" u="sng" dirty="0"/>
              <a:t>ketony nikoliv</a:t>
            </a:r>
            <a:r>
              <a:rPr lang="cs-CZ" dirty="0"/>
              <a:t>)</a:t>
            </a:r>
          </a:p>
          <a:p>
            <a:pPr>
              <a:buFontTx/>
              <a:buNone/>
            </a:pPr>
            <a:r>
              <a:rPr lang="cs-CZ" dirty="0"/>
              <a:t>-  redukcí se mění zpět na primární alkoholy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i="1" dirty="0">
                <a:solidFill>
                  <a:srgbClr val="FFC000"/>
                </a:solidFill>
              </a:rPr>
              <a:t>Příprava aldehydů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908721"/>
            <a:ext cx="8785225" cy="5760368"/>
          </a:xfrm>
        </p:spPr>
        <p:txBody>
          <a:bodyPr/>
          <a:lstStyle/>
          <a:p>
            <a:pPr>
              <a:buFontTx/>
              <a:buNone/>
            </a:pPr>
            <a:endParaRPr lang="cs-CZ" sz="1800" dirty="0"/>
          </a:p>
          <a:p>
            <a:pPr>
              <a:spcBef>
                <a:spcPct val="0"/>
              </a:spcBef>
              <a:buFontTx/>
              <a:buNone/>
            </a:pPr>
            <a:r>
              <a:rPr lang="cs-CZ" b="1" dirty="0"/>
              <a:t>a)  oxidací primárních alkoholů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b="1" dirty="0"/>
          </a:p>
          <a:p>
            <a:pPr>
              <a:spcBef>
                <a:spcPct val="0"/>
              </a:spcBef>
              <a:buFontTx/>
              <a:buNone/>
            </a:pPr>
            <a:r>
              <a:rPr lang="cs-CZ" b="1" dirty="0"/>
              <a:t>b)  průmyslově dehydrogenací alkoholů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b="1" dirty="0"/>
              <a:t>     CH</a:t>
            </a:r>
            <a:r>
              <a:rPr lang="cs-CZ" b="1" baseline="-25000" dirty="0"/>
              <a:t>3</a:t>
            </a:r>
            <a:r>
              <a:rPr lang="cs-CZ" b="1" dirty="0"/>
              <a:t>OH     →      HCHO    +  H</a:t>
            </a:r>
            <a:r>
              <a:rPr lang="cs-CZ" b="1" baseline="-25000" dirty="0"/>
              <a:t>2</a:t>
            </a:r>
          </a:p>
          <a:p>
            <a:pPr>
              <a:spcBef>
                <a:spcPct val="0"/>
              </a:spcBef>
              <a:buFontTx/>
              <a:buNone/>
            </a:pPr>
            <a:endParaRPr lang="cs-CZ" b="1" dirty="0"/>
          </a:p>
          <a:p>
            <a:pPr>
              <a:spcBef>
                <a:spcPct val="0"/>
              </a:spcBef>
              <a:buFontTx/>
              <a:buNone/>
            </a:pPr>
            <a:r>
              <a:rPr lang="cs-CZ" b="1" dirty="0"/>
              <a:t>c)  oxidací příslušných uhlovodíků silnými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b="1" dirty="0"/>
              <a:t>     oxidačními činidly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Přehled aldehydů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/>
          <a:lstStyle/>
          <a:p>
            <a:r>
              <a:rPr lang="cs-CZ" b="1" i="1" dirty="0">
                <a:solidFill>
                  <a:srgbClr val="FF0000"/>
                </a:solidFill>
              </a:rPr>
              <a:t>FORMALDEHYD    (</a:t>
            </a:r>
            <a:r>
              <a:rPr lang="cs-CZ" b="1" i="1" dirty="0" err="1">
                <a:solidFill>
                  <a:srgbClr val="FF0000"/>
                </a:solidFill>
              </a:rPr>
              <a:t>methanal</a:t>
            </a:r>
            <a:r>
              <a:rPr lang="cs-CZ" b="1" i="1" dirty="0">
                <a:solidFill>
                  <a:srgbClr val="FF0000"/>
                </a:solidFill>
              </a:rPr>
              <a:t>)    </a:t>
            </a:r>
            <a:r>
              <a:rPr lang="cs-CZ" b="1" i="1" dirty="0" smtClean="0">
                <a:solidFill>
                  <a:srgbClr val="FF0000"/>
                </a:solidFill>
              </a:rPr>
              <a:t>HCOH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/>
              <a:t>-  štiplavý plyn s dezinfekčními účinky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/>
              <a:t>-  vodný roztok se nazývá </a:t>
            </a:r>
            <a:r>
              <a:rPr lang="cs-CZ" b="1" dirty="0" smtClean="0">
                <a:solidFill>
                  <a:srgbClr val="92D050"/>
                </a:solidFill>
              </a:rPr>
              <a:t>formalín</a:t>
            </a:r>
            <a:endParaRPr lang="cs-CZ" dirty="0" smtClean="0">
              <a:solidFill>
                <a:srgbClr val="92D05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dirty="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cs-CZ" b="1" dirty="0" smtClean="0"/>
              <a:t>Použití </a:t>
            </a:r>
            <a:r>
              <a:rPr lang="cs-CZ" b="1" i="1" dirty="0" smtClean="0"/>
              <a:t>formalínu</a:t>
            </a:r>
            <a:r>
              <a:rPr lang="cs-CZ" dirty="0" smtClean="0"/>
              <a:t>: 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Char char="-"/>
            </a:pPr>
            <a:r>
              <a:rPr lang="cs-CZ" dirty="0" smtClean="0"/>
              <a:t>k výrobě fenol-formaldehydových pryskyřic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dirty="0" smtClean="0"/>
              <a:t>    (např. </a:t>
            </a:r>
            <a:r>
              <a:rPr lang="cs-CZ" dirty="0" smtClean="0">
                <a:solidFill>
                  <a:srgbClr val="92D050"/>
                </a:solidFill>
              </a:rPr>
              <a:t>bakelit</a:t>
            </a:r>
            <a:r>
              <a:rPr lang="cs-CZ" dirty="0" smtClean="0"/>
              <a:t>)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dirty="0" smtClean="0"/>
              <a:t>-  k dezinfekci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dirty="0" smtClean="0"/>
              <a:t>-  k výrobě biologických preparátů 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dirty="0" smtClean="0"/>
              <a:t>-  v textilním a nábytkářském nábytku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844824"/>
            <a:ext cx="1227985" cy="1131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File:Formaldehyde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92595" y="4311352"/>
            <a:ext cx="2351405" cy="25466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Přehled aldehydů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/>
          <a:lstStyle/>
          <a:p>
            <a:r>
              <a:rPr lang="cs-CZ" b="1" i="1" dirty="0">
                <a:solidFill>
                  <a:srgbClr val="FF0000"/>
                </a:solidFill>
              </a:rPr>
              <a:t>ACETALDEHYD  (</a:t>
            </a:r>
            <a:r>
              <a:rPr lang="cs-CZ" b="1" i="1" dirty="0" err="1">
                <a:solidFill>
                  <a:srgbClr val="FF0000"/>
                </a:solidFill>
              </a:rPr>
              <a:t>etanal</a:t>
            </a:r>
            <a:r>
              <a:rPr lang="cs-CZ" b="1" i="1" dirty="0">
                <a:solidFill>
                  <a:srgbClr val="FF0000"/>
                </a:solidFill>
              </a:rPr>
              <a:t>)    </a:t>
            </a:r>
            <a:r>
              <a:rPr lang="cs-CZ" b="1" i="1" dirty="0" smtClean="0">
                <a:solidFill>
                  <a:srgbClr val="FF0000"/>
                </a:solidFill>
              </a:rPr>
              <a:t>CH</a:t>
            </a:r>
            <a:r>
              <a:rPr lang="cs-CZ" b="1" i="1" baseline="-25000" dirty="0" smtClean="0">
                <a:solidFill>
                  <a:srgbClr val="FF0000"/>
                </a:solidFill>
              </a:rPr>
              <a:t>3</a:t>
            </a:r>
            <a:r>
              <a:rPr lang="cs-CZ" b="1" i="1" dirty="0" smtClean="0">
                <a:solidFill>
                  <a:srgbClr val="FF0000"/>
                </a:solidFill>
              </a:rPr>
              <a:t>COH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dirty="0" smtClean="0"/>
              <a:t>- </a:t>
            </a:r>
            <a:r>
              <a:rPr lang="cs-CZ" b="1" dirty="0" smtClean="0"/>
              <a:t> </a:t>
            </a:r>
            <a:r>
              <a:rPr lang="cs-CZ" dirty="0" smtClean="0"/>
              <a:t>pronikavě zapáchající, velmi těkavá kapalina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dirty="0" smtClean="0"/>
              <a:t>-  na živé organizmy má stejné účinky jako formaldehyd, je však méně dráždivý</a:t>
            </a:r>
            <a:endParaRPr lang="cs-CZ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cs-CZ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b="1" dirty="0" smtClean="0"/>
              <a:t>-  </a:t>
            </a:r>
            <a:r>
              <a:rPr lang="cs-CZ" dirty="0" smtClean="0"/>
              <a:t>působením plynného </a:t>
            </a:r>
            <a:r>
              <a:rPr lang="cs-CZ" dirty="0" err="1" smtClean="0"/>
              <a:t>HCl</a:t>
            </a:r>
            <a:r>
              <a:rPr lang="cs-CZ" dirty="0" smtClean="0"/>
              <a:t>  vzniká bílá pevná látka – </a:t>
            </a:r>
            <a:r>
              <a:rPr lang="cs-CZ" dirty="0" err="1" smtClean="0">
                <a:solidFill>
                  <a:srgbClr val="92D050"/>
                </a:solidFill>
              </a:rPr>
              <a:t>metalaldehyd</a:t>
            </a:r>
            <a:r>
              <a:rPr lang="cs-CZ" dirty="0" smtClean="0"/>
              <a:t>  (součást tzv. </a:t>
            </a:r>
            <a:r>
              <a:rPr lang="cs-CZ" dirty="0" smtClean="0">
                <a:solidFill>
                  <a:srgbClr val="92D050"/>
                </a:solidFill>
              </a:rPr>
              <a:t>pevného lihu</a:t>
            </a:r>
            <a:r>
              <a:rPr lang="cs-CZ" dirty="0" smtClean="0"/>
              <a:t>)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cs-CZ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b="1" u="sng" dirty="0" smtClean="0"/>
              <a:t>  Použití: 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cs-CZ" dirty="0" smtClean="0"/>
              <a:t>- k výrobě kyseliny octové, léčiv a voňavek</a:t>
            </a:r>
          </a:p>
        </p:txBody>
      </p:sp>
      <p:pic>
        <p:nvPicPr>
          <p:cNvPr id="1228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6026" y="1988840"/>
            <a:ext cx="1390470" cy="1169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 descr="File:Acetaldehyde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657245"/>
            <a:ext cx="2123728" cy="22007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Přehled aldehydů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BENZALDEHYD       C</a:t>
            </a:r>
            <a:r>
              <a:rPr lang="cs-CZ" b="1" i="1" baseline="-25000" dirty="0">
                <a:solidFill>
                  <a:srgbClr val="FF0000"/>
                </a:solidFill>
              </a:rPr>
              <a:t>6</a:t>
            </a:r>
            <a:r>
              <a:rPr lang="cs-CZ" b="1" i="1" dirty="0">
                <a:solidFill>
                  <a:srgbClr val="FF0000"/>
                </a:solidFill>
              </a:rPr>
              <a:t>H</a:t>
            </a:r>
            <a:r>
              <a:rPr lang="cs-CZ" b="1" i="1" baseline="-25000" dirty="0">
                <a:solidFill>
                  <a:srgbClr val="FF0000"/>
                </a:solidFill>
              </a:rPr>
              <a:t>5 </a:t>
            </a:r>
            <a:r>
              <a:rPr lang="cs-CZ" b="1" i="1" dirty="0" smtClean="0">
                <a:solidFill>
                  <a:srgbClr val="FF0000"/>
                </a:solidFill>
              </a:rPr>
              <a:t>– COH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/>
              <a:t>-  bezbarvá kapalina hořkomandlové vůně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/>
              <a:t>-  ve vodě málo rozpustná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dirty="0" smtClean="0"/>
              <a:t>je nejedovatý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dirty="0" smtClean="0"/>
              <a:t>používá se v potravinářství jako aromatizační přísada, v kosmetice a k výrobě barviv a léčiv</a:t>
            </a:r>
          </a:p>
          <a:p>
            <a:pPr>
              <a:buFontTx/>
              <a:buNone/>
            </a:pPr>
            <a:r>
              <a:rPr lang="cs-CZ" b="1" u="sng" dirty="0" smtClean="0"/>
              <a:t>    Výskyt:  </a:t>
            </a:r>
          </a:p>
          <a:p>
            <a:pPr>
              <a:buFontTx/>
              <a:buNone/>
            </a:pPr>
            <a:r>
              <a:rPr lang="cs-CZ" dirty="0" smtClean="0"/>
              <a:t>- v květech akátu </a:t>
            </a:r>
          </a:p>
          <a:p>
            <a:pPr>
              <a:buFontTx/>
              <a:buNone/>
            </a:pPr>
            <a:r>
              <a:rPr lang="cs-CZ" dirty="0" smtClean="0"/>
              <a:t>- v jádrech mandlí, broskví, meruněk </a:t>
            </a:r>
          </a:p>
        </p:txBody>
      </p:sp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692696"/>
            <a:ext cx="1362458" cy="2384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 descr="File:Benzaldehyde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98448" y="4320876"/>
            <a:ext cx="2410056" cy="25371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i="1" dirty="0">
                <a:solidFill>
                  <a:srgbClr val="FF0000"/>
                </a:solidFill>
              </a:rPr>
              <a:t>KETONY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08721"/>
            <a:ext cx="9144000" cy="5544468"/>
          </a:xfrm>
        </p:spPr>
        <p:txBody>
          <a:bodyPr>
            <a:normAutofit fontScale="92500"/>
          </a:bodyPr>
          <a:lstStyle/>
          <a:p>
            <a:pPr>
              <a:buFontTx/>
              <a:buChar char="-"/>
            </a:pPr>
            <a:r>
              <a:rPr lang="cs-CZ" dirty="0" smtClean="0"/>
              <a:t>karbonylové sloučeniny s funkční skupinou </a:t>
            </a:r>
            <a:r>
              <a:rPr lang="cs-CZ" b="1" dirty="0" smtClean="0">
                <a:solidFill>
                  <a:srgbClr val="FFC000"/>
                </a:solidFill>
              </a:rPr>
              <a:t>– C = O </a:t>
            </a:r>
            <a:r>
              <a:rPr lang="cs-CZ" dirty="0" smtClean="0"/>
              <a:t>uprostřed uhlíkového řetězce</a:t>
            </a:r>
          </a:p>
          <a:p>
            <a:pPr>
              <a:buFontTx/>
              <a:buChar char="-"/>
            </a:pPr>
            <a:r>
              <a:rPr lang="cs-CZ" b="1" u="sng" dirty="0" smtClean="0"/>
              <a:t>obecný vzorec:</a:t>
            </a:r>
          </a:p>
          <a:p>
            <a:pPr>
              <a:buFontTx/>
              <a:buChar char="-"/>
            </a:pPr>
            <a:endParaRPr lang="cs-CZ" b="1" u="sng" dirty="0"/>
          </a:p>
          <a:p>
            <a:pPr>
              <a:buFontTx/>
              <a:buChar char="-"/>
            </a:pPr>
            <a:endParaRPr lang="cs-CZ" b="1" u="sng" dirty="0" smtClean="0"/>
          </a:p>
          <a:p>
            <a:pPr>
              <a:buFontTx/>
              <a:buChar char="-"/>
            </a:pPr>
            <a:r>
              <a:rPr lang="cs-CZ" b="1" u="sng" dirty="0"/>
              <a:t>n</a:t>
            </a:r>
            <a:r>
              <a:rPr lang="cs-CZ" b="1" u="sng" dirty="0" smtClean="0"/>
              <a:t>ázvosloví :</a:t>
            </a:r>
          </a:p>
          <a:p>
            <a:pPr marL="609600" indent="-609600">
              <a:buFontTx/>
              <a:buNone/>
            </a:pPr>
            <a:endParaRPr lang="cs-CZ" sz="1600" dirty="0" smtClean="0"/>
          </a:p>
          <a:p>
            <a:pPr marL="609600" indent="-609600">
              <a:spcBef>
                <a:spcPct val="0"/>
              </a:spcBef>
              <a:buFontTx/>
              <a:buAutoNum type="alphaLcParenR"/>
            </a:pPr>
            <a:r>
              <a:rPr lang="cs-CZ" dirty="0" smtClean="0"/>
              <a:t>uhlovodík + koncovka  </a:t>
            </a:r>
            <a:r>
              <a:rPr lang="cs-CZ" b="1" dirty="0" smtClean="0"/>
              <a:t>ON                 </a:t>
            </a:r>
            <a:r>
              <a:rPr lang="cs-CZ" dirty="0" smtClean="0"/>
              <a:t>př. </a:t>
            </a:r>
            <a:r>
              <a:rPr lang="cs-CZ" dirty="0" err="1" smtClean="0">
                <a:solidFill>
                  <a:srgbClr val="FF0000"/>
                </a:solidFill>
              </a:rPr>
              <a:t>propanon</a:t>
            </a:r>
            <a:endParaRPr lang="cs-CZ" dirty="0" smtClean="0">
              <a:solidFill>
                <a:srgbClr val="FF0000"/>
              </a:solidFill>
            </a:endParaRPr>
          </a:p>
          <a:p>
            <a:pPr marL="609600" indent="-609600">
              <a:spcBef>
                <a:spcPct val="0"/>
              </a:spcBef>
              <a:buFontTx/>
              <a:buNone/>
            </a:pPr>
            <a:endParaRPr lang="cs-CZ" sz="1400" dirty="0" smtClean="0">
              <a:solidFill>
                <a:srgbClr val="FF0000"/>
              </a:solidFill>
            </a:endParaRPr>
          </a:p>
          <a:p>
            <a:pPr marL="609600" indent="-609600">
              <a:spcBef>
                <a:spcPct val="0"/>
              </a:spcBef>
              <a:buFontTx/>
              <a:buAutoNum type="alphaLcParenR" startAt="2"/>
            </a:pPr>
            <a:r>
              <a:rPr lang="cs-CZ" dirty="0" smtClean="0"/>
              <a:t>radikál + keton                                     př. </a:t>
            </a:r>
            <a:r>
              <a:rPr lang="cs-CZ" dirty="0" err="1" smtClean="0">
                <a:solidFill>
                  <a:srgbClr val="FF0000"/>
                </a:solidFill>
              </a:rPr>
              <a:t>dimetylketon</a:t>
            </a:r>
            <a:endParaRPr lang="cs-CZ" dirty="0" smtClean="0">
              <a:solidFill>
                <a:srgbClr val="FF0000"/>
              </a:solidFill>
            </a:endParaRPr>
          </a:p>
          <a:p>
            <a:pPr marL="609600" indent="-609600">
              <a:spcBef>
                <a:spcPct val="0"/>
              </a:spcBef>
              <a:buFontTx/>
              <a:buNone/>
            </a:pPr>
            <a:r>
              <a:rPr lang="cs-CZ" sz="1600" dirty="0" smtClean="0"/>
              <a:t> </a:t>
            </a:r>
          </a:p>
          <a:p>
            <a:pPr marL="609600" indent="-609600">
              <a:spcBef>
                <a:spcPct val="0"/>
              </a:spcBef>
              <a:buFontTx/>
              <a:buAutoNum type="alphaLcParenR" startAt="3"/>
            </a:pPr>
            <a:r>
              <a:rPr lang="cs-CZ" dirty="0" smtClean="0"/>
              <a:t>triviální názvy                                       př. </a:t>
            </a:r>
            <a:r>
              <a:rPr lang="cs-CZ" dirty="0" smtClean="0">
                <a:solidFill>
                  <a:srgbClr val="FF0000"/>
                </a:solidFill>
              </a:rPr>
              <a:t>aceton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844824"/>
            <a:ext cx="1555722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"/>
            <a:ext cx="8229600" cy="908720"/>
          </a:xfrm>
        </p:spPr>
        <p:txBody>
          <a:bodyPr>
            <a:normAutofit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Vlastnosti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196752"/>
            <a:ext cx="8713788" cy="5327873"/>
          </a:xfrm>
        </p:spPr>
        <p:txBody>
          <a:bodyPr/>
          <a:lstStyle/>
          <a:p>
            <a:pPr marL="269875" indent="-269875">
              <a:buFontTx/>
              <a:buNone/>
            </a:pPr>
            <a:r>
              <a:rPr lang="cs-CZ" b="1" dirty="0"/>
              <a:t>-  kapalné až pevné</a:t>
            </a:r>
          </a:p>
          <a:p>
            <a:pPr marL="269875" indent="-269875">
              <a:buFontTx/>
              <a:buNone/>
            </a:pPr>
            <a:r>
              <a:rPr lang="cs-CZ" b="1" dirty="0"/>
              <a:t>-  nepříjemný zápach</a:t>
            </a:r>
          </a:p>
          <a:p>
            <a:pPr marL="269875" indent="-269875">
              <a:buFontTx/>
              <a:buNone/>
            </a:pPr>
            <a:r>
              <a:rPr lang="cs-CZ" b="1" dirty="0"/>
              <a:t>-  používají se jako organická rozpouštědla</a:t>
            </a:r>
          </a:p>
          <a:p>
            <a:pPr marL="269875" indent="-269875">
              <a:buFontTx/>
              <a:buNone/>
            </a:pPr>
            <a:r>
              <a:rPr lang="cs-CZ" b="1" dirty="0"/>
              <a:t>-  jsou to látky těkavé</a:t>
            </a:r>
          </a:p>
          <a:p>
            <a:pPr marL="269875" indent="-269875">
              <a:buFontTx/>
              <a:buNone/>
            </a:pPr>
            <a:r>
              <a:rPr lang="cs-CZ" b="1" dirty="0"/>
              <a:t>-  páry se vzduchem jsou výbušné</a:t>
            </a:r>
          </a:p>
          <a:p>
            <a:pPr marL="269875" indent="-269875">
              <a:buFontTx/>
              <a:buNone/>
            </a:pPr>
            <a:r>
              <a:rPr lang="cs-CZ" b="1" dirty="0"/>
              <a:t>-  jsou méně reaktivní než aldehydy, reagují s alkoholy, vodou, amoniakem</a:t>
            </a:r>
          </a:p>
          <a:p>
            <a:pPr>
              <a:buFontTx/>
              <a:buNone/>
            </a:pPr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Příprava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908720"/>
            <a:ext cx="8713788" cy="5688930"/>
          </a:xfrm>
        </p:spPr>
        <p:txBody>
          <a:bodyPr/>
          <a:lstStyle/>
          <a:p>
            <a:pPr marL="609600" indent="-609600">
              <a:spcBef>
                <a:spcPct val="0"/>
              </a:spcBef>
              <a:buFontTx/>
              <a:buNone/>
            </a:pPr>
            <a:r>
              <a:rPr lang="cs-CZ" b="1" dirty="0"/>
              <a:t>a)  oxidací sekundárních alkoholů</a:t>
            </a:r>
          </a:p>
          <a:p>
            <a:pPr marL="539750" indent="-539750">
              <a:spcBef>
                <a:spcPct val="0"/>
              </a:spcBef>
              <a:buFontTx/>
              <a:buAutoNum type="alphaLcParenR" startAt="2"/>
            </a:pPr>
            <a:r>
              <a:rPr lang="cs-CZ" b="1" dirty="0"/>
              <a:t>oxidací H</a:t>
            </a:r>
            <a:r>
              <a:rPr lang="cs-CZ" b="1" baseline="-25000" dirty="0"/>
              <a:t>2</a:t>
            </a:r>
            <a:r>
              <a:rPr lang="cs-CZ" b="1" dirty="0"/>
              <a:t>O na alkiny                      </a:t>
            </a:r>
          </a:p>
          <a:p>
            <a:pPr marL="609600" indent="-609600">
              <a:spcBef>
                <a:spcPct val="0"/>
              </a:spcBef>
              <a:buFontTx/>
              <a:buNone/>
            </a:pPr>
            <a:r>
              <a:rPr lang="cs-CZ" b="1" dirty="0"/>
              <a:t>      R–C ≡ CH + H</a:t>
            </a:r>
            <a:r>
              <a:rPr lang="cs-CZ" b="1" baseline="-25000" dirty="0"/>
              <a:t>2</a:t>
            </a:r>
            <a:r>
              <a:rPr lang="cs-CZ" b="1" dirty="0"/>
              <a:t>O  → R–CO–CH</a:t>
            </a:r>
            <a:r>
              <a:rPr lang="cs-CZ" b="1" baseline="-25000" dirty="0"/>
              <a:t>3</a:t>
            </a:r>
          </a:p>
          <a:p>
            <a:pPr marL="609600" indent="-609600">
              <a:spcBef>
                <a:spcPct val="0"/>
              </a:spcBef>
              <a:buFontTx/>
              <a:buNone/>
            </a:pPr>
            <a:endParaRPr lang="cs-CZ" b="1" dirty="0"/>
          </a:p>
          <a:p>
            <a:pPr marL="449263" indent="-449263">
              <a:spcBef>
                <a:spcPct val="0"/>
              </a:spcBef>
              <a:buFontTx/>
              <a:buNone/>
              <a:tabLst>
                <a:tab pos="449263" algn="l"/>
              </a:tabLst>
            </a:pPr>
            <a:r>
              <a:rPr lang="cs-CZ" b="1" dirty="0"/>
              <a:t>c)  tepelným rozkladem vápenatých solí karboxylových kyselin  (octanu vápenatého)</a:t>
            </a:r>
          </a:p>
          <a:p>
            <a:pPr marL="609600" indent="-609600">
              <a:spcBef>
                <a:spcPct val="0"/>
              </a:spcBef>
              <a:buFontTx/>
              <a:buNone/>
            </a:pPr>
            <a:r>
              <a:rPr lang="cs-CZ" b="1" dirty="0"/>
              <a:t>     (RCOO)</a:t>
            </a:r>
            <a:r>
              <a:rPr lang="cs-CZ" b="1" baseline="-25000" dirty="0"/>
              <a:t>2</a:t>
            </a:r>
            <a:r>
              <a:rPr lang="cs-CZ" b="1" dirty="0"/>
              <a:t>Ca  → R–CO–R  + CaCO</a:t>
            </a:r>
            <a:r>
              <a:rPr lang="cs-CZ" b="1" baseline="-25000" dirty="0"/>
              <a:t>3</a:t>
            </a:r>
          </a:p>
          <a:p>
            <a:pPr marL="609600" indent="-609600">
              <a:spcBef>
                <a:spcPct val="0"/>
              </a:spcBef>
              <a:buFontTx/>
              <a:buNone/>
            </a:pPr>
            <a:endParaRPr lang="cs-CZ" b="1" dirty="0"/>
          </a:p>
          <a:p>
            <a:pPr marL="609600" indent="-609600">
              <a:spcBef>
                <a:spcPct val="0"/>
              </a:spcBef>
              <a:buFontTx/>
              <a:buNone/>
            </a:pPr>
            <a:r>
              <a:rPr lang="cs-CZ" b="1" dirty="0"/>
              <a:t>d) oxidací </a:t>
            </a:r>
            <a:r>
              <a:rPr lang="cs-CZ" b="1" dirty="0" err="1" smtClean="0"/>
              <a:t>arenů</a:t>
            </a:r>
            <a:endParaRPr lang="cs-CZ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000" b="1" i="1" dirty="0" smtClean="0">
                <a:solidFill>
                  <a:srgbClr val="FFC000"/>
                </a:solidFill>
              </a:rPr>
              <a:t>Přehled ketonů</a:t>
            </a:r>
            <a:endParaRPr lang="cs-CZ" sz="4000" b="1" i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ACETON   </a:t>
            </a:r>
            <a:r>
              <a:rPr lang="cs-CZ" b="1" i="1" dirty="0">
                <a:solidFill>
                  <a:srgbClr val="FF0000"/>
                </a:solidFill>
              </a:rPr>
              <a:t>(propanol, </a:t>
            </a:r>
            <a:r>
              <a:rPr lang="cs-CZ" b="1" i="1" dirty="0" err="1">
                <a:solidFill>
                  <a:srgbClr val="FF0000"/>
                </a:solidFill>
              </a:rPr>
              <a:t>dimetylketon</a:t>
            </a:r>
            <a:r>
              <a:rPr lang="cs-CZ" b="1" i="1" dirty="0">
                <a:solidFill>
                  <a:srgbClr val="FF0000"/>
                </a:solidFill>
              </a:rPr>
              <a:t>) </a:t>
            </a:r>
            <a:r>
              <a:rPr lang="cs-CZ" b="1" i="1" dirty="0" smtClean="0">
                <a:solidFill>
                  <a:srgbClr val="FF0000"/>
                </a:solidFill>
              </a:rPr>
              <a:t>CH</a:t>
            </a:r>
            <a:r>
              <a:rPr lang="cs-CZ" b="1" i="1" baseline="-25000" dirty="0" smtClean="0">
                <a:solidFill>
                  <a:srgbClr val="FF0000"/>
                </a:solidFill>
              </a:rPr>
              <a:t>3 </a:t>
            </a:r>
            <a:r>
              <a:rPr lang="cs-CZ" b="1" i="1" dirty="0">
                <a:solidFill>
                  <a:srgbClr val="FF0000"/>
                </a:solidFill>
              </a:rPr>
              <a:t>-CO-CH</a:t>
            </a:r>
            <a:r>
              <a:rPr lang="cs-CZ" b="1" i="1" baseline="-25000" dirty="0">
                <a:solidFill>
                  <a:srgbClr val="FF0000"/>
                </a:solidFill>
              </a:rPr>
              <a:t>3</a:t>
            </a:r>
            <a:r>
              <a:rPr lang="cs-CZ" b="1" dirty="0" smtClean="0"/>
              <a:t> </a:t>
            </a:r>
          </a:p>
          <a:p>
            <a:pPr>
              <a:buFontTx/>
              <a:buNone/>
            </a:pPr>
            <a:r>
              <a:rPr lang="cs-CZ" dirty="0" smtClean="0"/>
              <a:t>-  bezbarvá, velmi prchavá kapalina, výpary se vzduchem jsou výbušné</a:t>
            </a:r>
          </a:p>
          <a:p>
            <a:pPr>
              <a:buFontTx/>
              <a:buNone/>
            </a:pPr>
            <a:r>
              <a:rPr lang="cs-CZ" dirty="0" smtClean="0"/>
              <a:t>-  s vodou se mísí v každém poměru</a:t>
            </a:r>
          </a:p>
          <a:p>
            <a:pPr>
              <a:buFontTx/>
              <a:buNone/>
            </a:pPr>
            <a:r>
              <a:rPr lang="cs-CZ" dirty="0" smtClean="0"/>
              <a:t>-  je rozpouštědlem barev a laků</a:t>
            </a:r>
          </a:p>
          <a:p>
            <a:pPr>
              <a:buFontTx/>
              <a:buNone/>
            </a:pPr>
            <a:r>
              <a:rPr lang="cs-CZ" dirty="0" smtClean="0"/>
              <a:t>-  k výrobě některých léčiv a organických sloučenin</a:t>
            </a:r>
          </a:p>
          <a:p>
            <a:pPr>
              <a:buFontTx/>
              <a:buNone/>
            </a:pPr>
            <a:r>
              <a:rPr lang="cs-CZ" dirty="0" smtClean="0"/>
              <a:t>-  k výrobě umělého hedvábí a plastů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653136"/>
            <a:ext cx="2291229" cy="17750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File:Acetone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914516"/>
            <a:ext cx="2232248" cy="19434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000" b="1" i="1" dirty="0" smtClean="0">
                <a:solidFill>
                  <a:srgbClr val="FFC000"/>
                </a:solidFill>
              </a:rPr>
              <a:t>Přehled ketonů</a:t>
            </a:r>
            <a:endParaRPr lang="cs-CZ" sz="4000" b="1" i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CYKLOHEXANON         </a:t>
            </a:r>
            <a:r>
              <a:rPr lang="cs-CZ" b="1" i="1" dirty="0">
                <a:solidFill>
                  <a:srgbClr val="FF0000"/>
                </a:solidFill>
              </a:rPr>
              <a:t>C</a:t>
            </a:r>
            <a:r>
              <a:rPr lang="cs-CZ" b="1" i="1" baseline="-25000" dirty="0">
                <a:solidFill>
                  <a:srgbClr val="FF0000"/>
                </a:solidFill>
              </a:rPr>
              <a:t>6</a:t>
            </a:r>
            <a:r>
              <a:rPr lang="cs-CZ" b="1" i="1" dirty="0">
                <a:solidFill>
                  <a:srgbClr val="FF0000"/>
                </a:solidFill>
              </a:rPr>
              <a:t>H</a:t>
            </a:r>
            <a:r>
              <a:rPr lang="cs-CZ" b="1" i="1" baseline="-25000" dirty="0">
                <a:solidFill>
                  <a:srgbClr val="FF0000"/>
                </a:solidFill>
              </a:rPr>
              <a:t>10</a:t>
            </a:r>
            <a:r>
              <a:rPr lang="cs-CZ" b="1" i="1" dirty="0">
                <a:solidFill>
                  <a:srgbClr val="FF0000"/>
                </a:solidFill>
              </a:rPr>
              <a:t>O</a:t>
            </a:r>
            <a:endParaRPr lang="cs-CZ" b="1" dirty="0" smtClean="0"/>
          </a:p>
          <a:p>
            <a:pPr>
              <a:buFontTx/>
              <a:buNone/>
            </a:pPr>
            <a:r>
              <a:rPr lang="cs-CZ" dirty="0" smtClean="0"/>
              <a:t>-  olejovitá kapalina vonící po mátě peprné</a:t>
            </a:r>
          </a:p>
          <a:p>
            <a:pPr>
              <a:buFontTx/>
              <a:buNone/>
            </a:pPr>
            <a:r>
              <a:rPr lang="cs-CZ" dirty="0" smtClean="0"/>
              <a:t>-  vyrábí se z fenolu</a:t>
            </a:r>
          </a:p>
          <a:p>
            <a:pPr>
              <a:buFontTx/>
              <a:buNone/>
            </a:pPr>
            <a:r>
              <a:rPr lang="cs-CZ" dirty="0" smtClean="0"/>
              <a:t>-  k výrobě polyamidových vláken</a:t>
            </a:r>
          </a:p>
        </p:txBody>
      </p:sp>
      <p:pic>
        <p:nvPicPr>
          <p:cNvPr id="7170" name="Picture 2" descr="File:Cyclohexanone-3D-ball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3140968"/>
            <a:ext cx="3003772" cy="3554760"/>
          </a:xfrm>
          <a:prstGeom prst="rect">
            <a:avLst/>
          </a:prstGeom>
          <a:noFill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429000"/>
            <a:ext cx="17907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http://upload.wikimedia.org/wikipedia/commons/thumb/a/a3/Formaldehyde-3D-vdW.png/554px-Formaldehyde-3D-vdW.png</a:t>
            </a:r>
          </a:p>
          <a:p>
            <a:r>
              <a:rPr lang="cs-CZ" sz="1400" dirty="0" smtClean="0">
                <a:hlinkClick r:id="rId3"/>
              </a:rPr>
              <a:t>http://upload.wikimedia.org/wikipedia/commons/thumb/8/8e/Acetaldehyde-3D-vdW.png/579px-Acetaldehyde-3D-vdW.png</a:t>
            </a:r>
          </a:p>
          <a:p>
            <a:r>
              <a:rPr lang="cs-CZ" sz="1400" dirty="0" smtClean="0">
                <a:hlinkClick r:id="rId3"/>
              </a:rPr>
              <a:t>http://upload.wikimedia.org/wikipedia/commons/thumb/0/0a/Benzaldehyde-3D-vdW.png/569px-Benzaldehyde-3D-vdW.png</a:t>
            </a:r>
          </a:p>
          <a:p>
            <a:r>
              <a:rPr lang="cs-CZ" sz="1400" dirty="0" smtClean="0">
                <a:hlinkClick r:id="rId3"/>
              </a:rPr>
              <a:t>http://upload.wikimedia.org/wikipedia/commons/thumb/e/ec/Acetone-3D-vdW.png/688px-Acetone-3D-vdW.png</a:t>
            </a:r>
          </a:p>
          <a:p>
            <a:r>
              <a:rPr lang="cs-CZ" sz="1400" dirty="0" smtClean="0">
                <a:hlinkClick r:id="rId3"/>
              </a:rPr>
              <a:t>http://upload.wikimedia.org/wikipedia/commons/thumb/f/f9/Cyclohexanone-3D-balls.png/507px-Cyclohexanone-3D-balls.png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422</Words>
  <Application>Microsoft Office PowerPoint</Application>
  <PresentationFormat>Předvádění na obrazovce (4:3)</PresentationFormat>
  <Paragraphs>143</Paragraphs>
  <Slides>15</Slides>
  <Notes>15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KARBONYLOVÉ  SLOUČENINY</vt:lpstr>
      <vt:lpstr>Karbonylové sloučeniny</vt:lpstr>
      <vt:lpstr>ALDEHYDY</vt:lpstr>
      <vt:lpstr>Vlastnosti</vt:lpstr>
      <vt:lpstr>Příprava aldehydů</vt:lpstr>
      <vt:lpstr>Přehled aldehydů</vt:lpstr>
      <vt:lpstr>Přehled aldehydů</vt:lpstr>
      <vt:lpstr>Přehled aldehydů</vt:lpstr>
      <vt:lpstr>KETONY</vt:lpstr>
      <vt:lpstr>Vlastnosti</vt:lpstr>
      <vt:lpstr>Příprava</vt:lpstr>
      <vt:lpstr>Přehled ketonů</vt:lpstr>
      <vt:lpstr>Přehled ketonů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Tomáš Starove</cp:lastModifiedBy>
  <cp:revision>14</cp:revision>
  <dcterms:created xsi:type="dcterms:W3CDTF">2014-03-16T20:25:17Z</dcterms:created>
  <dcterms:modified xsi:type="dcterms:W3CDTF">2014-03-16T22:20:44Z</dcterms:modified>
</cp:coreProperties>
</file>