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0" r:id="rId3"/>
    <p:sldId id="256" r:id="rId4"/>
    <p:sldId id="257" r:id="rId5"/>
    <p:sldId id="258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87848-274C-4A80-A3E5-C7C6C079FD9E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9AE9B6-7ABD-4E6F-9C05-08218AD965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5036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9AE9B6-7ABD-4E6F-9C05-08218AD965A0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098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324D2-2B39-4E80-B878-FE1C5902060A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4850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6503-76A6-41CA-83FD-5E0D4DAE6E71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348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B4E00-F95F-4C1C-A1BB-C51091B96F64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038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ED199-91F6-4D82-AEF9-2C50F7A1E241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8375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2B0A-4257-446C-894E-116AF2388E98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9898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C958A-6DBA-49B5-9A6D-720EEAD1A097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5195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DDB7-8616-4A3A-9BBA-D76E011636F3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662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E3960-F4D8-40CF-9EC6-4EE859FC055B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2228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EA454-CDE9-49CA-94BF-09F4416F8F87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3963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6C861-E4B9-49CF-B282-D278B5B66CD4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774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70275-1B4B-44A9-91BF-C053BDCC4D8D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1356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A6AAD-0454-4075-AE31-0A209A23924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8254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B47EB-D8C9-40AC-BF8C-A29E3FE9CE4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047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02078-4C12-4074-A4A2-936FFE0D14F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9534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0085-1057-4FA3-BD91-386AAA1B304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6014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4F906-B7CA-4C00-81BF-BA928EA8F61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114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2DE-9956-479F-97A3-F5BCFBAB499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4184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23D30-4342-4113-B278-4F105E713E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8456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06B7-F912-4053-95F0-ED8BBB4A4DF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58319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0E65B-ADD4-4159-BA15-9F59F07B512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8715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9D79-7A7D-4035-8C92-1E19202549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4960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F3FE2-AF4F-45AD-87AD-58CAECA482F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967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68862-EC1B-4AFD-B2B9-4A698F9CE4F5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0B99E-55B6-4D55-AD5D-D47D188AAA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927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F5D5B-3B68-4817-B845-1BE007EA326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17.3.2014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092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zhlas.cz/radio_cesko/exkluzivne/_zprava/ke-ztracenym-kmenum-izraele-se-hlasi-dalsi-lide-geneticke-testy-rozhodnou-jestli-mezi-ne-patri-i-18-milionu-pastunu--1132969" TargetMode="External"/><Relationship Id="rId2" Type="http://schemas.openxmlformats.org/officeDocument/2006/relationships/hyperlink" Target="http://catholic-resources.org/Bible/History-Abraham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Jewish_population_by_country" TargetMode="External"/><Relationship Id="rId4" Type="http://schemas.openxmlformats.org/officeDocument/2006/relationships/hyperlink" Target="http://www.ceskatelevize.cz/porady/10218003237-objevovani-pravdy/209382544020009-ztraceny-kmen-izraele-lembove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://cs.wikipedia.org/wiki/Rachel_Weisz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hyperlink" Target="http://en.wikipedia.org/wiki/Y-Lov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hyperlink" Target="http://en.wikipedia.org/wiki/Esti_Mamo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en.wikipedia.org/wiki/Scarlett_Johansson" TargetMode="External"/><Relationship Id="rId10" Type="http://schemas.openxmlformats.org/officeDocument/2006/relationships/hyperlink" Target="http://en.wikipedia.org/wiki/Lauren_London" TargetMode="External"/><Relationship Id="rId4" Type="http://schemas.openxmlformats.org/officeDocument/2006/relationships/image" Target="../media/image5.png"/><Relationship Id="rId9" Type="http://schemas.openxmlformats.org/officeDocument/2006/relationships/hyperlink" Target="http://cs.wikipedia.org/wiki/Ben_Stiller" TargetMode="External"/><Relationship Id="rId14" Type="http://schemas.openxmlformats.org/officeDocument/2006/relationships/hyperlink" Target="http://en.wikipedia.org/wiki/Adrien_Brody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Scarlett_Johansson" TargetMode="External"/><Relationship Id="rId3" Type="http://schemas.openxmlformats.org/officeDocument/2006/relationships/hyperlink" Target="http://en.wikipedia.org/wiki/Lauren_London" TargetMode="External"/><Relationship Id="rId7" Type="http://schemas.openxmlformats.org/officeDocument/2006/relationships/hyperlink" Target="http://en.wikipedia.org/wiki/Adrien_Brody" TargetMode="External"/><Relationship Id="rId2" Type="http://schemas.openxmlformats.org/officeDocument/2006/relationships/hyperlink" Target="http://cs.wikipedia.org/wiki/Ben_Stiller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Rachel_Weisz" TargetMode="External"/><Relationship Id="rId11" Type="http://schemas.openxmlformats.org/officeDocument/2006/relationships/hyperlink" Target="http://cs.wikipedia.org/wiki/Ze%C4%8F_n%C3%A1%C5%99k%C5%AF" TargetMode="External"/><Relationship Id="rId5" Type="http://schemas.openxmlformats.org/officeDocument/2006/relationships/hyperlink" Target="http://en.wikipedia.org/wiki/Y-Love" TargetMode="External"/><Relationship Id="rId10" Type="http://schemas.openxmlformats.org/officeDocument/2006/relationships/hyperlink" Target="http://cs.wikipedia.org/wiki/Masada" TargetMode="External"/><Relationship Id="rId4" Type="http://schemas.openxmlformats.org/officeDocument/2006/relationships/hyperlink" Target="http://en.wikipedia.org/wiki/Esti_Mamo" TargetMode="External"/><Relationship Id="rId9" Type="http://schemas.openxmlformats.org/officeDocument/2006/relationships/hyperlink" Target="http://en.wikipedia.org/wiki/Solomon's_Temp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82623865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Starověký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Přední východ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 Palestina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2.3.2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25. 9. 2012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Starověký přední východ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slouží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473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Starověký </a:t>
            </a:r>
            <a:r>
              <a:rPr lang="cs-CZ" dirty="0" smtClean="0"/>
              <a:t>Přední </a:t>
            </a:r>
            <a:r>
              <a:rPr lang="cs-CZ" dirty="0" smtClean="0"/>
              <a:t>východ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Palestina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8170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548681"/>
            <a:ext cx="8784976" cy="2376264"/>
          </a:xfrm>
        </p:spPr>
        <p:txBody>
          <a:bodyPr/>
          <a:lstStyle/>
          <a:p>
            <a:r>
              <a:rPr lang="cs-CZ" dirty="0" err="1" smtClean="0"/>
              <a:t>Kenaán</a:t>
            </a:r>
            <a:r>
              <a:rPr lang="cs-CZ" dirty="0" smtClean="0"/>
              <a:t> jižně od pohoří </a:t>
            </a:r>
            <a:r>
              <a:rPr lang="cs-CZ" dirty="0" err="1" smtClean="0"/>
              <a:t>Karmel</a:t>
            </a:r>
            <a:r>
              <a:rPr lang="cs-CZ" dirty="0" smtClean="0"/>
              <a:t> až k Rudému moři</a:t>
            </a:r>
          </a:p>
          <a:p>
            <a:r>
              <a:rPr lang="cs-CZ" dirty="0" smtClean="0"/>
              <a:t>Palestina – </a:t>
            </a:r>
            <a:r>
              <a:rPr lang="cs-CZ" dirty="0" err="1" smtClean="0"/>
              <a:t>Erec</a:t>
            </a:r>
            <a:r>
              <a:rPr lang="cs-CZ" dirty="0" smtClean="0"/>
              <a:t> </a:t>
            </a:r>
            <a:r>
              <a:rPr lang="cs-CZ" dirty="0" err="1" smtClean="0"/>
              <a:t>Jisrael</a:t>
            </a:r>
            <a:r>
              <a:rPr lang="cs-CZ" dirty="0" smtClean="0"/>
              <a:t> (Země Izraele)</a:t>
            </a:r>
          </a:p>
          <a:p>
            <a:r>
              <a:rPr lang="cs-CZ" dirty="0" smtClean="0"/>
              <a:t>Název Palestina pochází z doby římské správy</a:t>
            </a:r>
          </a:p>
          <a:p>
            <a:r>
              <a:rPr lang="cs-CZ" dirty="0" smtClean="0"/>
              <a:t>Nestarší osídlení – Jericho 12 tis. př. n. l.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15079"/>
            <a:ext cx="4964052" cy="3716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3068960"/>
            <a:ext cx="1477328" cy="338437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ar-AE" sz="1400" dirty="0" smtClean="0"/>
              <a:t>أريحا. </a:t>
            </a:r>
            <a:r>
              <a:rPr lang="cs-CZ" sz="1400" dirty="0" smtClean="0"/>
              <a:t>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Francisco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2013-12-20]. Dostupné z: http://ar.wikipedia.org/wiki/%D8%A3%D8%B1%D9%8A%D8%AD%D8%A7 </a:t>
            </a:r>
            <a:endParaRPr lang="cs-CZ" sz="14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468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381328"/>
          </a:xfrm>
        </p:spPr>
        <p:txBody>
          <a:bodyPr>
            <a:normAutofit/>
          </a:bodyPr>
          <a:lstStyle/>
          <a:p>
            <a:r>
              <a:rPr lang="cs-CZ" dirty="0" smtClean="0"/>
              <a:t>Nejstarší osídlení – </a:t>
            </a:r>
            <a:r>
              <a:rPr lang="cs-CZ" dirty="0" err="1" smtClean="0"/>
              <a:t>Kenaánci</a:t>
            </a:r>
            <a:r>
              <a:rPr lang="cs-CZ" dirty="0" smtClean="0"/>
              <a:t> a </a:t>
            </a:r>
            <a:r>
              <a:rPr lang="cs-CZ" dirty="0" err="1" smtClean="0"/>
              <a:t>Amorité</a:t>
            </a:r>
            <a:endParaRPr lang="cs-CZ" dirty="0" smtClean="0"/>
          </a:p>
          <a:p>
            <a:r>
              <a:rPr lang="cs-CZ" dirty="0" smtClean="0"/>
              <a:t>15. (13.) stol. př. n. l. – příchod Izraelitů</a:t>
            </a:r>
          </a:p>
          <a:p>
            <a:pPr lvl="1"/>
            <a:r>
              <a:rPr lang="cs-CZ" dirty="0" smtClean="0"/>
              <a:t>Podle Bible pod vedením Mojžíše z Egypta</a:t>
            </a:r>
          </a:p>
          <a:p>
            <a:pPr lvl="1"/>
            <a:r>
              <a:rPr lang="cs-CZ" dirty="0" smtClean="0"/>
              <a:t>Vytlačují </a:t>
            </a:r>
            <a:r>
              <a:rPr lang="cs-CZ" dirty="0" err="1" smtClean="0"/>
              <a:t>Kenaánce</a:t>
            </a:r>
            <a:r>
              <a:rPr lang="cs-CZ" dirty="0" smtClean="0"/>
              <a:t>, </a:t>
            </a:r>
            <a:r>
              <a:rPr lang="cs-CZ" dirty="0" err="1" smtClean="0"/>
              <a:t>Amónce</a:t>
            </a:r>
            <a:r>
              <a:rPr lang="cs-CZ" dirty="0" smtClean="0"/>
              <a:t>, </a:t>
            </a:r>
            <a:r>
              <a:rPr lang="cs-CZ" dirty="0" err="1" smtClean="0"/>
              <a:t>Moábce</a:t>
            </a:r>
            <a:r>
              <a:rPr lang="cs-CZ" dirty="0" smtClean="0"/>
              <a:t>, </a:t>
            </a:r>
            <a:r>
              <a:rPr lang="cs-CZ" dirty="0" err="1" smtClean="0"/>
              <a:t>Edómce</a:t>
            </a:r>
            <a:endParaRPr lang="cs-CZ" dirty="0"/>
          </a:p>
          <a:p>
            <a:pPr lvl="1"/>
            <a:r>
              <a:rPr lang="cs-CZ" dirty="0" smtClean="0"/>
              <a:t>V Bibli je toto nejstarší období označováno jako doba soudců</a:t>
            </a:r>
          </a:p>
          <a:p>
            <a:pPr lvl="1"/>
            <a:r>
              <a:rPr lang="cs-CZ" dirty="0" smtClean="0"/>
              <a:t>Vedou kmeny v bojích</a:t>
            </a:r>
          </a:p>
          <a:p>
            <a:pPr lvl="1"/>
            <a:r>
              <a:rPr lang="cs-CZ" dirty="0" smtClean="0"/>
              <a:t>Největším protivníkem </a:t>
            </a:r>
            <a:r>
              <a:rPr lang="cs-CZ" dirty="0" err="1" smtClean="0"/>
              <a:t>Pelištejci</a:t>
            </a:r>
            <a:endParaRPr lang="cs-CZ" dirty="0" smtClean="0"/>
          </a:p>
          <a:p>
            <a:r>
              <a:rPr lang="cs-CZ" dirty="0" smtClean="0"/>
              <a:t>1025 př. n. l. sjednocení všech </a:t>
            </a:r>
            <a:r>
              <a:rPr lang="cs-CZ" dirty="0" smtClean="0">
                <a:hlinkClick r:id="rId2"/>
              </a:rPr>
              <a:t>12 kmenů</a:t>
            </a:r>
            <a:endParaRPr lang="cs-CZ" dirty="0" smtClean="0"/>
          </a:p>
          <a:p>
            <a:pPr lvl="1"/>
            <a:r>
              <a:rPr lang="cs-CZ" dirty="0" smtClean="0">
                <a:hlinkClick r:id="rId3"/>
              </a:rPr>
              <a:t>Ztracené izraelské kmeny</a:t>
            </a:r>
            <a:endParaRPr lang="cs-CZ" dirty="0" smtClean="0"/>
          </a:p>
          <a:p>
            <a:pPr lvl="1"/>
            <a:r>
              <a:rPr lang="cs-CZ" dirty="0" err="1" smtClean="0">
                <a:hlinkClick r:id="rId4"/>
              </a:rPr>
              <a:t>Lembové</a:t>
            </a:r>
            <a:endParaRPr lang="cs-CZ" dirty="0" smtClean="0"/>
          </a:p>
          <a:p>
            <a:pPr lvl="1"/>
            <a:r>
              <a:rPr lang="cs-CZ" dirty="0" smtClean="0">
                <a:hlinkClick r:id="rId5"/>
              </a:rPr>
              <a:t>Diaspora</a:t>
            </a:r>
            <a:endParaRPr lang="cs-CZ" dirty="0" smtClean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5180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/>
          <a:lstStyle/>
          <a:p>
            <a:r>
              <a:rPr lang="cs-CZ" dirty="0" smtClean="0"/>
              <a:t>Jak tedy Židé vypadají?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4439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96"/>
            <a:ext cx="2627784" cy="36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1761" y="0"/>
            <a:ext cx="2444455" cy="3678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8390" y="1297"/>
            <a:ext cx="2873372" cy="36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97"/>
            <a:ext cx="1792787" cy="36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78966"/>
            <a:ext cx="2132278" cy="3179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2938" y="3678967"/>
            <a:ext cx="2119355" cy="317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1761" y="3673658"/>
            <a:ext cx="2116481" cy="318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88242" y="3678966"/>
            <a:ext cx="3200876" cy="317903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cs-CZ" sz="900" dirty="0" err="1"/>
              <a:t>Ben_Stiller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9"/>
              </a:rPr>
              <a:t>http://</a:t>
            </a:r>
            <a:r>
              <a:rPr lang="cs-CZ" sz="900" dirty="0" smtClean="0">
                <a:hlinkClick r:id="rId9"/>
              </a:rPr>
              <a:t>cs.wikipedia.org/wiki/Ben_Stiller</a:t>
            </a:r>
            <a:endParaRPr lang="cs-CZ" sz="900" dirty="0" smtClean="0"/>
          </a:p>
          <a:p>
            <a:r>
              <a:rPr lang="cs-CZ" sz="900" dirty="0" err="1"/>
              <a:t>Lauren_London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10"/>
              </a:rPr>
              <a:t>http://</a:t>
            </a:r>
            <a:r>
              <a:rPr lang="cs-CZ" sz="900" dirty="0" smtClean="0">
                <a:hlinkClick r:id="rId10"/>
              </a:rPr>
              <a:t>en.wikipedia.org/wiki/Lauren_London</a:t>
            </a:r>
            <a:endParaRPr lang="cs-CZ" sz="900" dirty="0" smtClean="0"/>
          </a:p>
          <a:p>
            <a:r>
              <a:rPr lang="cs-CZ" sz="900" dirty="0" err="1"/>
              <a:t>Esti_Mamo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11"/>
              </a:rPr>
              <a:t>http://</a:t>
            </a:r>
            <a:r>
              <a:rPr lang="cs-CZ" sz="900" dirty="0" smtClean="0">
                <a:hlinkClick r:id="rId11"/>
              </a:rPr>
              <a:t>en.wikipedia.org/wiki/Esti_Mamo</a:t>
            </a:r>
            <a:endParaRPr lang="cs-CZ" sz="900" dirty="0" smtClean="0"/>
          </a:p>
          <a:p>
            <a:r>
              <a:rPr lang="en-US" sz="900" dirty="0"/>
              <a:t>Y-Love. In: </a:t>
            </a:r>
            <a:r>
              <a:rPr lang="en-US" sz="900" i="1" dirty="0"/>
              <a:t>Wikipedia: the free encyclopedia</a:t>
            </a:r>
            <a:r>
              <a:rPr lang="en-US" sz="900" dirty="0"/>
              <a:t> [online]. San Francisco (CA): Wikimedia Foundation, 2001- [cit. 2013-12-21]. </a:t>
            </a:r>
            <a:r>
              <a:rPr lang="en-US" sz="900" dirty="0" err="1"/>
              <a:t>Dostupné</a:t>
            </a:r>
            <a:r>
              <a:rPr lang="en-US" sz="900" dirty="0"/>
              <a:t> z: </a:t>
            </a:r>
            <a:r>
              <a:rPr lang="en-US" sz="900" dirty="0">
                <a:hlinkClick r:id="rId12"/>
              </a:rPr>
              <a:t>http://</a:t>
            </a:r>
            <a:r>
              <a:rPr lang="en-US" sz="900" dirty="0" smtClean="0">
                <a:hlinkClick r:id="rId12"/>
              </a:rPr>
              <a:t>en.wikipedia.org/wiki/Y-Love</a:t>
            </a:r>
            <a:endParaRPr lang="cs-CZ" sz="900" dirty="0" smtClean="0"/>
          </a:p>
          <a:p>
            <a:r>
              <a:rPr lang="cs-CZ" sz="900" dirty="0"/>
              <a:t> </a:t>
            </a:r>
            <a:r>
              <a:rPr lang="cs-CZ" sz="900" dirty="0" err="1"/>
              <a:t>Rachel_Weisz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13"/>
              </a:rPr>
              <a:t>http://</a:t>
            </a:r>
            <a:r>
              <a:rPr lang="cs-CZ" sz="900" dirty="0" smtClean="0">
                <a:hlinkClick r:id="rId13"/>
              </a:rPr>
              <a:t>cs.wikipedia.org/wiki/Rachel_Weisz</a:t>
            </a:r>
            <a:endParaRPr lang="cs-CZ" sz="900" dirty="0" smtClean="0"/>
          </a:p>
          <a:p>
            <a:r>
              <a:rPr lang="cs-CZ" sz="900" dirty="0" err="1"/>
              <a:t>Adrien_Brody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14"/>
              </a:rPr>
              <a:t>http://</a:t>
            </a:r>
            <a:r>
              <a:rPr lang="cs-CZ" sz="900" dirty="0" smtClean="0">
                <a:hlinkClick r:id="rId14"/>
              </a:rPr>
              <a:t>en.wikipedia.org/wiki/Adrien_Brody</a:t>
            </a:r>
            <a:endParaRPr lang="cs-CZ" sz="900" dirty="0" smtClean="0"/>
          </a:p>
          <a:p>
            <a:r>
              <a:rPr lang="cs-CZ" sz="900" dirty="0" err="1"/>
              <a:t>Scarlett_Johansson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i="1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2001- [cit. 2013-12-21]. Dostupné z: </a:t>
            </a:r>
            <a:r>
              <a:rPr lang="cs-CZ" sz="900" dirty="0">
                <a:hlinkClick r:id="rId15"/>
              </a:rPr>
              <a:t>http://</a:t>
            </a:r>
            <a:r>
              <a:rPr lang="cs-CZ" sz="900" dirty="0" smtClean="0">
                <a:hlinkClick r:id="rId15"/>
              </a:rPr>
              <a:t>en.wikipedia.org/wiki/Scarlett_Johansson</a:t>
            </a:r>
            <a:endParaRPr lang="cs-CZ" sz="900" dirty="0" smtClean="0"/>
          </a:p>
          <a:p>
            <a:endParaRPr lang="cs-CZ" sz="9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9922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královská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Prvním králem Saul z kmene Benjamin (asi 1050 – 1010 př. n. l.)</a:t>
            </a:r>
          </a:p>
          <a:p>
            <a:pPr lvl="1"/>
            <a:r>
              <a:rPr lang="cs-CZ" dirty="0" smtClean="0"/>
              <a:t>Pokračuje ve válkách proti </a:t>
            </a:r>
            <a:r>
              <a:rPr lang="cs-CZ" dirty="0" err="1" smtClean="0"/>
              <a:t>Pelištejcům</a:t>
            </a:r>
            <a:endParaRPr lang="cs-CZ" dirty="0" smtClean="0"/>
          </a:p>
          <a:p>
            <a:pPr lvl="1"/>
            <a:r>
              <a:rPr lang="cs-CZ" dirty="0" smtClean="0"/>
              <a:t>Podle Bible pronásleduje Davida</a:t>
            </a:r>
          </a:p>
          <a:p>
            <a:r>
              <a:rPr lang="cs-CZ" dirty="0" smtClean="0"/>
              <a:t>David z kmene Juda (1013 – 973)</a:t>
            </a:r>
          </a:p>
          <a:p>
            <a:pPr lvl="1"/>
            <a:r>
              <a:rPr lang="cs-CZ" dirty="0" smtClean="0"/>
              <a:t>Využívá mocenského oslabení Egypta a Asýrie</a:t>
            </a:r>
          </a:p>
          <a:p>
            <a:pPr lvl="1"/>
            <a:r>
              <a:rPr lang="cs-CZ" dirty="0" smtClean="0"/>
              <a:t>Dobyl Damašek, na severu území až k Eufratu, na jih k pohoří Sinaj</a:t>
            </a:r>
          </a:p>
          <a:p>
            <a:pPr lvl="1"/>
            <a:r>
              <a:rPr lang="cs-CZ" dirty="0" smtClean="0"/>
              <a:t>Dobyl Jeruzalém – hlavní město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4143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Šalamoun 970 – 931 př. n. 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dirty="0" smtClean="0"/>
              <a:t>Doba největšího rozmachu</a:t>
            </a:r>
          </a:p>
          <a:p>
            <a:pPr lvl="1"/>
            <a:r>
              <a:rPr lang="cs-CZ" dirty="0" smtClean="0"/>
              <a:t>Období trvalého míru</a:t>
            </a:r>
          </a:p>
          <a:p>
            <a:r>
              <a:rPr lang="cs-CZ" dirty="0" smtClean="0"/>
              <a:t>Považován za nejmoudřejšího člověka</a:t>
            </a:r>
          </a:p>
          <a:p>
            <a:pPr lvl="1"/>
            <a:r>
              <a:rPr lang="cs-CZ" dirty="0" smtClean="0"/>
              <a:t>Šalamounské rozhodnutí, řešení</a:t>
            </a:r>
          </a:p>
          <a:p>
            <a:r>
              <a:rPr lang="cs-CZ" dirty="0" smtClean="0"/>
              <a:t>Stavba Chrámu zasvěceného Hospodinu</a:t>
            </a:r>
          </a:p>
          <a:p>
            <a:r>
              <a:rPr lang="cs-CZ" dirty="0" smtClean="0"/>
              <a:t>Okázalý královský palác</a:t>
            </a:r>
          </a:p>
          <a:p>
            <a:r>
              <a:rPr lang="cs-CZ" dirty="0" smtClean="0"/>
              <a:t>Zreformoval armádu – zavedl bojové vozy</a:t>
            </a:r>
          </a:p>
          <a:p>
            <a:r>
              <a:rPr lang="cs-CZ" dirty="0" smtClean="0"/>
              <a:t>Po jeho smrti rozpad království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128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692696"/>
            <a:ext cx="9144001" cy="4960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784976" cy="365125"/>
          </a:xfrm>
        </p:spPr>
        <p:txBody>
          <a:bodyPr/>
          <a:lstStyle/>
          <a:p>
            <a:pPr algn="l"/>
            <a:r>
              <a:rPr lang="en-US" dirty="0" err="1"/>
              <a:t>Solomon's_Temple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2013-12-23]. </a:t>
            </a:r>
            <a:r>
              <a:rPr lang="en-US" dirty="0" err="1"/>
              <a:t>Dostupné</a:t>
            </a:r>
            <a:r>
              <a:rPr lang="en-US" dirty="0"/>
              <a:t> z: http://en.wikipedia.org/wiki/Solomon's_Temple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8783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Období po Šalamounově smrti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Sever – Izraelské království – Samaří</a:t>
            </a:r>
          </a:p>
          <a:p>
            <a:r>
              <a:rPr lang="cs-CZ" dirty="0" smtClean="0"/>
              <a:t>Jih – Judské království – Jeruzalém</a:t>
            </a:r>
          </a:p>
          <a:p>
            <a:r>
              <a:rPr lang="cs-CZ" dirty="0" smtClean="0"/>
              <a:t>Doba působení proroků</a:t>
            </a:r>
          </a:p>
          <a:p>
            <a:pPr lvl="1"/>
            <a:r>
              <a:rPr lang="cs-CZ" dirty="0" smtClean="0"/>
              <a:t>Prostředníci oznamující boží vůli</a:t>
            </a:r>
          </a:p>
          <a:p>
            <a:pPr lvl="1"/>
            <a:r>
              <a:rPr lang="cs-CZ" dirty="0" smtClean="0"/>
              <a:t>Usilují o morální a náboženskou obrodu Izraele</a:t>
            </a:r>
          </a:p>
          <a:p>
            <a:r>
              <a:rPr lang="cs-CZ" dirty="0" smtClean="0"/>
              <a:t>722 – Izraelské království dobyto Asyřany</a:t>
            </a:r>
          </a:p>
          <a:p>
            <a:pPr lvl="1"/>
            <a:r>
              <a:rPr lang="cs-CZ" dirty="0" smtClean="0"/>
              <a:t>Asyrské zajetí – zajatci se nevrátili</a:t>
            </a:r>
          </a:p>
          <a:p>
            <a:r>
              <a:rPr lang="cs-CZ" dirty="0" smtClean="0"/>
              <a:t>587 – Jeruzalém dobyt </a:t>
            </a:r>
            <a:r>
              <a:rPr lang="cs-CZ" dirty="0" err="1" smtClean="0"/>
              <a:t>Nabukadnezarem</a:t>
            </a:r>
            <a:r>
              <a:rPr lang="cs-CZ" dirty="0" smtClean="0"/>
              <a:t> II.</a:t>
            </a:r>
          </a:p>
          <a:p>
            <a:pPr lvl="1"/>
            <a:r>
              <a:rPr lang="cs-CZ" dirty="0" smtClean="0"/>
              <a:t>Vyplenění Chrámu</a:t>
            </a:r>
          </a:p>
          <a:p>
            <a:pPr lvl="1"/>
            <a:r>
              <a:rPr lang="cs-CZ" dirty="0" smtClean="0"/>
              <a:t>Babylónské zajetí Izraelitů</a:t>
            </a:r>
          </a:p>
          <a:p>
            <a:pPr lvl="2"/>
            <a:r>
              <a:rPr lang="cs-CZ" dirty="0" smtClean="0"/>
              <a:t>Asi 70 let, 70 tisíc zajatců</a:t>
            </a:r>
          </a:p>
          <a:p>
            <a:pPr lvl="2"/>
            <a:r>
              <a:rPr lang="cs-CZ" dirty="0" smtClean="0"/>
              <a:t>539 dobytí Babylónu Peršany, zajetí končí</a:t>
            </a:r>
          </a:p>
          <a:p>
            <a:pPr lvl="2"/>
            <a:r>
              <a:rPr lang="cs-CZ" dirty="0" smtClean="0"/>
              <a:t>Většina navrátilců z kmene Juda – </a:t>
            </a:r>
            <a:r>
              <a:rPr lang="cs-CZ" dirty="0" err="1" smtClean="0"/>
              <a:t>Jehudim</a:t>
            </a:r>
            <a:r>
              <a:rPr lang="cs-CZ" dirty="0"/>
              <a:t> </a:t>
            </a:r>
            <a:r>
              <a:rPr lang="cs-CZ" dirty="0" smtClean="0"/>
              <a:t>– Židé</a:t>
            </a:r>
          </a:p>
          <a:p>
            <a:pPr lvl="2"/>
            <a:r>
              <a:rPr lang="cs-CZ" dirty="0" smtClean="0"/>
              <a:t>Moc v zemí mají chrámoví kněží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9934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Helénistické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Perská říše rozvrácena Alexandrem Velikým</a:t>
            </a:r>
          </a:p>
          <a:p>
            <a:r>
              <a:rPr lang="cs-CZ" dirty="0" smtClean="0"/>
              <a:t>323 př. n. l. umírá, říši si rozdělují diadochové</a:t>
            </a:r>
          </a:p>
          <a:p>
            <a:r>
              <a:rPr lang="cs-CZ" dirty="0" smtClean="0"/>
              <a:t>Palestina pod správou Ptolemaiovců a </a:t>
            </a:r>
            <a:r>
              <a:rPr lang="cs-CZ" dirty="0" err="1" smtClean="0"/>
              <a:t>Seleukovců</a:t>
            </a:r>
            <a:endParaRPr lang="cs-CZ" dirty="0" smtClean="0"/>
          </a:p>
          <a:p>
            <a:r>
              <a:rPr lang="cs-CZ" dirty="0" smtClean="0"/>
              <a:t>Helénizace se setkává s odporem</a:t>
            </a:r>
          </a:p>
          <a:p>
            <a:pPr lvl="1"/>
            <a:r>
              <a:rPr lang="cs-CZ" dirty="0" err="1" smtClean="0"/>
              <a:t>Antiochos</a:t>
            </a:r>
            <a:r>
              <a:rPr lang="cs-CZ" dirty="0" smtClean="0"/>
              <a:t> IV. </a:t>
            </a:r>
            <a:r>
              <a:rPr lang="cs-CZ" dirty="0" err="1" smtClean="0"/>
              <a:t>Epifanés</a:t>
            </a:r>
            <a:r>
              <a:rPr lang="cs-CZ" dirty="0" smtClean="0"/>
              <a:t> se pokouší o násilnou helénizaci</a:t>
            </a:r>
          </a:p>
          <a:p>
            <a:pPr lvl="2"/>
            <a:r>
              <a:rPr lang="cs-CZ" dirty="0" smtClean="0"/>
              <a:t>Zakázal židovské náboženství</a:t>
            </a:r>
          </a:p>
          <a:p>
            <a:pPr lvl="2"/>
            <a:r>
              <a:rPr lang="cs-CZ" dirty="0" smtClean="0"/>
              <a:t>Do Chrámu umístil sochu Dia a na oltáři chtěl obětovat vepře</a:t>
            </a:r>
          </a:p>
          <a:p>
            <a:pPr lvl="1"/>
            <a:r>
              <a:rPr lang="cs-CZ" dirty="0" smtClean="0"/>
              <a:t>Povstání Judy Makabejského</a:t>
            </a:r>
          </a:p>
          <a:p>
            <a:pPr lvl="1"/>
            <a:r>
              <a:rPr lang="cs-CZ" dirty="0" smtClean="0"/>
              <a:t>164 př. n. l. dobyl Jeruzalém, chrám znovu vysvěcen</a:t>
            </a:r>
          </a:p>
          <a:p>
            <a:pPr lvl="2"/>
            <a:r>
              <a:rPr lang="cs-CZ" dirty="0" smtClean="0"/>
              <a:t>Svátek světel - Chanuka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4610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96944" cy="365125"/>
          </a:xfrm>
        </p:spPr>
        <p:txBody>
          <a:bodyPr/>
          <a:lstStyle/>
          <a:p>
            <a:pPr algn="l"/>
            <a:r>
              <a:rPr lang="cs-CZ" dirty="0" err="1"/>
              <a:t>Menorah</a:t>
            </a:r>
            <a:r>
              <a:rPr lang="cs-CZ" dirty="0"/>
              <a:t>_(</a:t>
            </a:r>
            <a:r>
              <a:rPr lang="cs-CZ" dirty="0" err="1"/>
              <a:t>Hanukkah</a:t>
            </a:r>
            <a:r>
              <a:rPr lang="cs-CZ" dirty="0"/>
              <a:t>).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2013-12-27]. Dostupné z: http://en.wikipedia.org/wiki/</a:t>
            </a:r>
            <a:r>
              <a:rPr lang="cs-CZ" dirty="0" err="1"/>
              <a:t>Menorah</a:t>
            </a:r>
            <a:r>
              <a:rPr lang="cs-CZ" dirty="0"/>
              <a:t>_(</a:t>
            </a:r>
            <a:r>
              <a:rPr lang="cs-CZ" dirty="0" err="1"/>
              <a:t>Hanukkah</a:t>
            </a:r>
            <a:r>
              <a:rPr lang="cs-CZ" dirty="0"/>
              <a:t>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4664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77003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279687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Období </a:t>
            </a:r>
            <a:r>
              <a:rPr lang="cs-CZ" dirty="0" err="1" smtClean="0"/>
              <a:t>hasmoneovců</a:t>
            </a:r>
            <a:r>
              <a:rPr lang="cs-CZ" dirty="0" smtClean="0"/>
              <a:t> a </a:t>
            </a:r>
            <a:r>
              <a:rPr lang="cs-CZ" dirty="0" err="1" smtClean="0"/>
              <a:t>herodeovců</a:t>
            </a:r>
            <a:endParaRPr lang="cs-CZ" dirty="0" smtClean="0"/>
          </a:p>
          <a:p>
            <a:pPr lvl="1"/>
            <a:r>
              <a:rPr lang="cs-CZ" dirty="0" smtClean="0"/>
              <a:t>Herodes Veliký</a:t>
            </a:r>
          </a:p>
          <a:p>
            <a:r>
              <a:rPr lang="cs-CZ" dirty="0" smtClean="0"/>
              <a:t>64 př. n. l. římský provincie Judea</a:t>
            </a:r>
          </a:p>
          <a:p>
            <a:r>
              <a:rPr lang="cs-CZ" dirty="0" smtClean="0"/>
              <a:t>Protiřímská povstání</a:t>
            </a:r>
          </a:p>
          <a:p>
            <a:pPr lvl="1"/>
            <a:r>
              <a:rPr lang="cs-CZ" dirty="0" smtClean="0"/>
              <a:t>První válka židovská – </a:t>
            </a:r>
            <a:r>
              <a:rPr lang="cs-CZ" dirty="0" err="1" smtClean="0"/>
              <a:t>Masada</a:t>
            </a:r>
            <a:r>
              <a:rPr lang="cs-CZ" dirty="0" smtClean="0"/>
              <a:t>  - </a:t>
            </a:r>
            <a:r>
              <a:rPr lang="cs-CZ" dirty="0" err="1" smtClean="0"/>
              <a:t>Zelóti</a:t>
            </a:r>
            <a:r>
              <a:rPr lang="cs-CZ" dirty="0" smtClean="0"/>
              <a:t> – 74 př. n. l.</a:t>
            </a:r>
          </a:p>
          <a:p>
            <a:pPr lvl="2"/>
            <a:r>
              <a:rPr lang="cs-CZ" dirty="0" smtClean="0"/>
              <a:t>Asi tisíc obránců spáchalo hromadnou sebevraždu</a:t>
            </a:r>
          </a:p>
          <a:p>
            <a:pPr lvl="2"/>
            <a:r>
              <a:rPr lang="cs-CZ" dirty="0" smtClean="0"/>
              <a:t>Zničení druhého Chrámu</a:t>
            </a:r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5840288" cy="628179"/>
          </a:xfrm>
        </p:spPr>
        <p:txBody>
          <a:bodyPr/>
          <a:lstStyle/>
          <a:p>
            <a:pPr algn="l"/>
            <a:r>
              <a:rPr lang="cs-CZ" dirty="0" err="1"/>
              <a:t>Masada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2013-12-27]. Dostupné z: http://cs.wikipedia.org/wiki/Masada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57525"/>
            <a:ext cx="430093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57525"/>
            <a:ext cx="285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44594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30464" y="6356350"/>
            <a:ext cx="8604448" cy="365125"/>
          </a:xfrm>
        </p:spPr>
        <p:txBody>
          <a:bodyPr/>
          <a:lstStyle/>
          <a:p>
            <a:pPr algn="l"/>
            <a:r>
              <a:rPr lang="cs-CZ" dirty="0"/>
              <a:t>Zeď nářků.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2013-12-27]. Dostupné z: http://cs.wikipedia.org/wiki/Ze%C4%8F_n%C3%A1%C5%99k%C5%AF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75"/>
            <a:ext cx="8418000" cy="63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53611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Povstání Šimona bar </a:t>
            </a:r>
            <a:r>
              <a:rPr lang="cs-CZ" dirty="0" err="1" smtClean="0"/>
              <a:t>Kochby</a:t>
            </a:r>
            <a:r>
              <a:rPr lang="cs-CZ" dirty="0" smtClean="0"/>
              <a:t> 132 – 135</a:t>
            </a:r>
          </a:p>
          <a:p>
            <a:pPr lvl="1"/>
            <a:r>
              <a:rPr lang="cs-CZ" dirty="0" smtClean="0"/>
              <a:t>Syn hvězdy</a:t>
            </a:r>
          </a:p>
          <a:p>
            <a:pPr lvl="1"/>
            <a:r>
              <a:rPr lang="cs-CZ" dirty="0" smtClean="0"/>
              <a:t>Na místě Jeruzaléma postaveno město </a:t>
            </a:r>
            <a:r>
              <a:rPr lang="cs-CZ" dirty="0" err="1" smtClean="0"/>
              <a:t>Aelia</a:t>
            </a:r>
            <a:r>
              <a:rPr lang="cs-CZ" dirty="0" smtClean="0"/>
              <a:t> </a:t>
            </a:r>
            <a:r>
              <a:rPr lang="cs-CZ" dirty="0" err="1" smtClean="0"/>
              <a:t>Capitolina</a:t>
            </a:r>
            <a:endParaRPr lang="cs-CZ" dirty="0" smtClean="0"/>
          </a:p>
          <a:p>
            <a:pPr lvl="1"/>
            <a:r>
              <a:rPr lang="cs-CZ" dirty="0" smtClean="0"/>
              <a:t>Judea přejmenována na Palestinu</a:t>
            </a:r>
          </a:p>
          <a:p>
            <a:pPr lvl="1"/>
            <a:r>
              <a:rPr lang="cs-CZ" dirty="0" smtClean="0"/>
              <a:t>Diaspora</a:t>
            </a:r>
          </a:p>
          <a:p>
            <a:pPr lvl="1"/>
            <a:r>
              <a:rPr lang="cs-CZ" dirty="0" err="1" smtClean="0"/>
              <a:t>Kumránské</a:t>
            </a:r>
            <a:r>
              <a:rPr lang="cs-CZ" dirty="0" smtClean="0"/>
              <a:t> svitky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95536" y="6356350"/>
            <a:ext cx="8370168" cy="365125"/>
          </a:xfrm>
        </p:spPr>
        <p:txBody>
          <a:bodyPr/>
          <a:lstStyle/>
          <a:p>
            <a:pPr algn="l"/>
            <a:r>
              <a:rPr lang="cs-CZ" dirty="0"/>
              <a:t>Svitky od Mrtvého moře.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2013-12-27]. Dostupné z: http://</a:t>
            </a:r>
            <a:r>
              <a:rPr lang="cs-CZ" dirty="0" smtClean="0"/>
              <a:t>cs.wikipedia.org/wiki/Svitky_od_Mrtv%C3%A9ho_mo%C5%99e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337720" cy="2342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73723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4087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dirty="0" smtClean="0"/>
              <a:t>Seznam použitých zdrojů:</a:t>
            </a:r>
          </a:p>
          <a:p>
            <a:r>
              <a:rPr lang="cs-CZ" sz="1600" dirty="0" smtClean="0"/>
              <a:t>ŠTĚPÁNKOVÁ, Alena a Zdeněk ŠAŠINKA. </a:t>
            </a:r>
            <a:r>
              <a:rPr lang="cs-CZ" sz="1600" i="1" dirty="0" smtClean="0"/>
              <a:t>Odmaturuj! z dějepisu</a:t>
            </a:r>
            <a:r>
              <a:rPr lang="cs-CZ" sz="1600" dirty="0" smtClean="0"/>
              <a:t>. Vyd. 1. Brno: </a:t>
            </a:r>
            <a:r>
              <a:rPr lang="cs-CZ" sz="1600" dirty="0" err="1" smtClean="0"/>
              <a:t>Didaktis</a:t>
            </a:r>
            <a:r>
              <a:rPr lang="cs-CZ" sz="1600" dirty="0" smtClean="0"/>
              <a:t>, c2006, 232 s. ISBN 80-735-8059-4.</a:t>
            </a:r>
          </a:p>
          <a:p>
            <a:r>
              <a:rPr lang="ar-AE" sz="1600" dirty="0"/>
              <a:t>أريحا. </a:t>
            </a:r>
            <a:r>
              <a:rPr lang="cs-CZ" sz="1600" dirty="0"/>
              <a:t>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2013-12-20]. Dostupné z: http://ar.wikipedia.org/wiki/%D8%A3%D8%B1%D9%8A%D8%AD%D8%A7 </a:t>
            </a:r>
          </a:p>
          <a:p>
            <a:r>
              <a:rPr lang="cs-CZ" sz="1600" dirty="0" err="1"/>
              <a:t>Ben_Stiller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2"/>
              </a:rPr>
              <a:t>http://cs.wikipedia.org/wiki/Ben_Stiller</a:t>
            </a:r>
            <a:endParaRPr lang="cs-CZ" sz="1600" dirty="0"/>
          </a:p>
          <a:p>
            <a:r>
              <a:rPr lang="cs-CZ" sz="1600" dirty="0" err="1"/>
              <a:t>Lauren_London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3"/>
              </a:rPr>
              <a:t>http://en.wikipedia.org/wiki/Lauren_London</a:t>
            </a:r>
            <a:endParaRPr lang="cs-CZ" sz="1600" dirty="0"/>
          </a:p>
          <a:p>
            <a:r>
              <a:rPr lang="cs-CZ" sz="1600" dirty="0" err="1"/>
              <a:t>Esti_Mamo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4"/>
              </a:rPr>
              <a:t>http://en.wikipedia.org/wiki/Esti_Mamo</a:t>
            </a:r>
            <a:endParaRPr lang="cs-CZ" sz="1600" dirty="0"/>
          </a:p>
          <a:p>
            <a:r>
              <a:rPr lang="en-US" sz="1600" dirty="0"/>
              <a:t>Y-Love. In: </a:t>
            </a:r>
            <a:r>
              <a:rPr lang="en-US" sz="1600" i="1" dirty="0"/>
              <a:t>Wikipedia: the free encyclopedia</a:t>
            </a:r>
            <a:r>
              <a:rPr lang="en-US" sz="1600" dirty="0"/>
              <a:t> [online]. San Francisco (CA): Wikimedia Foundation, 2001- [cit. 2013-12-21]. </a:t>
            </a:r>
            <a:r>
              <a:rPr lang="en-US" sz="1600" dirty="0" err="1"/>
              <a:t>Dostupné</a:t>
            </a:r>
            <a:r>
              <a:rPr lang="en-US" sz="1600" dirty="0"/>
              <a:t> z: </a:t>
            </a:r>
            <a:r>
              <a:rPr lang="en-US" sz="1600" dirty="0">
                <a:hlinkClick r:id="rId5"/>
              </a:rPr>
              <a:t>http://en.wikipedia.org/wiki/Y-Love</a:t>
            </a:r>
            <a:endParaRPr lang="cs-CZ" sz="1600" dirty="0"/>
          </a:p>
          <a:p>
            <a:r>
              <a:rPr lang="cs-CZ" sz="1600" dirty="0"/>
              <a:t> </a:t>
            </a:r>
            <a:r>
              <a:rPr lang="cs-CZ" sz="1600" dirty="0" err="1"/>
              <a:t>Rachel_Weisz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6"/>
              </a:rPr>
              <a:t>http://cs.wikipedia.org/wiki/Rachel_Weisz</a:t>
            </a:r>
            <a:endParaRPr lang="cs-CZ" sz="1600" dirty="0"/>
          </a:p>
          <a:p>
            <a:r>
              <a:rPr lang="cs-CZ" sz="1600" dirty="0" err="1"/>
              <a:t>Adrien_Brody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7"/>
              </a:rPr>
              <a:t>http://en.wikipedia.org/wiki/Adrien_Brody</a:t>
            </a:r>
            <a:endParaRPr lang="cs-CZ" sz="1600" dirty="0"/>
          </a:p>
          <a:p>
            <a:r>
              <a:rPr lang="cs-CZ" sz="1600" dirty="0" err="1"/>
              <a:t>Scarlett_Johansson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2013-12-21]. Dostupné z: </a:t>
            </a:r>
            <a:r>
              <a:rPr lang="cs-CZ" sz="1600" dirty="0">
                <a:hlinkClick r:id="rId8"/>
              </a:rPr>
              <a:t>http://en.wikipedia.org/wiki/Scarlett_Johansson</a:t>
            </a:r>
            <a:endParaRPr lang="cs-CZ" sz="1600" dirty="0"/>
          </a:p>
          <a:p>
            <a:r>
              <a:rPr lang="en-US" sz="1600" dirty="0" err="1"/>
              <a:t>Solomon's_Temple</a:t>
            </a:r>
            <a:r>
              <a:rPr lang="en-US" sz="1600" dirty="0"/>
              <a:t>. In: </a:t>
            </a:r>
            <a:r>
              <a:rPr lang="en-US" sz="1600" i="1" dirty="0"/>
              <a:t>Wikipedia: the free encyclopedia</a:t>
            </a:r>
            <a:r>
              <a:rPr lang="en-US" sz="1600" dirty="0"/>
              <a:t> [online]. San Francisco (CA): Wikimedia Foundation, 2001- [cit. 2013-12-23]. </a:t>
            </a:r>
            <a:r>
              <a:rPr lang="en-US" sz="1600" dirty="0" err="1"/>
              <a:t>Dostupné</a:t>
            </a:r>
            <a:r>
              <a:rPr lang="en-US" sz="1600" dirty="0"/>
              <a:t> z: </a:t>
            </a:r>
            <a:r>
              <a:rPr lang="en-US" sz="1600" dirty="0">
                <a:hlinkClick r:id="rId9"/>
              </a:rPr>
              <a:t>http://</a:t>
            </a:r>
            <a:r>
              <a:rPr lang="en-US" sz="1600" dirty="0" smtClean="0">
                <a:hlinkClick r:id="rId9"/>
              </a:rPr>
              <a:t>en.wikipedia.org/wiki/Solomon's_Temple</a:t>
            </a:r>
            <a:endParaRPr lang="cs-CZ" sz="1600" dirty="0" smtClean="0"/>
          </a:p>
          <a:p>
            <a:r>
              <a:rPr lang="cs-CZ" sz="1600" dirty="0" err="1"/>
              <a:t>Menorah</a:t>
            </a:r>
            <a:r>
              <a:rPr lang="cs-CZ" sz="1600" dirty="0"/>
              <a:t>_(</a:t>
            </a:r>
            <a:r>
              <a:rPr lang="cs-CZ" sz="1600" dirty="0" err="1"/>
              <a:t>Hanukkah</a:t>
            </a:r>
            <a:r>
              <a:rPr lang="cs-CZ" sz="1600" dirty="0"/>
              <a:t>).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2013-12-27]. Dostupné z: http://en.wikipedia.org/wiki/</a:t>
            </a:r>
            <a:r>
              <a:rPr lang="cs-CZ" sz="1600" dirty="0" err="1"/>
              <a:t>Menorah</a:t>
            </a:r>
            <a:r>
              <a:rPr lang="cs-CZ" sz="1600" dirty="0"/>
              <a:t>_(</a:t>
            </a:r>
            <a:r>
              <a:rPr lang="cs-CZ" sz="1600" dirty="0" err="1"/>
              <a:t>Hanukkah</a:t>
            </a:r>
            <a:r>
              <a:rPr lang="cs-CZ" sz="1600" dirty="0"/>
              <a:t>) </a:t>
            </a:r>
          </a:p>
          <a:p>
            <a:r>
              <a:rPr lang="cs-CZ" sz="1600" dirty="0" err="1"/>
              <a:t>Masada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2013-12-27]. Dostupné z: </a:t>
            </a:r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cs.wikipedia.org/wiki/Masada</a:t>
            </a:r>
            <a:endParaRPr lang="cs-CZ" sz="1600" dirty="0" smtClean="0"/>
          </a:p>
          <a:p>
            <a:r>
              <a:rPr lang="cs-CZ" sz="1600" dirty="0"/>
              <a:t>Zeď nářků.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2013-12-27]. Dostupné z: </a:t>
            </a:r>
            <a:r>
              <a:rPr lang="cs-CZ" sz="1600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cs.wikipedia.org/wiki/Ze%C4%8F_n%C3%A1%C5%99k%C5%AF</a:t>
            </a:r>
            <a:endParaRPr lang="cs-CZ" sz="1600" dirty="0" smtClean="0"/>
          </a:p>
          <a:p>
            <a:r>
              <a:rPr lang="cs-CZ" sz="1400" dirty="0"/>
              <a:t>Svitky od Mrtvého moře. In: 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2001- [cit. 2013-12-27]. Dostupné z: http://cs.wikipedia.org/wiki/Svitky_od_Mrtv%C3%A9ho_mo%C5%99e </a:t>
            </a:r>
            <a:endParaRPr lang="cs-CZ" sz="1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01769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4680</TotalTime>
  <Words>1469</Words>
  <Application>Microsoft Office PowerPoint</Application>
  <PresentationFormat>Předvádění na obrazovce (4:3)</PresentationFormat>
  <Paragraphs>133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systému Office</vt:lpstr>
      <vt:lpstr>1_Motiv systému Office</vt:lpstr>
      <vt:lpstr>Snímek 1</vt:lpstr>
      <vt:lpstr>Starověký Přední východ</vt:lpstr>
      <vt:lpstr>Snímek 3</vt:lpstr>
      <vt:lpstr>Snímek 4</vt:lpstr>
      <vt:lpstr>Jak tedy Židé vypadají?</vt:lpstr>
      <vt:lpstr>Snímek 6</vt:lpstr>
      <vt:lpstr>Doba královská</vt:lpstr>
      <vt:lpstr>Šalamoun 970 – 931 př. n. l.</vt:lpstr>
      <vt:lpstr>Snímek 9</vt:lpstr>
      <vt:lpstr>Období po Šalamounově smrti</vt:lpstr>
      <vt:lpstr>Helénistické období</vt:lpstr>
      <vt:lpstr>Snímek 12</vt:lpstr>
      <vt:lpstr>Snímek 13</vt:lpstr>
      <vt:lpstr>Snímek 14</vt:lpstr>
      <vt:lpstr>Snímek 15</vt:lpstr>
      <vt:lpstr>Snímek 16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Starověký přední východ</dc:title>
  <dc:creator>Antonín Zelený</dc:creator>
  <cp:lastModifiedBy>Dum</cp:lastModifiedBy>
  <cp:revision>27</cp:revision>
  <dcterms:created xsi:type="dcterms:W3CDTF">2013-12-20T21:33:24Z</dcterms:created>
  <dcterms:modified xsi:type="dcterms:W3CDTF">2014-03-17T07:49:22Z</dcterms:modified>
</cp:coreProperties>
</file>