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7" r:id="rId2"/>
    <p:sldId id="256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6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C36CBF-6B93-45D0-A6EF-829D7010B647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DA0C65-B57D-4FE2-BB6E-BA4696FD67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0500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A0C65-B57D-4FE2-BB6E-BA4696FD67E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8765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D2EB4-DF4D-4CB0-9192-B5FDFFAE368C}" type="datetime1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414C9-3486-4637-AB65-D8CDF2778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459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16301-430B-444F-9231-B708DA6A6A8F}" type="datetime1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414C9-3486-4637-AB65-D8CDF2778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749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2A34-A549-4D7D-B869-B74ADF04A052}" type="datetime1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414C9-3486-4637-AB65-D8CDF2778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8324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E742E-737E-4B45-A861-E2C563BE38D6}" type="datetime1">
              <a:rPr lang="cs-CZ" smtClean="0"/>
              <a:t>16.3.2014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414C9-3486-4637-AB65-D8CDF2778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076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B9F82-222E-48EA-AA76-009AE25C909E}" type="datetime1">
              <a:rPr lang="cs-CZ" smtClean="0"/>
              <a:t>16.3.2014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414C9-3486-4637-AB65-D8CDF2778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7595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5DB40-D32C-452F-A422-E16AAC6C8CB2}" type="datetime1">
              <a:rPr lang="cs-CZ" smtClean="0"/>
              <a:t>16.3.2014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414C9-3486-4637-AB65-D8CDF2778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946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13A3C-38C4-423D-AB68-079A77702499}" type="datetime1">
              <a:rPr lang="cs-CZ" smtClean="0"/>
              <a:t>16.3.2014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414C9-3486-4637-AB65-D8CDF2778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662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B0A4B-2F72-472E-BEF9-2A21C53FFE22}" type="datetime1">
              <a:rPr lang="cs-CZ" smtClean="0"/>
              <a:t>16.3.2014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414C9-3486-4637-AB65-D8CDF2778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238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6E60E-64FA-4E0D-B42C-9E2DDAF49C73}" type="datetime1">
              <a:rPr lang="cs-CZ" smtClean="0"/>
              <a:t>16.3.2014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414C9-3486-4637-AB65-D8CDF2778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8425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42234-B5C6-4702-9CD5-A1801DE98C69}" type="datetime1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414C9-3486-4637-AB65-D8CDF2778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8489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2C8B6-B066-4D5A-86F2-5DEBBCAA354E}" type="datetime1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414C9-3486-4637-AB65-D8CDF2778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645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6234B-AB79-4205-9E8A-F312D5C516A0}" type="datetime1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A414C9-3486-4637-AB65-D8CDF2778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843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romove.radio.cz/cz/clanek/18530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arappsk%C3%A1_kultura" TargetMode="External"/><Relationship Id="rId2" Type="http://schemas.openxmlformats.org/officeDocument/2006/relationships/hyperlink" Target="http://en.wikipedia.org/wiki/Mehrgarh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lag_of_the_Romani_people" TargetMode="External"/><Relationship Id="rId5" Type="http://schemas.openxmlformats.org/officeDocument/2006/relationships/hyperlink" Target="http://en.wikipedia.org/wiki/Pillars_of_Ashoka" TargetMode="External"/><Relationship Id="rId4" Type="http://schemas.openxmlformats.org/officeDocument/2006/relationships/hyperlink" Target="http://en.wikipedia.org/wiki/Mohenjo-dar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9769528"/>
              </p:ext>
            </p:extLst>
          </p:nvPr>
        </p:nvGraphicFramePr>
        <p:xfrm>
          <a:off x="179512" y="1676044"/>
          <a:ext cx="8784976" cy="50404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Indie 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ve starověku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2.3.3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26. 9. 2012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Dějiny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světa - rozšiřující učivo pro seminář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Starověký Dálný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východ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slouží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 rozšíření a doplnění znalostí 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daném tématu a je určen pro výuku v semináři z dějepisu.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je určen k doplnění výkladu učitele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k ilustraci probírané látky.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napomohl lepšímu zapamatování učiva a 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rozšíření znalostí.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15164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024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lnSpc>
                <a:spcPct val="100000"/>
              </a:lnSpc>
              <a:spcAft>
                <a:spcPts val="0"/>
              </a:spcAft>
            </a:pPr>
            <a:r>
              <a:rPr lang="cs-CZ" dirty="0">
                <a:ea typeface="Calibri"/>
                <a:cs typeface="Times New Roman"/>
              </a:rPr>
              <a:t>Indie a Čína ve starověku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1440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Přírodní a klimatické podmínky</a:t>
            </a:r>
          </a:p>
          <a:p>
            <a:r>
              <a:rPr lang="cs-CZ" dirty="0" smtClean="0"/>
              <a:t>Nížiny Indického poloostrova ukončuje </a:t>
            </a:r>
            <a:r>
              <a:rPr lang="cs-CZ" dirty="0" err="1" smtClean="0"/>
              <a:t>Himaláj</a:t>
            </a:r>
            <a:endParaRPr lang="cs-CZ" dirty="0" smtClean="0"/>
          </a:p>
          <a:p>
            <a:r>
              <a:rPr lang="cs-CZ" dirty="0" smtClean="0"/>
              <a:t>Neúrodná jižní část pokrytá džunglí</a:t>
            </a:r>
          </a:p>
          <a:p>
            <a:r>
              <a:rPr lang="cs-CZ" dirty="0" smtClean="0"/>
              <a:t>Obtížné spojení s ostatními oblastmi</a:t>
            </a:r>
          </a:p>
          <a:p>
            <a:r>
              <a:rPr lang="cs-CZ" dirty="0" smtClean="0"/>
              <a:t>Samostatný a originální vývoj</a:t>
            </a:r>
          </a:p>
          <a:p>
            <a:r>
              <a:rPr lang="cs-CZ" dirty="0" smtClean="0"/>
              <a:t>Oblast kolem řek Indus a Ganga</a:t>
            </a:r>
          </a:p>
          <a:p>
            <a:r>
              <a:rPr lang="cs-CZ" dirty="0" smtClean="0"/>
              <a:t>První zemědělské osídlení asi 4 tis. l. př. n. l.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706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 err="1"/>
              <a:t>Mehrgarh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Jedno z nejstarších neolitických </a:t>
            </a:r>
            <a:r>
              <a:rPr lang="cs-CZ" sz="2400" dirty="0" err="1" smtClean="0"/>
              <a:t>sídlíšť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Balúčistán (</a:t>
            </a:r>
            <a:r>
              <a:rPr lang="cs-CZ" sz="2400" dirty="0" err="1" smtClean="0"/>
              <a:t>Pakistán</a:t>
            </a:r>
            <a:r>
              <a:rPr lang="cs-CZ" sz="2400" dirty="0" smtClean="0"/>
              <a:t>) – až 7 tis. l. př. n. l.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229200"/>
            <a:ext cx="4690864" cy="8969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Byly nalezeny kosterní pozůstatky 9 osob, kterým byl vrtán chrup. Tento nález je nejstarší na světě svého druhu.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2032" y="1484784"/>
            <a:ext cx="5348892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484784"/>
            <a:ext cx="3456470" cy="5253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7504" y="6165304"/>
            <a:ext cx="5199356" cy="573314"/>
          </a:xfrm>
        </p:spPr>
        <p:txBody>
          <a:bodyPr/>
          <a:lstStyle/>
          <a:p>
            <a:pPr algn="l"/>
            <a:r>
              <a:rPr lang="cs-CZ" dirty="0" err="1" smtClean="0"/>
              <a:t>Mehrgarh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2013-12-29]. Dostupné z: http://en.wikipedia.org/wiki/Mehrgarh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3140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1143000"/>
          </a:xfrm>
        </p:spPr>
        <p:txBody>
          <a:bodyPr>
            <a:normAutofit/>
          </a:bodyPr>
          <a:lstStyle/>
          <a:p>
            <a:r>
              <a:rPr lang="cs-CZ" sz="3600" dirty="0" err="1" smtClean="0"/>
              <a:t>Harappská</a:t>
            </a:r>
            <a:r>
              <a:rPr lang="cs-CZ" sz="3600" dirty="0" smtClean="0"/>
              <a:t> civilizace pol. 4 tis. – 1600 př. n. l.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640960" cy="4781128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Města </a:t>
            </a:r>
            <a:r>
              <a:rPr lang="cs-CZ" dirty="0" err="1" smtClean="0"/>
              <a:t>Harappa</a:t>
            </a:r>
            <a:r>
              <a:rPr lang="cs-CZ" dirty="0" smtClean="0"/>
              <a:t> a </a:t>
            </a:r>
            <a:r>
              <a:rPr lang="cs-CZ" dirty="0" err="1" smtClean="0"/>
              <a:t>Mohendžo-daro</a:t>
            </a:r>
            <a:endParaRPr lang="cs-CZ" dirty="0" smtClean="0"/>
          </a:p>
          <a:p>
            <a:pPr lvl="1"/>
            <a:r>
              <a:rPr lang="cs-CZ" dirty="0" smtClean="0"/>
              <a:t>Obě města téměř 600 km vzdálená od sebe</a:t>
            </a:r>
          </a:p>
          <a:p>
            <a:pPr lvl="1"/>
            <a:r>
              <a:rPr lang="cs-CZ" dirty="0" smtClean="0"/>
              <a:t>První města v dějinách podle urbanistického plánu</a:t>
            </a:r>
          </a:p>
          <a:p>
            <a:pPr lvl="1"/>
            <a:r>
              <a:rPr lang="cs-CZ" dirty="0" smtClean="0"/>
              <a:t>Pravoúhlá síť ulic, ulice až 10 m široké</a:t>
            </a:r>
          </a:p>
          <a:p>
            <a:pPr lvl="1"/>
            <a:r>
              <a:rPr lang="cs-CZ" dirty="0" smtClean="0"/>
              <a:t>V </a:t>
            </a:r>
            <a:r>
              <a:rPr lang="cs-CZ" dirty="0" err="1" smtClean="0"/>
              <a:t>Harappě</a:t>
            </a:r>
            <a:r>
              <a:rPr lang="cs-CZ" dirty="0" smtClean="0"/>
              <a:t> žilo až 35 tis. obyvatel., </a:t>
            </a:r>
            <a:r>
              <a:rPr lang="cs-CZ" dirty="0" err="1" smtClean="0"/>
              <a:t>Mohendžo-daro</a:t>
            </a:r>
            <a:r>
              <a:rPr lang="cs-CZ" dirty="0" smtClean="0"/>
              <a:t> až 100 tis.</a:t>
            </a:r>
          </a:p>
          <a:p>
            <a:pPr lvl="1"/>
            <a:r>
              <a:rPr lang="cs-CZ" dirty="0" smtClean="0"/>
              <a:t>Několikapatrové domy s plochou střecho a okny do dvora</a:t>
            </a:r>
          </a:p>
          <a:p>
            <a:pPr lvl="1"/>
            <a:r>
              <a:rPr lang="cs-CZ" dirty="0" smtClean="0"/>
              <a:t>Domy měly koupelny, záchody, kanalizaci</a:t>
            </a:r>
          </a:p>
          <a:p>
            <a:pPr lvl="1"/>
            <a:r>
              <a:rPr lang="cs-CZ" dirty="0" smtClean="0"/>
              <a:t>Chybí chrámy a královské paláce</a:t>
            </a:r>
          </a:p>
          <a:p>
            <a:pPr lvl="1"/>
            <a:r>
              <a:rPr lang="cs-CZ" dirty="0" smtClean="0"/>
              <a:t>Nebyly nalezeny zbraně či vojenské vybavení</a:t>
            </a:r>
          </a:p>
          <a:p>
            <a:r>
              <a:rPr lang="cs-CZ" dirty="0" smtClean="0"/>
              <a:t>Civilizaci zničili </a:t>
            </a:r>
            <a:r>
              <a:rPr lang="cs-CZ" dirty="0" err="1" smtClean="0"/>
              <a:t>Árjové</a:t>
            </a:r>
            <a:r>
              <a:rPr lang="cs-CZ" dirty="0" smtClean="0"/>
              <a:t> – kolem roku 1600 př. n. l.</a:t>
            </a:r>
          </a:p>
          <a:p>
            <a:r>
              <a:rPr lang="cs-CZ" dirty="0" smtClean="0"/>
              <a:t>Dosud nebylo rozluštěno písmo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5986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516216" y="5373216"/>
            <a:ext cx="2391544" cy="1296145"/>
          </a:xfrm>
        </p:spPr>
        <p:txBody>
          <a:bodyPr/>
          <a:lstStyle/>
          <a:p>
            <a:pPr algn="l"/>
            <a:r>
              <a:rPr lang="cs-CZ" dirty="0" err="1" smtClean="0"/>
              <a:t>Harappská</a:t>
            </a:r>
            <a:r>
              <a:rPr lang="cs-CZ" dirty="0" smtClean="0"/>
              <a:t> kultura.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2013-12-29]. Dostupné z: http://cs.wikipedia.org/wiki/Harappsk%C3%A1_kultura </a:t>
            </a:r>
            <a:endParaRPr lang="cs-CZ" dirty="0"/>
          </a:p>
        </p:txBody>
      </p:sp>
      <p:pic>
        <p:nvPicPr>
          <p:cNvPr id="3076" name="Picture 4" descr="Soubor:Kultura poříčí Indu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548" y="-8212"/>
            <a:ext cx="6237731" cy="6905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59242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712968" cy="365125"/>
          </a:xfrm>
        </p:spPr>
        <p:txBody>
          <a:bodyPr/>
          <a:lstStyle/>
          <a:p>
            <a:pPr algn="l"/>
            <a:r>
              <a:rPr lang="cs-CZ" dirty="0" smtClean="0"/>
              <a:t>V citadele byl objeven bazén s kabinkami, </a:t>
            </a:r>
            <a:r>
              <a:rPr lang="cs-CZ" dirty="0" err="1" smtClean="0"/>
              <a:t>Mohenjo-daro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2013-12-29]. Dostupné z: http://en.wikipedia.org/wiki/Mohenjo-daro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382000" cy="628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2090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6" y="6165304"/>
            <a:ext cx="8424936" cy="556171"/>
          </a:xfrm>
        </p:spPr>
        <p:txBody>
          <a:bodyPr/>
          <a:lstStyle/>
          <a:p>
            <a:pPr algn="l"/>
            <a:r>
              <a:rPr lang="cs-CZ" dirty="0" err="1" smtClean="0"/>
              <a:t>Mohenjo-daro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2013-12-29]. Dostupné z: http://en.wikipedia.org/wiki/Mohenjo-daro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6189"/>
            <a:ext cx="3162300" cy="569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299" y="1484784"/>
            <a:ext cx="3067853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813" y="1988840"/>
            <a:ext cx="2981506" cy="3001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114042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021288"/>
            <a:ext cx="3528392" cy="720080"/>
          </a:xfrm>
        </p:spPr>
        <p:txBody>
          <a:bodyPr/>
          <a:lstStyle/>
          <a:p>
            <a:pPr algn="l"/>
            <a:r>
              <a:rPr lang="cs-CZ" dirty="0" err="1"/>
              <a:t>Harappa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2013-12-29]. Dostupné z: http://en.wikipedia.org/wiki/Harappa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645" y="1316"/>
            <a:ext cx="5163709" cy="4075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678508"/>
            <a:ext cx="5292080" cy="4205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86092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Árjové</a:t>
            </a:r>
            <a:r>
              <a:rPr lang="cs-CZ" dirty="0" smtClean="0"/>
              <a:t> (Árijci)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92514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Pravděpodobně ani neoznačuje národnost</a:t>
            </a:r>
          </a:p>
          <a:p>
            <a:r>
              <a:rPr lang="cs-CZ" dirty="0" smtClean="0"/>
              <a:t>Urození, vznešení – úroveň člověka</a:t>
            </a:r>
          </a:p>
          <a:p>
            <a:r>
              <a:rPr lang="cs-CZ" dirty="0" smtClean="0"/>
              <a:t>Patří k </a:t>
            </a:r>
            <a:r>
              <a:rPr lang="cs-CZ" dirty="0"/>
              <a:t>I</a:t>
            </a:r>
            <a:r>
              <a:rPr lang="cs-CZ" dirty="0" smtClean="0"/>
              <a:t>ndoevropanům</a:t>
            </a:r>
          </a:p>
          <a:p>
            <a:r>
              <a:rPr lang="cs-CZ" dirty="0" smtClean="0"/>
              <a:t>Írán – </a:t>
            </a:r>
            <a:r>
              <a:rPr lang="cs-CZ" dirty="0" err="1" smtClean="0"/>
              <a:t>Árjan</a:t>
            </a:r>
            <a:r>
              <a:rPr lang="cs-CZ" dirty="0" smtClean="0"/>
              <a:t> – země </a:t>
            </a:r>
            <a:r>
              <a:rPr lang="cs-CZ" dirty="0" err="1" smtClean="0"/>
              <a:t>Árjů</a:t>
            </a:r>
            <a:endParaRPr lang="cs-CZ" dirty="0" smtClean="0"/>
          </a:p>
          <a:p>
            <a:r>
              <a:rPr lang="cs-CZ" dirty="0" smtClean="0"/>
              <a:t>Pravlast na pomezí jižního Ruska a Kazachstánu</a:t>
            </a:r>
          </a:p>
          <a:p>
            <a:r>
              <a:rPr lang="cs-CZ" dirty="0" smtClean="0"/>
              <a:t>Teorie o invazi </a:t>
            </a:r>
            <a:r>
              <a:rPr lang="cs-CZ" dirty="0" err="1" smtClean="0"/>
              <a:t>Árjů</a:t>
            </a:r>
            <a:r>
              <a:rPr lang="cs-CZ" dirty="0" smtClean="0"/>
              <a:t> – zničili </a:t>
            </a:r>
            <a:r>
              <a:rPr lang="cs-CZ" dirty="0" err="1" smtClean="0"/>
              <a:t>harappskou</a:t>
            </a:r>
            <a:r>
              <a:rPr lang="cs-CZ" dirty="0" smtClean="0"/>
              <a:t> civilizaci</a:t>
            </a:r>
          </a:p>
          <a:p>
            <a:pPr lvl="1"/>
            <a:r>
              <a:rPr lang="cs-CZ" dirty="0" smtClean="0"/>
              <a:t>Někdy zpochybňována, spíše dnes považována za pravděpodobnou</a:t>
            </a:r>
          </a:p>
          <a:p>
            <a:pPr lvl="1"/>
            <a:r>
              <a:rPr lang="cs-CZ" dirty="0" smtClean="0"/>
              <a:t>Probíhala od 16. stol. př. n. l.</a:t>
            </a:r>
          </a:p>
          <a:p>
            <a:r>
              <a:rPr lang="cs-CZ" dirty="0" smtClean="0"/>
              <a:t>Teorie o nadřazené árijské rase – účelově ztotožněna s </a:t>
            </a:r>
            <a:r>
              <a:rPr lang="cs-CZ" dirty="0"/>
              <a:t>G</a:t>
            </a:r>
            <a:r>
              <a:rPr lang="cs-CZ" dirty="0" smtClean="0"/>
              <a:t>ermány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85133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Védské období 1200 – 600 př. n. 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 Pojmenováno podlé véd</a:t>
            </a:r>
          </a:p>
          <a:p>
            <a:pPr lvl="1"/>
            <a:r>
              <a:rPr lang="cs-CZ" dirty="0" smtClean="0"/>
              <a:t>Původně tradovány v ústní podobě</a:t>
            </a:r>
          </a:p>
          <a:p>
            <a:pPr lvl="1"/>
            <a:r>
              <a:rPr lang="cs-CZ" dirty="0" smtClean="0"/>
              <a:t>Nejstarší literární památky Indie v sanskrtu</a:t>
            </a:r>
          </a:p>
          <a:p>
            <a:pPr lvl="1"/>
            <a:r>
              <a:rPr lang="cs-CZ" dirty="0" smtClean="0"/>
              <a:t>Védy – věda, vědění, poznání pravdy, posvátná tradice</a:t>
            </a:r>
          </a:p>
          <a:p>
            <a:pPr lvl="1"/>
            <a:r>
              <a:rPr lang="cs-CZ" dirty="0" smtClean="0"/>
              <a:t>Vznik </a:t>
            </a:r>
            <a:r>
              <a:rPr lang="cs-CZ" dirty="0" err="1" smtClean="0"/>
              <a:t>brahmánismu</a:t>
            </a:r>
            <a:endParaRPr lang="cs-CZ" dirty="0" smtClean="0"/>
          </a:p>
          <a:p>
            <a:r>
              <a:rPr lang="cs-CZ" dirty="0" smtClean="0"/>
              <a:t>Do 7. stol. př. n. l. – předhistorické období</a:t>
            </a:r>
          </a:p>
          <a:p>
            <a:pPr lvl="1"/>
            <a:r>
              <a:rPr lang="cs-CZ" dirty="0" smtClean="0"/>
              <a:t>Nedostatek spolehlivých písemných pramenů</a:t>
            </a:r>
          </a:p>
          <a:p>
            <a:pPr lvl="1"/>
            <a:r>
              <a:rPr lang="cs-CZ" dirty="0" smtClean="0"/>
              <a:t>Indie se dělila do mnoha samostatných státních celků</a:t>
            </a:r>
          </a:p>
          <a:p>
            <a:pPr lvl="1"/>
            <a:r>
              <a:rPr lang="cs-CZ" dirty="0" smtClean="0"/>
              <a:t>Vznikají velká města</a:t>
            </a:r>
          </a:p>
          <a:p>
            <a:pPr lvl="1"/>
            <a:r>
              <a:rPr lang="cs-CZ" dirty="0" smtClean="0"/>
              <a:t>Časté jsou boje o moc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21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Magadhská</a:t>
            </a:r>
            <a:r>
              <a:rPr lang="cs-CZ" dirty="0" smtClean="0"/>
              <a:t> říše 6. – 4. </a:t>
            </a:r>
            <a:r>
              <a:rPr lang="cs-CZ" dirty="0" err="1" smtClean="0"/>
              <a:t>stol.př.n.l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Původně v severovýchodní části Indie</a:t>
            </a:r>
          </a:p>
          <a:p>
            <a:r>
              <a:rPr lang="cs-CZ" dirty="0" smtClean="0"/>
              <a:t>Hlavní města </a:t>
            </a:r>
            <a:r>
              <a:rPr lang="cs-CZ" dirty="0" err="1" smtClean="0"/>
              <a:t>města</a:t>
            </a:r>
            <a:r>
              <a:rPr lang="cs-CZ" dirty="0" smtClean="0"/>
              <a:t> </a:t>
            </a:r>
            <a:r>
              <a:rPr lang="cs-CZ" dirty="0" err="1" smtClean="0"/>
              <a:t>Rádžgir</a:t>
            </a:r>
            <a:r>
              <a:rPr lang="cs-CZ" dirty="0" smtClean="0"/>
              <a:t>, později </a:t>
            </a:r>
            <a:r>
              <a:rPr lang="cs-CZ" dirty="0" err="1" smtClean="0"/>
              <a:t>Pátaliputra</a:t>
            </a:r>
            <a:r>
              <a:rPr lang="cs-CZ" dirty="0" smtClean="0"/>
              <a:t> (</a:t>
            </a:r>
            <a:r>
              <a:rPr lang="cs-CZ" dirty="0" err="1" smtClean="0"/>
              <a:t>Patna</a:t>
            </a:r>
            <a:r>
              <a:rPr lang="cs-CZ" dirty="0" smtClean="0"/>
              <a:t>)</a:t>
            </a:r>
          </a:p>
          <a:p>
            <a:r>
              <a:rPr lang="cs-CZ" dirty="0" smtClean="0"/>
              <a:t>Rozkvět v době vlády krále </a:t>
            </a:r>
            <a:r>
              <a:rPr lang="cs-CZ" dirty="0" err="1" smtClean="0"/>
              <a:t>Bimbisára</a:t>
            </a:r>
            <a:r>
              <a:rPr lang="cs-CZ" dirty="0" smtClean="0"/>
              <a:t> a jeho syna </a:t>
            </a:r>
            <a:r>
              <a:rPr lang="cs-CZ" dirty="0" err="1" smtClean="0"/>
              <a:t>Adžátašatrua</a:t>
            </a:r>
            <a:r>
              <a:rPr lang="cs-CZ" dirty="0" smtClean="0"/>
              <a:t> z dynastie </a:t>
            </a:r>
            <a:r>
              <a:rPr lang="cs-CZ" dirty="0" err="1" smtClean="0"/>
              <a:t>Šaišunágů</a:t>
            </a:r>
            <a:r>
              <a:rPr lang="cs-CZ" dirty="0" smtClean="0"/>
              <a:t> (6/5. stol.)</a:t>
            </a:r>
          </a:p>
          <a:p>
            <a:pPr lvl="1"/>
            <a:r>
              <a:rPr lang="cs-CZ" dirty="0" smtClean="0"/>
              <a:t>Dobytí státu </a:t>
            </a:r>
            <a:r>
              <a:rPr lang="cs-CZ" dirty="0" err="1" smtClean="0"/>
              <a:t>Vrdždži</a:t>
            </a:r>
            <a:endParaRPr lang="cs-CZ" dirty="0" smtClean="0"/>
          </a:p>
          <a:p>
            <a:r>
              <a:rPr lang="cs-CZ" dirty="0" smtClean="0"/>
              <a:t>Moc říše vrcholí za vlády devíti </a:t>
            </a:r>
            <a:r>
              <a:rPr lang="cs-CZ" dirty="0" err="1" smtClean="0"/>
              <a:t>Nandů</a:t>
            </a:r>
            <a:r>
              <a:rPr lang="cs-CZ" dirty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Mahápadma</a:t>
            </a:r>
            <a:r>
              <a:rPr lang="cs-CZ" dirty="0" smtClean="0"/>
              <a:t> </a:t>
            </a:r>
            <a:r>
              <a:rPr lang="cs-CZ" dirty="0" err="1" smtClean="0"/>
              <a:t>Nanda</a:t>
            </a:r>
            <a:r>
              <a:rPr lang="cs-CZ" dirty="0" smtClean="0"/>
              <a:t> a jeho osm synů, 5/4. stol.) </a:t>
            </a:r>
          </a:p>
          <a:p>
            <a:pPr lvl="1"/>
            <a:r>
              <a:rPr lang="cs-CZ" dirty="0" smtClean="0"/>
              <a:t>Rozšíření území</a:t>
            </a:r>
          </a:p>
          <a:p>
            <a:r>
              <a:rPr lang="cs-CZ" dirty="0" smtClean="0"/>
              <a:t>Šíří se buddhismus a džinismus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1479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err="1" smtClean="0"/>
              <a:t>Maurijská</a:t>
            </a:r>
            <a:r>
              <a:rPr lang="cs-CZ" dirty="0" smtClean="0"/>
              <a:t> říše 322 – 185 př. n. 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Nejrozsáhlejší indická říše v dějinách</a:t>
            </a:r>
          </a:p>
          <a:p>
            <a:r>
              <a:rPr lang="cs-CZ" dirty="0" smtClean="0"/>
              <a:t>Dynastii </a:t>
            </a:r>
            <a:r>
              <a:rPr lang="cs-CZ" dirty="0" err="1" smtClean="0"/>
              <a:t>Nandů</a:t>
            </a:r>
            <a:r>
              <a:rPr lang="cs-CZ" dirty="0" smtClean="0"/>
              <a:t> svrhnul </a:t>
            </a:r>
            <a:r>
              <a:rPr lang="cs-CZ" dirty="0" err="1" smtClean="0"/>
              <a:t>Čandragupta</a:t>
            </a:r>
            <a:r>
              <a:rPr lang="cs-CZ" dirty="0" smtClean="0"/>
              <a:t> </a:t>
            </a:r>
            <a:r>
              <a:rPr lang="cs-CZ" dirty="0" err="1" smtClean="0"/>
              <a:t>Maurija</a:t>
            </a:r>
            <a:endParaRPr lang="cs-CZ" dirty="0" smtClean="0"/>
          </a:p>
          <a:p>
            <a:r>
              <a:rPr lang="cs-CZ" dirty="0" smtClean="0"/>
              <a:t>327 odrazil útok Alexandra Makedonského</a:t>
            </a:r>
          </a:p>
          <a:p>
            <a:r>
              <a:rPr lang="cs-CZ" dirty="0" smtClean="0"/>
              <a:t>Nejvýznamnější </a:t>
            </a:r>
            <a:r>
              <a:rPr lang="cs-CZ" dirty="0" err="1" smtClean="0"/>
              <a:t>Ašóka</a:t>
            </a:r>
            <a:r>
              <a:rPr lang="cs-CZ" dirty="0" smtClean="0"/>
              <a:t> – vnuk </a:t>
            </a:r>
            <a:r>
              <a:rPr lang="cs-CZ" dirty="0" err="1" smtClean="0"/>
              <a:t>Čandragupty</a:t>
            </a:r>
            <a:endParaRPr lang="cs-CZ" dirty="0" smtClean="0"/>
          </a:p>
          <a:p>
            <a:pPr lvl="1"/>
            <a:r>
              <a:rPr lang="cs-CZ" dirty="0" smtClean="0"/>
              <a:t>Krutý a bezohledný válečník</a:t>
            </a:r>
          </a:p>
          <a:p>
            <a:pPr lvl="1"/>
            <a:r>
              <a:rPr lang="cs-CZ" dirty="0" smtClean="0"/>
              <a:t>Podle tradice chtěl vyvraždit svých 99 bratrů</a:t>
            </a:r>
          </a:p>
          <a:p>
            <a:pPr lvl="1"/>
            <a:r>
              <a:rPr lang="cs-CZ" dirty="0" smtClean="0"/>
              <a:t>V krvavé válce se sousední zemí </a:t>
            </a:r>
            <a:r>
              <a:rPr lang="cs-CZ" dirty="0" err="1" smtClean="0"/>
              <a:t>Kalingou</a:t>
            </a:r>
            <a:r>
              <a:rPr lang="cs-CZ" dirty="0" smtClean="0"/>
              <a:t> pobil statisíce nepřátel</a:t>
            </a:r>
          </a:p>
          <a:p>
            <a:pPr lvl="1"/>
            <a:r>
              <a:rPr lang="cs-CZ" dirty="0" smtClean="0"/>
              <a:t>Obrátil se k buddhismu, </a:t>
            </a:r>
            <a:r>
              <a:rPr lang="cs-CZ" dirty="0" err="1" smtClean="0"/>
              <a:t>ahinsa</a:t>
            </a:r>
            <a:r>
              <a:rPr lang="cs-CZ" dirty="0" smtClean="0"/>
              <a:t> – </a:t>
            </a:r>
            <a:r>
              <a:rPr lang="cs-CZ" dirty="0" err="1" smtClean="0"/>
              <a:t>satjágraha</a:t>
            </a:r>
            <a:endParaRPr lang="cs-CZ" dirty="0" smtClean="0"/>
          </a:p>
          <a:p>
            <a:pPr lvl="1"/>
            <a:r>
              <a:rPr lang="cs-CZ" dirty="0" smtClean="0"/>
              <a:t>Spravedlivý a laskavý král, prosazoval lidskost, toleranci, spravedlnost </a:t>
            </a:r>
          </a:p>
          <a:p>
            <a:pPr lvl="1"/>
            <a:r>
              <a:rPr lang="cs-CZ" dirty="0" smtClean="0"/>
              <a:t>Budoval dobročinné instituce (nemocnice, útulky)</a:t>
            </a:r>
          </a:p>
          <a:p>
            <a:pPr lvl="1"/>
            <a:r>
              <a:rPr lang="cs-CZ" dirty="0" err="1" smtClean="0"/>
              <a:t>Ašókovy</a:t>
            </a:r>
            <a:r>
              <a:rPr lang="cs-CZ" dirty="0" smtClean="0"/>
              <a:t> sloupy – </a:t>
            </a:r>
            <a:r>
              <a:rPr lang="cs-CZ" dirty="0" err="1" smtClean="0"/>
              <a:t>Ašókovy</a:t>
            </a:r>
            <a:r>
              <a:rPr lang="cs-CZ" dirty="0" smtClean="0"/>
              <a:t> edikty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89092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640960" cy="365125"/>
          </a:xfrm>
        </p:spPr>
        <p:txBody>
          <a:bodyPr/>
          <a:lstStyle/>
          <a:p>
            <a:pPr algn="l"/>
            <a:r>
              <a:rPr lang="en-US" dirty="0" err="1"/>
              <a:t>Pillars_of_Ashoka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2013-12-31]. </a:t>
            </a:r>
            <a:r>
              <a:rPr lang="en-US" dirty="0" err="1"/>
              <a:t>Dostupné</a:t>
            </a:r>
            <a:r>
              <a:rPr lang="en-US" dirty="0"/>
              <a:t> z: http://en.wikipedia.org/wiki/Pillars_of_Ashoka </a:t>
            </a:r>
            <a:endParaRPr lang="cs-CZ" dirty="0"/>
          </a:p>
        </p:txBody>
      </p:sp>
      <p:pic>
        <p:nvPicPr>
          <p:cNvPr id="2052" name="Picture 4" descr="File:Asokanpillar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8508437" cy="6381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37965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496944" cy="365125"/>
          </a:xfrm>
        </p:spPr>
        <p:txBody>
          <a:bodyPr/>
          <a:lstStyle/>
          <a:p>
            <a:pPr algn="l"/>
            <a:r>
              <a:rPr lang="en-US" dirty="0" err="1"/>
              <a:t>Pillars_of_Ashoka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2013-12-31]. </a:t>
            </a:r>
            <a:r>
              <a:rPr lang="en-US" dirty="0" err="1"/>
              <a:t>Dostupné</a:t>
            </a:r>
            <a:r>
              <a:rPr lang="en-US" dirty="0"/>
              <a:t> z: http://en.wikipedia.org/wiki/Pillars_of_Ashoka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9512"/>
            <a:ext cx="4799364" cy="6328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1661" y="-6488"/>
            <a:ext cx="4412820" cy="5883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46772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Kušánská</a:t>
            </a:r>
            <a:r>
              <a:rPr lang="cs-CZ" dirty="0" smtClean="0"/>
              <a:t>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 smrti </a:t>
            </a:r>
            <a:r>
              <a:rPr lang="cs-CZ" dirty="0" err="1" smtClean="0"/>
              <a:t>Ašóky</a:t>
            </a:r>
            <a:r>
              <a:rPr lang="cs-CZ" dirty="0" smtClean="0"/>
              <a:t> dochází k úpadku</a:t>
            </a:r>
          </a:p>
          <a:p>
            <a:pPr lvl="2"/>
            <a:r>
              <a:rPr lang="cs-CZ" dirty="0" smtClean="0"/>
              <a:t>Spory o nástupnictví</a:t>
            </a:r>
          </a:p>
          <a:p>
            <a:pPr lvl="2"/>
            <a:r>
              <a:rPr lang="cs-CZ" dirty="0" smtClean="0"/>
              <a:t>Nájezdy Skythů, </a:t>
            </a:r>
            <a:r>
              <a:rPr lang="cs-CZ" dirty="0" err="1" smtClean="0"/>
              <a:t>Parthů</a:t>
            </a:r>
            <a:r>
              <a:rPr lang="cs-CZ" dirty="0" smtClean="0"/>
              <a:t> a </a:t>
            </a:r>
            <a:r>
              <a:rPr lang="cs-CZ" dirty="0" err="1" smtClean="0"/>
              <a:t>Kušánců</a:t>
            </a:r>
            <a:endParaRPr lang="cs-CZ" dirty="0" smtClean="0"/>
          </a:p>
          <a:p>
            <a:r>
              <a:rPr lang="cs-CZ" dirty="0" smtClean="0"/>
              <a:t>1. – 3. stol. n. l. – </a:t>
            </a:r>
            <a:r>
              <a:rPr lang="cs-CZ" dirty="0" err="1" smtClean="0"/>
              <a:t>Kušánská</a:t>
            </a:r>
            <a:r>
              <a:rPr lang="cs-CZ" dirty="0" smtClean="0"/>
              <a:t> říše</a:t>
            </a:r>
          </a:p>
          <a:p>
            <a:r>
              <a:rPr lang="cs-CZ" dirty="0" smtClean="0"/>
              <a:t>Rozvoj obchodu s Persií a Středomořím</a:t>
            </a:r>
          </a:p>
          <a:p>
            <a:pPr lvl="1"/>
            <a:r>
              <a:rPr lang="cs-CZ" dirty="0" smtClean="0"/>
              <a:t>První zmínky o jihoindických oblastech</a:t>
            </a:r>
          </a:p>
          <a:p>
            <a:pPr lvl="2"/>
            <a:r>
              <a:rPr lang="cs-CZ" dirty="0" smtClean="0"/>
              <a:t>Vznikají zde obchodní přístavy pro římské a čínské lodě</a:t>
            </a:r>
          </a:p>
          <a:p>
            <a:r>
              <a:rPr lang="cs-CZ" dirty="0" smtClean="0"/>
              <a:t>Zlatá doba rozvoje literatury a umění</a:t>
            </a:r>
          </a:p>
          <a:p>
            <a:r>
              <a:rPr lang="cs-CZ" dirty="0" smtClean="0"/>
              <a:t>Prosazuje se hinduismus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7212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Guptovská</a:t>
            </a:r>
            <a:r>
              <a:rPr lang="cs-CZ" dirty="0" smtClean="0"/>
              <a:t> říše 4. – 5.  stol. n. 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Čandragupta</a:t>
            </a:r>
            <a:r>
              <a:rPr lang="cs-CZ" dirty="0" smtClean="0"/>
              <a:t> II. – kulturní vrchol starověkých dějin Indie</a:t>
            </a:r>
          </a:p>
          <a:p>
            <a:r>
              <a:rPr lang="cs-CZ" dirty="0" smtClean="0"/>
              <a:t>Přechod od otrokářství k feudalismu</a:t>
            </a:r>
          </a:p>
          <a:p>
            <a:r>
              <a:rPr lang="cs-CZ" dirty="0" smtClean="0"/>
              <a:t>Nájezdy tzv. bílých Hunů – kočovníků z mongolských stepí</a:t>
            </a:r>
          </a:p>
          <a:p>
            <a:r>
              <a:rPr lang="cs-CZ" dirty="0" smtClean="0"/>
              <a:t>Říše se rozpadá na drobnější státy</a:t>
            </a:r>
          </a:p>
          <a:p>
            <a:r>
              <a:rPr lang="cs-CZ" dirty="0" smtClean="0"/>
              <a:t>Nové sjednocení – Arabští dobyvatelé ve 12. stol.</a:t>
            </a:r>
          </a:p>
          <a:p>
            <a:pPr lvl="1"/>
            <a:r>
              <a:rPr lang="cs-CZ" dirty="0" smtClean="0"/>
              <a:t>Islám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317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/>
          </a:bodyPr>
          <a:lstStyle/>
          <a:p>
            <a:r>
              <a:rPr lang="cs-CZ" dirty="0" smtClean="0"/>
              <a:t>Kastovní systém – varny</a:t>
            </a:r>
          </a:p>
          <a:p>
            <a:pPr lvl="1"/>
            <a:r>
              <a:rPr lang="cs-CZ" dirty="0" smtClean="0"/>
              <a:t>Bráhmani – kněží </a:t>
            </a:r>
          </a:p>
          <a:p>
            <a:pPr lvl="1"/>
            <a:r>
              <a:rPr lang="cs-CZ" dirty="0" err="1" smtClean="0"/>
              <a:t>Kšátrijové</a:t>
            </a:r>
            <a:r>
              <a:rPr lang="cs-CZ" dirty="0" smtClean="0"/>
              <a:t> – šlechta, bojovníci</a:t>
            </a:r>
          </a:p>
          <a:p>
            <a:pPr lvl="1"/>
            <a:r>
              <a:rPr lang="cs-CZ" dirty="0" err="1" smtClean="0"/>
              <a:t>Vajšijové</a:t>
            </a:r>
            <a:r>
              <a:rPr lang="cs-CZ" dirty="0" smtClean="0"/>
              <a:t> – řemeslníci a rolníci</a:t>
            </a:r>
          </a:p>
          <a:p>
            <a:pPr lvl="1"/>
            <a:r>
              <a:rPr lang="cs-CZ" dirty="0" err="1" smtClean="0"/>
              <a:t>Šúdrové</a:t>
            </a:r>
            <a:r>
              <a:rPr lang="cs-CZ" dirty="0" smtClean="0"/>
              <a:t> – služebníci, dělníci, těžké, špinavé, podřadné práce</a:t>
            </a:r>
          </a:p>
          <a:p>
            <a:pPr lvl="1"/>
            <a:r>
              <a:rPr lang="cs-CZ" dirty="0" smtClean="0"/>
              <a:t>Nedotknutelní </a:t>
            </a:r>
            <a:r>
              <a:rPr lang="cs-CZ" dirty="0"/>
              <a:t>–</a:t>
            </a:r>
            <a:r>
              <a:rPr lang="cs-CZ" dirty="0" smtClean="0"/>
              <a:t> </a:t>
            </a:r>
            <a:r>
              <a:rPr lang="cs-CZ" dirty="0" err="1" smtClean="0"/>
              <a:t>párijové</a:t>
            </a:r>
            <a:r>
              <a:rPr lang="cs-CZ" dirty="0" smtClean="0"/>
              <a:t> – </a:t>
            </a:r>
            <a:r>
              <a:rPr lang="cs-CZ" dirty="0" smtClean="0">
                <a:hlinkClick r:id="rId2"/>
              </a:rPr>
              <a:t>zřejmě předkové Romů</a:t>
            </a:r>
            <a:endParaRPr lang="cs-CZ" dirty="0" smtClean="0"/>
          </a:p>
          <a:p>
            <a:pPr lvl="2"/>
            <a:r>
              <a:rPr lang="cs-CZ" dirty="0"/>
              <a:t>České slovo Cikán stejně jako výrazy v řadě dalších jazyků má prapůvod v řeckém </a:t>
            </a:r>
            <a:r>
              <a:rPr lang="cs-CZ" i="1" dirty="0" err="1"/>
              <a:t>Atsinganoi</a:t>
            </a:r>
            <a:r>
              <a:rPr lang="cs-CZ" dirty="0"/>
              <a:t> (</a:t>
            </a:r>
            <a:r>
              <a:rPr lang="cs-CZ" i="1" dirty="0" err="1"/>
              <a:t>Atzinganoi</a:t>
            </a:r>
            <a:r>
              <a:rPr lang="cs-CZ" dirty="0"/>
              <a:t>), kterým toto etnikum nazývali v byzantské říši</a:t>
            </a:r>
            <a:r>
              <a:rPr lang="cs-CZ" dirty="0" smtClean="0"/>
              <a:t>.</a:t>
            </a:r>
          </a:p>
          <a:p>
            <a:pPr lvl="3"/>
            <a:r>
              <a:rPr lang="cs-CZ" dirty="0"/>
              <a:t>souvisí s možností záměny Romů se sektou </a:t>
            </a:r>
            <a:r>
              <a:rPr lang="cs-CZ" i="1" dirty="0" err="1"/>
              <a:t>athinganů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8199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85750" y="6356350"/>
            <a:ext cx="8678738" cy="365125"/>
          </a:xfrm>
        </p:spPr>
        <p:txBody>
          <a:bodyPr/>
          <a:lstStyle/>
          <a:p>
            <a:pPr algn="l"/>
            <a:r>
              <a:rPr lang="en-US" dirty="0" err="1"/>
              <a:t>Flag_of_the_Romani_people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2014-02-06]. </a:t>
            </a:r>
            <a:r>
              <a:rPr lang="en-US" dirty="0" err="1"/>
              <a:t>Dostupné</a:t>
            </a:r>
            <a:r>
              <a:rPr lang="en-US" dirty="0"/>
              <a:t> z: http://en.wikipedia.org/wiki/Flag_of_the_Romani_people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571500"/>
            <a:ext cx="85725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588437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91264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Seznam použitých zdrojů:</a:t>
            </a:r>
          </a:p>
          <a:p>
            <a:r>
              <a:rPr lang="cs-CZ" sz="2000" dirty="0" err="1" smtClean="0"/>
              <a:t>Mehrgarh</a:t>
            </a:r>
            <a:r>
              <a:rPr lang="cs-CZ" sz="2000" dirty="0" smtClean="0"/>
              <a:t>. In: 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 [online]. San Francisco (CA):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2001- [cit. 2013-12-29]. Dostupné z: </a:t>
            </a:r>
            <a:r>
              <a:rPr lang="cs-CZ" sz="2000" dirty="0" smtClean="0">
                <a:hlinkClick r:id="rId2"/>
              </a:rPr>
              <a:t>http://en.wikipedia.org/wiki/Mehrgarh</a:t>
            </a:r>
            <a:endParaRPr lang="cs-CZ" sz="2000" dirty="0" smtClean="0"/>
          </a:p>
          <a:p>
            <a:r>
              <a:rPr lang="cs-CZ" sz="2000" dirty="0" err="1" smtClean="0"/>
              <a:t>Harappská</a:t>
            </a:r>
            <a:r>
              <a:rPr lang="cs-CZ" sz="2000" dirty="0" smtClean="0"/>
              <a:t> kultura. In: 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 [online]. San Francisco (CA):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2001- [cit. 2013-12-29]. Dostupné z: </a:t>
            </a:r>
            <a:r>
              <a:rPr lang="cs-CZ" sz="2000" dirty="0" smtClean="0">
                <a:hlinkClick r:id="rId3"/>
              </a:rPr>
              <a:t>http://cs.wikipedia.org/wiki/Harappsk%C3%A1_kultura</a:t>
            </a:r>
            <a:endParaRPr lang="cs-CZ" sz="2000" dirty="0" smtClean="0"/>
          </a:p>
          <a:p>
            <a:r>
              <a:rPr lang="cs-CZ" sz="2000" dirty="0" err="1" smtClean="0"/>
              <a:t>Mohenjo-daro</a:t>
            </a:r>
            <a:r>
              <a:rPr lang="cs-CZ" sz="2000" dirty="0" smtClean="0"/>
              <a:t>. In: 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 [online]. San Francisco (CA):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2001- [cit. 2013-12-29]. Dostupné z: </a:t>
            </a:r>
            <a:r>
              <a:rPr lang="cs-CZ" sz="2000" dirty="0" smtClean="0">
                <a:hlinkClick r:id="rId4"/>
              </a:rPr>
              <a:t>http://en.wikipedia.org/wiki/Mohenjo-daro</a:t>
            </a:r>
            <a:endParaRPr lang="cs-CZ" sz="2000" dirty="0" smtClean="0"/>
          </a:p>
          <a:p>
            <a:r>
              <a:rPr lang="en-US" sz="2000" dirty="0" err="1"/>
              <a:t>Pillars_of_Ashoka</a:t>
            </a:r>
            <a:r>
              <a:rPr lang="en-US" sz="2000" dirty="0"/>
              <a:t>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2013-12-31].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5"/>
              </a:rPr>
              <a:t>http://</a:t>
            </a:r>
            <a:r>
              <a:rPr lang="en-US" sz="2000" dirty="0" smtClean="0">
                <a:hlinkClick r:id="rId5"/>
              </a:rPr>
              <a:t>en.wikipedia.org/wiki/Pillars_of_Ashoka</a:t>
            </a:r>
            <a:endParaRPr lang="cs-CZ" sz="2000" dirty="0" smtClean="0"/>
          </a:p>
          <a:p>
            <a:r>
              <a:rPr lang="en-US" sz="2000" dirty="0" err="1"/>
              <a:t>Flag_of_the_Romani_people</a:t>
            </a:r>
            <a:r>
              <a:rPr lang="en-US" sz="2000" dirty="0"/>
              <a:t>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2014-02-06].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6"/>
              </a:rPr>
              <a:t>http://</a:t>
            </a:r>
            <a:r>
              <a:rPr lang="en-US" sz="2000" dirty="0" smtClean="0">
                <a:hlinkClick r:id="rId6"/>
              </a:rPr>
              <a:t>en.wikipedia.org/wiki/Flag_of_the_Romani_people</a:t>
            </a:r>
            <a:endParaRPr lang="cs-CZ" sz="2000" dirty="0" smtClean="0"/>
          </a:p>
          <a:p>
            <a:endParaRPr lang="cs-CZ" sz="20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69048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8674</TotalTime>
  <Words>1200</Words>
  <Application>Microsoft Office PowerPoint</Application>
  <PresentationFormat>Předvádění na obrazovce (4:3)</PresentationFormat>
  <Paragraphs>135</Paragraphs>
  <Slides>20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Indie a Čína ve starověku</vt:lpstr>
      <vt:lpstr>Indie</vt:lpstr>
      <vt:lpstr>Mehrgarh Jedno z nejstarších neolitických sídlíšť Balúčistán (Pakistán) – až 7 tis. l. př. n. l.</vt:lpstr>
      <vt:lpstr>Harappská civilizace pol. 4 tis. – 1600 př. n. l.</vt:lpstr>
      <vt:lpstr>Prezentace aplikace PowerPoint</vt:lpstr>
      <vt:lpstr>Prezentace aplikace PowerPoint</vt:lpstr>
      <vt:lpstr>Prezentace aplikace PowerPoint</vt:lpstr>
      <vt:lpstr>Prezentace aplikace PowerPoint</vt:lpstr>
      <vt:lpstr>Árjové (Árijci)</vt:lpstr>
      <vt:lpstr>Védské období 1200 – 600 př. n. l.</vt:lpstr>
      <vt:lpstr>Magadhská říše 6. – 4. stol.př.n.l.</vt:lpstr>
      <vt:lpstr>Maurijská říše 322 – 185 př. n. l.</vt:lpstr>
      <vt:lpstr>Prezentace aplikace PowerPoint</vt:lpstr>
      <vt:lpstr>Prezentace aplikace PowerPoint</vt:lpstr>
      <vt:lpstr>Kušánská říše</vt:lpstr>
      <vt:lpstr>Guptovská říše 4. – 5.  stol. n. l.</vt:lpstr>
      <vt:lpstr>Společnost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29</cp:revision>
  <dcterms:created xsi:type="dcterms:W3CDTF">2013-12-27T07:22:26Z</dcterms:created>
  <dcterms:modified xsi:type="dcterms:W3CDTF">2014-03-16T09:37:59Z</dcterms:modified>
</cp:coreProperties>
</file>