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Default Extension="png" ContentType="image/png"/>
  <Override PartName="/ppt/notesSlides/notesSlide3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4"/>
  </p:notesMasterIdLst>
  <p:sldIdLst>
    <p:sldId id="257" r:id="rId2"/>
    <p:sldId id="256" r:id="rId3"/>
    <p:sldId id="259" r:id="rId4"/>
    <p:sldId id="262" r:id="rId5"/>
    <p:sldId id="263" r:id="rId6"/>
    <p:sldId id="260" r:id="rId7"/>
    <p:sldId id="261" r:id="rId8"/>
    <p:sldId id="264" r:id="rId9"/>
    <p:sldId id="265" r:id="rId10"/>
    <p:sldId id="266" r:id="rId11"/>
    <p:sldId id="267" r:id="rId12"/>
    <p:sldId id="258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56" d="100"/>
          <a:sy n="56" d="100"/>
        </p:scale>
        <p:origin x="-2838" y="-84"/>
      </p:cViewPr>
      <p:guideLst>
        <p:guide orient="horz" pos="2880"/>
        <p:guide pos="2160"/>
      </p:guideLst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5DFA402-1ADD-4F86-8A72-77028727E140}" type="datetimeFigureOut">
              <a:rPr lang="cs-CZ" smtClean="0"/>
              <a:pPr/>
              <a:t>17.3.2014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F026641-2904-435E-9B35-74102D60F54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97144133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F026641-2904-435E-9B35-74102D60F544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83155737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F026641-2904-435E-9B35-74102D60F544}" type="slidenum">
              <a:rPr lang="cs-CZ" smtClean="0"/>
              <a:pPr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1843211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F026641-2904-435E-9B35-74102D60F544}" type="slidenum">
              <a:rPr lang="cs-CZ" smtClean="0"/>
              <a:pPr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18432113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F026641-2904-435E-9B35-74102D60F544}" type="slidenum">
              <a:rPr lang="cs-CZ" smtClean="0"/>
              <a:pPr/>
              <a:t>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1843211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8EF8C8-C60C-4A43-A3D1-031AA3F1724A}" type="datetime1">
              <a:rPr lang="cs-CZ" smtClean="0"/>
              <a:pPr/>
              <a:t>17.3.2014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39442672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1A71B3-DA92-4D0D-942C-41A885A640AC}" type="datetime1">
              <a:rPr lang="cs-CZ" smtClean="0"/>
              <a:pPr/>
              <a:t>17.3.2014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95298176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FF27C8-EAA0-4452-9133-68C4CE487FDE}" type="datetime1">
              <a:rPr lang="cs-CZ" smtClean="0"/>
              <a:pPr/>
              <a:t>17.3.2014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12858557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19C93C-F1C1-47F5-B889-5E21B85A6BD3}" type="datetime1">
              <a:rPr lang="cs-CZ" smtClean="0"/>
              <a:pPr/>
              <a:t>17.3.2014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45232985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A8DBF8-FC53-491B-8E06-6EDE944CCACE}" type="datetime1">
              <a:rPr lang="cs-CZ" smtClean="0"/>
              <a:pPr/>
              <a:t>17.3.2014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92111339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635097-CCFA-4280-806E-F5148790B05A}" type="datetime1">
              <a:rPr lang="cs-CZ" smtClean="0"/>
              <a:pPr/>
              <a:t>17.3.2014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28570457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E76A39-EEF3-4AA1-80C2-FD953D97B09D}" type="datetime1">
              <a:rPr lang="cs-CZ" smtClean="0"/>
              <a:pPr/>
              <a:t>17.3.2014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72117053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86C3ED-461B-42B4-85C8-54547015C20D}" type="datetime1">
              <a:rPr lang="cs-CZ" smtClean="0"/>
              <a:pPr/>
              <a:t>17.3.2014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27907871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722D65-3A55-4D1F-8440-D6B397E50D43}" type="datetime1">
              <a:rPr lang="cs-CZ" smtClean="0"/>
              <a:pPr/>
              <a:t>17.3.2014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4697292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86EB2C-E867-4A93-8373-7AAD2BCB1E0C}" type="datetime1">
              <a:rPr lang="cs-CZ" smtClean="0"/>
              <a:pPr/>
              <a:t>17.3.2014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54853257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C4B60C-C27A-4055-8686-7DE223D3A980}" type="datetime1">
              <a:rPr lang="cs-CZ" smtClean="0"/>
              <a:pPr/>
              <a:t>17.3.2014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80872750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BCDD136-B9E4-4D10-9050-0CF9D9B4299C}" type="datetime1">
              <a:rPr lang="cs-CZ" smtClean="0"/>
              <a:pPr/>
              <a:t>17.3.2014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9F8A616-EA7E-420A-A1E3-527687F72E4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72138127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sldNum="0" hd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s://docs.google.com/document/d/12Z_NntS0t97FybQ776yASVyWVPYNaQOzlwZw5Fz9SLo/edit?usp=sharing" TargetMode="Externa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docs.google.com/document/d/1ggeF3N-5G7OpKNkfeptjfcEPMI-LWzybyZgMCbrAe6E/edit?usp=sharing" TargetMode="Externa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Zástupný symbol pro obsah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xmlns="" val="3479482608"/>
              </p:ext>
            </p:extLst>
          </p:nvPr>
        </p:nvGraphicFramePr>
        <p:xfrm>
          <a:off x="179512" y="1676045"/>
          <a:ext cx="8784976" cy="4888210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2401276"/>
                <a:gridCol w="6383700"/>
              </a:tblGrid>
              <a:tr h="288198">
                <a:tc>
                  <a:txBody>
                    <a:bodyPr/>
                    <a:lstStyle/>
                    <a:p>
                      <a:pPr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Škola</a:t>
                      </a:r>
                      <a:endParaRPr lang="cs-CZ" sz="14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Katolické gymnázium Třebíč, Otmarova 22, Třebíč 674 01</a:t>
                      </a:r>
                      <a:endParaRPr lang="cs-CZ" sz="14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88198">
                <a:tc>
                  <a:txBody>
                    <a:bodyPr/>
                    <a:lstStyle/>
                    <a:p>
                      <a:pPr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Název </a:t>
                      </a:r>
                      <a:r>
                        <a:rPr lang="cs-CZ" sz="1400" dirty="0" smtClean="0">
                          <a:effectLst/>
                        </a:rPr>
                        <a:t>projektu</a:t>
                      </a:r>
                      <a:endParaRPr lang="cs-CZ" sz="14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Moderní škola</a:t>
                      </a:r>
                      <a:endParaRPr lang="cs-CZ" sz="14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88198">
                <a:tc>
                  <a:txBody>
                    <a:bodyPr/>
                    <a:lstStyle/>
                    <a:p>
                      <a:pPr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Číslo projektu</a:t>
                      </a:r>
                      <a:endParaRPr lang="cs-CZ" sz="14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CZ.1.07/1.5.00/34.0464</a:t>
                      </a:r>
                      <a:endParaRPr lang="cs-CZ" sz="14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88198">
                <a:tc>
                  <a:txBody>
                    <a:bodyPr/>
                    <a:lstStyle/>
                    <a:p>
                      <a:pPr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effectLst/>
                        </a:rPr>
                        <a:t>Šablona</a:t>
                      </a:r>
                      <a:endParaRPr lang="cs-CZ" sz="140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III/2 Inovace a zkvalitnění výuky prostřednictvím ICT</a:t>
                      </a:r>
                      <a:endParaRPr lang="cs-CZ" sz="14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88198">
                <a:tc>
                  <a:txBody>
                    <a:bodyPr/>
                    <a:lstStyle/>
                    <a:p>
                      <a:pPr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effectLst/>
                        </a:rPr>
                        <a:t>Autor DUM</a:t>
                      </a:r>
                      <a:endParaRPr lang="cs-CZ" sz="140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0000"/>
                        </a:lnSpc>
                        <a:spcAft>
                          <a:spcPts val="0"/>
                        </a:spcAft>
                        <a:tabLst>
                          <a:tab pos="2056765" algn="ctr"/>
                        </a:tabLst>
                      </a:pPr>
                      <a:r>
                        <a:rPr lang="cs-CZ" sz="140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Mgr. Antonín Zelený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88198">
                <a:tc>
                  <a:txBody>
                    <a:bodyPr/>
                    <a:lstStyle/>
                    <a:p>
                      <a:pPr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Název DUM</a:t>
                      </a:r>
                      <a:endParaRPr lang="cs-CZ" sz="14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s-CZ" sz="1400" kern="1200" baseline="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Úvod do studia dějepisu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88198"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s-CZ" sz="1400" b="1" kern="1200" dirty="0" smtClean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Kód DUM</a:t>
                      </a:r>
                      <a:endParaRPr lang="cs-CZ" sz="1400" b="1" kern="1200" dirty="0">
                        <a:solidFill>
                          <a:schemeClr val="lt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s-CZ" sz="14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VY_32_INOVACE_2.3.4</a:t>
                      </a:r>
                      <a:endParaRPr lang="cs-CZ" sz="1400" kern="1200" dirty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/>
                </a:tc>
              </a:tr>
              <a:tr h="288198"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s-CZ" sz="1400" b="1" kern="1200" dirty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Datum vytvoření </a:t>
                      </a: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2. 9. 2013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88198">
                <a:tc>
                  <a:txBody>
                    <a:bodyPr/>
                    <a:lstStyle/>
                    <a:p>
                      <a:pPr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effectLst/>
                        </a:rPr>
                        <a:t>Předmět</a:t>
                      </a:r>
                      <a:endParaRPr lang="cs-CZ" sz="140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Dějepis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88198">
                <a:tc>
                  <a:txBody>
                    <a:bodyPr/>
                    <a:lstStyle/>
                    <a:p>
                      <a:pPr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effectLst/>
                        </a:rPr>
                        <a:t>Tematická oblast</a:t>
                      </a:r>
                      <a:endParaRPr lang="cs-CZ" sz="140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Dějiny</a:t>
                      </a:r>
                      <a:r>
                        <a:rPr lang="cs-CZ" sz="1400" baseline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 světa - rozšiřující učivo pro seminář</a:t>
                      </a:r>
                      <a:endParaRPr lang="cs-CZ" sz="1400" dirty="0" smtClean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88198">
                <a:tc>
                  <a:txBody>
                    <a:bodyPr/>
                    <a:lstStyle/>
                    <a:p>
                      <a:pPr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</a:rPr>
                        <a:t>Učivo </a:t>
                      </a:r>
                      <a:r>
                        <a:rPr lang="cs-CZ" sz="1400" dirty="0">
                          <a:effectLst/>
                        </a:rPr>
                        <a:t>ŠVP</a:t>
                      </a:r>
                      <a:endParaRPr lang="cs-CZ" sz="14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Dějiny</a:t>
                      </a:r>
                      <a:r>
                        <a:rPr lang="cs-CZ" sz="1400" baseline="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 pravěku a starověku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407267">
                <a:tc>
                  <a:txBody>
                    <a:bodyPr/>
                    <a:lstStyle/>
                    <a:p>
                      <a:pPr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effectLst/>
                        </a:rPr>
                        <a:t>Anotace DUM</a:t>
                      </a:r>
                      <a:endParaRPr lang="cs-CZ" sz="140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Materiál je určen studentům</a:t>
                      </a:r>
                      <a:r>
                        <a:rPr lang="cs-CZ" sz="1400" baseline="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 vyššího gymnázia. Obsahuje základní informaci o historii jako vědě, o pomocných vědách historický, pramenech a periodizaci dějin.\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407267">
                <a:tc>
                  <a:txBody>
                    <a:bodyPr/>
                    <a:lstStyle/>
                    <a:p>
                      <a:pPr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effectLst/>
                        </a:rPr>
                        <a:t>Metodický popis</a:t>
                      </a:r>
                      <a:endParaRPr lang="cs-CZ" sz="140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Materiál slouží jako doplněk výkladu učitele.</a:t>
                      </a:r>
                      <a:r>
                        <a:rPr lang="cs-CZ" sz="1400" baseline="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 Je také vhodné poskytnout jej studentům jako pomůcku pro domácí přípravu na vyučování.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88198">
                <a:tc>
                  <a:txBody>
                    <a:bodyPr/>
                    <a:lstStyle/>
                    <a:p>
                      <a:pPr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effectLst/>
                        </a:rPr>
                        <a:t>Hodnocení</a:t>
                      </a:r>
                      <a:endParaRPr lang="cs-CZ" sz="140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Materiál se osvědčil, pomohl</a:t>
                      </a:r>
                      <a:r>
                        <a:rPr lang="cs-CZ" sz="1400" baseline="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 zefektivnit výuku.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576394">
                <a:tc gridSpan="2"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Autor prohlašuje, že řádně uvedl všechny použité zdroje. Pokud není uvedeno jinak, použitý materiál je z vlastních zdrojů autora.</a:t>
                      </a:r>
                      <a:endParaRPr lang="cs-CZ" sz="14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7" name="Rectangle 3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1026" name="Obrázek 1" descr="http://hilase.cz/wp-content/uploads/2012/12/OPVK_hor_zakladni_logolink_RGB_cz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365298" y="228600"/>
            <a:ext cx="6413403" cy="13992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7334223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/>
              <a:t>Úvod do studia </a:t>
            </a:r>
            <a:r>
              <a:rPr lang="cs-CZ" dirty="0" smtClean="0"/>
              <a:t>dějepisu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7669644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Historie jako vědecká disciplína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340768"/>
            <a:ext cx="8784976" cy="5184576"/>
          </a:xfrm>
        </p:spPr>
        <p:txBody>
          <a:bodyPr>
            <a:normAutofit fontScale="92500"/>
          </a:bodyPr>
          <a:lstStyle/>
          <a:p>
            <a:r>
              <a:rPr lang="cs-CZ" sz="3000" dirty="0"/>
              <a:t>Z řeckého </a:t>
            </a:r>
            <a:r>
              <a:rPr lang="cs-CZ" sz="3000" i="1" dirty="0" err="1" smtClean="0"/>
              <a:t>storta</a:t>
            </a:r>
            <a:r>
              <a:rPr lang="cs-CZ" sz="3000" dirty="0"/>
              <a:t>, latinsky </a:t>
            </a:r>
            <a:r>
              <a:rPr lang="cs-CZ" sz="3000" i="1" dirty="0" err="1"/>
              <a:t>historia</a:t>
            </a:r>
            <a:r>
              <a:rPr lang="cs-CZ" sz="3000" dirty="0"/>
              <a:t> </a:t>
            </a:r>
            <a:r>
              <a:rPr lang="cs-CZ" sz="3000" dirty="0" smtClean="0"/>
              <a:t>- </a:t>
            </a:r>
            <a:r>
              <a:rPr lang="cs-CZ" sz="3000" dirty="0"/>
              <a:t>„to, co se stalo</a:t>
            </a:r>
            <a:r>
              <a:rPr lang="cs-CZ" sz="3000" dirty="0" smtClean="0"/>
              <a:t>“</a:t>
            </a:r>
          </a:p>
          <a:p>
            <a:pPr lvl="1"/>
            <a:r>
              <a:rPr lang="cs-CZ" dirty="0"/>
              <a:t>reálný proces vývoje lidské </a:t>
            </a:r>
            <a:r>
              <a:rPr lang="cs-CZ" dirty="0" smtClean="0"/>
              <a:t>společnosti</a:t>
            </a:r>
          </a:p>
          <a:p>
            <a:pPr lvl="1"/>
            <a:r>
              <a:rPr lang="cs-CZ" dirty="0"/>
              <a:t>vědecká disciplína popisující a interpretující </a:t>
            </a:r>
            <a:r>
              <a:rPr lang="cs-CZ" dirty="0" smtClean="0"/>
              <a:t>vývoj </a:t>
            </a:r>
            <a:r>
              <a:rPr lang="cs-CZ" dirty="0"/>
              <a:t>lidské společnosti od počátků existence člověka na zemi až do </a:t>
            </a:r>
            <a:r>
              <a:rPr lang="cs-CZ" dirty="0" smtClean="0"/>
              <a:t>současnosti</a:t>
            </a:r>
          </a:p>
          <a:p>
            <a:r>
              <a:rPr lang="cs-CZ" sz="2800" dirty="0"/>
              <a:t>Dějiny politické, hospodářské, sociální, kulturní, umění, vědy a techniky, historická </a:t>
            </a:r>
            <a:r>
              <a:rPr lang="cs-CZ" sz="2800" dirty="0" smtClean="0"/>
              <a:t>antropologie</a:t>
            </a:r>
          </a:p>
          <a:p>
            <a:r>
              <a:rPr lang="cs-CZ" sz="2800" dirty="0" smtClean="0"/>
              <a:t>Historiografie = dějepisectví, dějepis = vyučovací předmět</a:t>
            </a:r>
            <a:endParaRPr lang="cs-CZ" sz="2800" dirty="0"/>
          </a:p>
          <a:p>
            <a:r>
              <a:rPr lang="cs-CZ" sz="2800" dirty="0"/>
              <a:t>Snaží se ukazovat, že dějiny mají logiku, vnitřní řád a </a:t>
            </a:r>
            <a:r>
              <a:rPr lang="cs-CZ" sz="2800" dirty="0" smtClean="0"/>
              <a:t>smysl</a:t>
            </a:r>
          </a:p>
          <a:p>
            <a:r>
              <a:rPr lang="cs-CZ" sz="2800" dirty="0"/>
              <a:t>O</a:t>
            </a:r>
            <a:r>
              <a:rPr lang="cs-CZ" sz="2800" dirty="0" smtClean="0"/>
              <a:t>dhalovat </a:t>
            </a:r>
            <a:r>
              <a:rPr lang="cs-CZ" sz="2800" dirty="0"/>
              <a:t>vztahy a souvislosti mezi jednotlivými událostmi, vysvětlovat, proč tomu tak bylo nebo je</a:t>
            </a:r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467544" y="6356350"/>
            <a:ext cx="8208912" cy="365125"/>
          </a:xfrm>
        </p:spPr>
        <p:txBody>
          <a:bodyPr/>
          <a:lstStyle/>
          <a:p>
            <a:pPr algn="l"/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6901161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Pojetí dějin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340768"/>
            <a:ext cx="8229600" cy="5112568"/>
          </a:xfrm>
        </p:spPr>
        <p:txBody>
          <a:bodyPr>
            <a:normAutofit fontScale="92500" lnSpcReduction="20000"/>
          </a:bodyPr>
          <a:lstStyle/>
          <a:p>
            <a:r>
              <a:rPr lang="cs-CZ" dirty="0" smtClean="0"/>
              <a:t>Křesťanské</a:t>
            </a:r>
          </a:p>
          <a:p>
            <a:pPr lvl="1"/>
            <a:r>
              <a:rPr lang="cs-CZ" dirty="0" smtClean="0"/>
              <a:t>V dějinách se uskutečňuje boží vůle</a:t>
            </a:r>
          </a:p>
          <a:p>
            <a:pPr lvl="1"/>
            <a:r>
              <a:rPr lang="cs-CZ" dirty="0" smtClean="0"/>
              <a:t>Dějiny jsou cestou ke spáse</a:t>
            </a:r>
          </a:p>
          <a:p>
            <a:pPr lvl="1"/>
            <a:r>
              <a:rPr lang="cs-CZ" dirty="0" smtClean="0"/>
              <a:t>Od stvoření, přes příchod spasitele k apokalypse</a:t>
            </a:r>
          </a:p>
          <a:p>
            <a:r>
              <a:rPr lang="cs-CZ" dirty="0" smtClean="0"/>
              <a:t>Materialistické</a:t>
            </a:r>
          </a:p>
          <a:p>
            <a:pPr lvl="1"/>
            <a:r>
              <a:rPr lang="cs-CZ" dirty="0" smtClean="0"/>
              <a:t>Marxismus – učení o základně a nadstavbě</a:t>
            </a:r>
          </a:p>
          <a:p>
            <a:pPr lvl="1"/>
            <a:r>
              <a:rPr lang="cs-CZ" dirty="0" smtClean="0"/>
              <a:t>Člověk, jako aktivní tvůrce dějin</a:t>
            </a:r>
          </a:p>
          <a:p>
            <a:pPr lvl="1"/>
            <a:r>
              <a:rPr lang="cs-CZ" dirty="0" smtClean="0"/>
              <a:t>Dějiny jsou určovány materiálními principy</a:t>
            </a:r>
          </a:p>
          <a:p>
            <a:r>
              <a:rPr lang="cs-CZ" dirty="0" smtClean="0"/>
              <a:t>Dějiny jako sled nahodilých událostí</a:t>
            </a:r>
          </a:p>
          <a:p>
            <a:r>
              <a:rPr lang="cs-CZ" dirty="0" smtClean="0"/>
              <a:t>Civilizační pojetí – osvícenství, víra v pokrok, lineární</a:t>
            </a:r>
          </a:p>
          <a:p>
            <a:r>
              <a:rPr lang="cs-CZ" dirty="0" smtClean="0"/>
              <a:t>Cyklické pojetí dějin – O. </a:t>
            </a:r>
            <a:r>
              <a:rPr lang="cs-CZ" dirty="0" err="1" smtClean="0"/>
              <a:t>Spengler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51029983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259632" y="1412776"/>
            <a:ext cx="3024336" cy="452102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860032" y="332656"/>
            <a:ext cx="3198833" cy="450932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230706345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Význam dějin - úkol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493095"/>
          </a:xfrm>
        </p:spPr>
        <p:txBody>
          <a:bodyPr>
            <a:normAutofit fontScale="92500" lnSpcReduction="10000"/>
          </a:bodyPr>
          <a:lstStyle/>
          <a:p>
            <a:r>
              <a:rPr lang="cs-CZ" dirty="0" smtClean="0"/>
              <a:t>Najděte citát o dějinách, který podle vás nejlépe vystihuje jejich podstatu.</a:t>
            </a:r>
          </a:p>
          <a:p>
            <a:r>
              <a:rPr lang="cs-CZ" dirty="0" smtClean="0"/>
              <a:t>Citát uložte do tohoto dokumentu:</a:t>
            </a:r>
          </a:p>
          <a:p>
            <a:pPr marL="857250" lvl="1" indent="-457200"/>
            <a:r>
              <a:rPr lang="cs-CZ" dirty="0" smtClean="0">
                <a:hlinkClick r:id="rId3"/>
              </a:rPr>
              <a:t>1. A</a:t>
            </a:r>
            <a:endParaRPr lang="cs-CZ" dirty="0" smtClean="0"/>
          </a:p>
          <a:p>
            <a:pPr marL="857250" lvl="1" indent="-457200"/>
            <a:r>
              <a:rPr lang="cs-CZ" dirty="0" smtClean="0">
                <a:hlinkClick r:id="rId4"/>
              </a:rPr>
              <a:t>V.</a:t>
            </a:r>
            <a:endParaRPr lang="cs-CZ" dirty="0" smtClean="0"/>
          </a:p>
          <a:p>
            <a:r>
              <a:rPr lang="cs-CZ" dirty="0" smtClean="0"/>
              <a:t>Vaším úkolem je vybraný citát interpretovat, uvést informace o autorovi a </a:t>
            </a:r>
            <a:r>
              <a:rPr lang="cs-CZ" dirty="0" smtClean="0"/>
              <a:t>uvést, </a:t>
            </a:r>
            <a:r>
              <a:rPr lang="cs-CZ" dirty="0" smtClean="0"/>
              <a:t>proč jste si citát vybrali. Odpovězte také, v čem spočívá smysl dějin a úkol historické vědy podle vás? Úkol vypracujte </a:t>
            </a:r>
            <a:r>
              <a:rPr lang="cs-CZ" dirty="0" smtClean="0"/>
              <a:t>do </a:t>
            </a:r>
            <a:r>
              <a:rPr lang="cs-CZ" dirty="0" smtClean="0"/>
              <a:t>sešitu.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467544" y="6356350"/>
            <a:ext cx="8208912" cy="365125"/>
          </a:xfrm>
        </p:spPr>
        <p:txBody>
          <a:bodyPr/>
          <a:lstStyle/>
          <a:p>
            <a:pPr algn="l"/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4837199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Historické prameny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412776"/>
            <a:ext cx="8229600" cy="5112568"/>
          </a:xfrm>
        </p:spPr>
        <p:txBody>
          <a:bodyPr>
            <a:normAutofit fontScale="85000" lnSpcReduction="10000"/>
          </a:bodyPr>
          <a:lstStyle/>
          <a:p>
            <a:r>
              <a:rPr lang="cs-CZ" dirty="0" smtClean="0"/>
              <a:t>Materiál umožňující poznání minulosti</a:t>
            </a:r>
          </a:p>
          <a:p>
            <a:r>
              <a:rPr lang="cs-CZ" dirty="0" smtClean="0"/>
              <a:t>Hmotné</a:t>
            </a:r>
          </a:p>
          <a:p>
            <a:r>
              <a:rPr lang="cs-CZ" dirty="0" smtClean="0"/>
              <a:t>Písemné</a:t>
            </a:r>
          </a:p>
          <a:p>
            <a:r>
              <a:rPr lang="cs-CZ" dirty="0" smtClean="0"/>
              <a:t>Obrazové</a:t>
            </a:r>
          </a:p>
          <a:p>
            <a:r>
              <a:rPr lang="cs-CZ" dirty="0" smtClean="0"/>
              <a:t>Orální</a:t>
            </a:r>
          </a:p>
          <a:p>
            <a:r>
              <a:rPr lang="cs-CZ" dirty="0" smtClean="0"/>
              <a:t>Audiovizuální</a:t>
            </a:r>
            <a:endParaRPr lang="cs-CZ" dirty="0"/>
          </a:p>
          <a:p>
            <a:r>
              <a:rPr lang="cs-CZ" dirty="0" smtClean="0"/>
              <a:t>Doplňte k jednotlivým typům pramenů konkrétní příklady.</a:t>
            </a:r>
          </a:p>
          <a:p>
            <a:r>
              <a:rPr lang="cs-CZ" dirty="0" smtClean="0"/>
              <a:t>Které z těchto pramenů jsou pro historii informačně nejcennější?</a:t>
            </a:r>
          </a:p>
          <a:p>
            <a:r>
              <a:rPr lang="cs-CZ" dirty="0" smtClean="0"/>
              <a:t>Kritická analýza pramenů – co je třeba brát v úvahu?</a:t>
            </a: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467544" y="6356350"/>
            <a:ext cx="8208912" cy="365125"/>
          </a:xfrm>
        </p:spPr>
        <p:txBody>
          <a:bodyPr/>
          <a:lstStyle/>
          <a:p>
            <a:pPr algn="l"/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7029791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210146"/>
          </a:xfrm>
        </p:spPr>
        <p:txBody>
          <a:bodyPr>
            <a:normAutofit/>
          </a:bodyPr>
          <a:lstStyle/>
          <a:p>
            <a:r>
              <a:rPr lang="cs-CZ" dirty="0"/>
              <a:t>Metody historické </a:t>
            </a:r>
            <a:r>
              <a:rPr lang="cs-CZ" dirty="0" smtClean="0"/>
              <a:t>vědy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412776"/>
            <a:ext cx="8229600" cy="5184576"/>
          </a:xfrm>
        </p:spPr>
        <p:txBody>
          <a:bodyPr>
            <a:normAutofit lnSpcReduction="10000"/>
          </a:bodyPr>
          <a:lstStyle/>
          <a:p>
            <a:r>
              <a:rPr lang="cs-CZ" dirty="0" smtClean="0"/>
              <a:t>Heuristika </a:t>
            </a:r>
          </a:p>
          <a:p>
            <a:pPr lvl="1"/>
            <a:r>
              <a:rPr lang="cs-CZ" dirty="0" smtClean="0"/>
              <a:t>Pojímá </a:t>
            </a:r>
            <a:r>
              <a:rPr lang="cs-CZ" dirty="0"/>
              <a:t>vyhledávání a shromažďování historických pramenů a </a:t>
            </a:r>
            <a:r>
              <a:rPr lang="cs-CZ" dirty="0" smtClean="0"/>
              <a:t>literatury</a:t>
            </a:r>
          </a:p>
          <a:p>
            <a:r>
              <a:rPr lang="cs-CZ" dirty="0" smtClean="0"/>
              <a:t>Kritika</a:t>
            </a:r>
          </a:p>
          <a:p>
            <a:pPr lvl="1"/>
            <a:r>
              <a:rPr lang="cs-CZ" dirty="0"/>
              <a:t>Z</a:t>
            </a:r>
            <a:r>
              <a:rPr lang="cs-CZ" dirty="0" smtClean="0"/>
              <a:t>jišťuje </a:t>
            </a:r>
            <a:r>
              <a:rPr lang="cs-CZ" dirty="0"/>
              <a:t>pravost, hodnověrnost a především použitelnost </a:t>
            </a:r>
            <a:r>
              <a:rPr lang="cs-CZ" dirty="0" smtClean="0"/>
              <a:t>pramene</a:t>
            </a:r>
          </a:p>
          <a:p>
            <a:r>
              <a:rPr lang="cs-CZ" dirty="0" smtClean="0"/>
              <a:t>Interpretace</a:t>
            </a:r>
          </a:p>
          <a:p>
            <a:pPr lvl="1"/>
            <a:r>
              <a:rPr lang="cs-CZ" dirty="0" smtClean="0"/>
              <a:t>Vykládáme prameny, vytváříme </a:t>
            </a:r>
            <a:r>
              <a:rPr lang="cs-CZ" dirty="0"/>
              <a:t>v nich systém a </a:t>
            </a:r>
            <a:r>
              <a:rPr lang="cs-CZ" dirty="0" smtClean="0"/>
              <a:t>řád</a:t>
            </a:r>
          </a:p>
          <a:p>
            <a:r>
              <a:rPr lang="cs-CZ" dirty="0" smtClean="0"/>
              <a:t>Syntéza</a:t>
            </a:r>
          </a:p>
          <a:p>
            <a:pPr lvl="1"/>
            <a:r>
              <a:rPr lang="cs-CZ" dirty="0" smtClean="0"/>
              <a:t>Sepsání </a:t>
            </a:r>
            <a:r>
              <a:rPr lang="cs-CZ" dirty="0"/>
              <a:t>vlastního díla s použitím pramenů a </a:t>
            </a:r>
            <a:r>
              <a:rPr lang="cs-CZ" dirty="0" smtClean="0"/>
              <a:t>zdrojů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87604364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Pomocné vědy historické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755576" y="1600200"/>
            <a:ext cx="7931224" cy="4525963"/>
          </a:xfrm>
        </p:spPr>
        <p:txBody>
          <a:bodyPr numCol="2">
            <a:normAutofit/>
          </a:bodyPr>
          <a:lstStyle/>
          <a:p>
            <a:r>
              <a:rPr lang="cs-CZ" dirty="0" smtClean="0"/>
              <a:t>Paleografie</a:t>
            </a:r>
          </a:p>
          <a:p>
            <a:r>
              <a:rPr lang="cs-CZ" dirty="0" smtClean="0"/>
              <a:t>Diplomatika</a:t>
            </a:r>
          </a:p>
          <a:p>
            <a:r>
              <a:rPr lang="cs-CZ" dirty="0" smtClean="0"/>
              <a:t>Heraldika</a:t>
            </a:r>
          </a:p>
          <a:p>
            <a:r>
              <a:rPr lang="cs-CZ" dirty="0" smtClean="0"/>
              <a:t>Genealogie</a:t>
            </a:r>
          </a:p>
          <a:p>
            <a:r>
              <a:rPr lang="cs-CZ" dirty="0" smtClean="0"/>
              <a:t>Numismatika</a:t>
            </a:r>
          </a:p>
          <a:p>
            <a:r>
              <a:rPr lang="cs-CZ" dirty="0" smtClean="0"/>
              <a:t>Sfragistika</a:t>
            </a:r>
          </a:p>
          <a:p>
            <a:r>
              <a:rPr lang="cs-CZ" dirty="0" smtClean="0"/>
              <a:t>Chronologie</a:t>
            </a:r>
          </a:p>
          <a:p>
            <a:r>
              <a:rPr lang="cs-CZ" dirty="0" smtClean="0"/>
              <a:t>Kodikologie</a:t>
            </a:r>
          </a:p>
          <a:p>
            <a:r>
              <a:rPr lang="cs-CZ" dirty="0" smtClean="0"/>
              <a:t>Metrologie</a:t>
            </a:r>
          </a:p>
          <a:p>
            <a:r>
              <a:rPr lang="cs-CZ" dirty="0" smtClean="0"/>
              <a:t>Demografie</a:t>
            </a:r>
          </a:p>
          <a:p>
            <a:r>
              <a:rPr lang="cs-CZ" dirty="0" smtClean="0"/>
              <a:t>Epigrafika</a:t>
            </a:r>
          </a:p>
          <a:p>
            <a:r>
              <a:rPr lang="cs-CZ" dirty="0" smtClean="0"/>
              <a:t>Statistika</a:t>
            </a:r>
          </a:p>
          <a:p>
            <a:r>
              <a:rPr lang="cs-CZ" dirty="0" smtClean="0"/>
              <a:t>Archeologie</a:t>
            </a: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9246745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Periodizace dějin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781128"/>
          </a:xfrm>
        </p:spPr>
        <p:txBody>
          <a:bodyPr/>
          <a:lstStyle/>
          <a:p>
            <a:r>
              <a:rPr lang="cs-CZ" dirty="0" smtClean="0"/>
              <a:t>Pravěk, starověk, středověk, raný novověk, moderní doba</a:t>
            </a:r>
          </a:p>
          <a:p>
            <a:r>
              <a:rPr lang="cs-CZ" dirty="0" smtClean="0"/>
              <a:t>Prvobytně pospolná společnost, otrokářská společnost, feudální společnost, kapitalistická společnost (marxismus)</a:t>
            </a:r>
          </a:p>
          <a:p>
            <a:r>
              <a:rPr lang="cs-CZ" dirty="0" smtClean="0"/>
              <a:t>Podle kulturních směrů</a:t>
            </a:r>
          </a:p>
          <a:p>
            <a:pPr lvl="1"/>
            <a:r>
              <a:rPr lang="cs-CZ" dirty="0" smtClean="0"/>
              <a:t>Románská doba, gotika, renesance, baroko, klasicismus...</a:t>
            </a:r>
          </a:p>
          <a:p>
            <a:pPr marL="0" indent="0">
              <a:buNone/>
            </a:pP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52036915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Datování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412776"/>
            <a:ext cx="8507288" cy="4968552"/>
          </a:xfrm>
        </p:spPr>
        <p:txBody>
          <a:bodyPr>
            <a:normAutofit/>
          </a:bodyPr>
          <a:lstStyle/>
          <a:p>
            <a:r>
              <a:rPr lang="cs-CZ" dirty="0" smtClean="0"/>
              <a:t>Různé kalendáře</a:t>
            </a:r>
          </a:p>
          <a:p>
            <a:pPr lvl="1"/>
            <a:r>
              <a:rPr lang="cs-CZ" dirty="0" smtClean="0"/>
              <a:t>Ab </a:t>
            </a:r>
            <a:r>
              <a:rPr lang="cs-CZ" dirty="0" err="1" smtClean="0"/>
              <a:t>urbe</a:t>
            </a:r>
            <a:r>
              <a:rPr lang="cs-CZ" dirty="0" smtClean="0"/>
              <a:t> </a:t>
            </a:r>
            <a:r>
              <a:rPr lang="cs-CZ" dirty="0" err="1" smtClean="0"/>
              <a:t>condita</a:t>
            </a:r>
            <a:r>
              <a:rPr lang="cs-CZ" dirty="0" smtClean="0"/>
              <a:t> (AUC) – 753 př. n. l.</a:t>
            </a:r>
          </a:p>
          <a:p>
            <a:pPr lvl="1"/>
            <a:r>
              <a:rPr lang="cs-CZ" dirty="0" smtClean="0"/>
              <a:t>Hidžra – 622</a:t>
            </a:r>
          </a:p>
          <a:p>
            <a:pPr lvl="1"/>
            <a:r>
              <a:rPr lang="cs-CZ" dirty="0" smtClean="0"/>
              <a:t>Anno </a:t>
            </a:r>
            <a:r>
              <a:rPr lang="cs-CZ" dirty="0" err="1" smtClean="0"/>
              <a:t>mundi</a:t>
            </a:r>
            <a:r>
              <a:rPr lang="cs-CZ" dirty="0" smtClean="0"/>
              <a:t> – „od stvoření“ – 3760 př. n. l.</a:t>
            </a:r>
          </a:p>
          <a:p>
            <a:pPr lvl="1"/>
            <a:r>
              <a:rPr lang="cs-CZ" dirty="0" smtClean="0"/>
              <a:t>Olympijské hry</a:t>
            </a:r>
          </a:p>
          <a:p>
            <a:pPr lvl="1"/>
            <a:r>
              <a:rPr lang="cs-CZ" dirty="0" smtClean="0"/>
              <a:t>Doba vlády panovníků</a:t>
            </a:r>
          </a:p>
          <a:p>
            <a:pPr lvl="1"/>
            <a:r>
              <a:rPr lang="cs-CZ" dirty="0" smtClean="0"/>
              <a:t>Dynastie</a:t>
            </a:r>
          </a:p>
          <a:p>
            <a:pPr lvl="1"/>
            <a:r>
              <a:rPr lang="cs-CZ" dirty="0" smtClean="0"/>
              <a:t>Církevní svátky</a:t>
            </a:r>
          </a:p>
          <a:p>
            <a:pPr lvl="1"/>
            <a:r>
              <a:rPr lang="cs-CZ" dirty="0" smtClean="0"/>
              <a:t>Křesťanský letopočet – Kristus se narodil 7 let př. n. l.</a:t>
            </a: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97295341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490066"/>
          </a:xfrm>
        </p:spPr>
        <p:txBody>
          <a:bodyPr>
            <a:noAutofit/>
          </a:bodyPr>
          <a:lstStyle/>
          <a:p>
            <a:pPr algn="l"/>
            <a:r>
              <a:rPr lang="cs-CZ" sz="2800" dirty="0" smtClean="0"/>
              <a:t>Seznam použitých zdrojů: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908720"/>
            <a:ext cx="8229600" cy="5544616"/>
          </a:xfrm>
        </p:spPr>
        <p:txBody>
          <a:bodyPr>
            <a:normAutofit/>
          </a:bodyPr>
          <a:lstStyle/>
          <a:p>
            <a:r>
              <a:rPr lang="cs-CZ" sz="2000" dirty="0"/>
              <a:t>POPELKA, Miroslav a Veronika VÁLKOVÁ. </a:t>
            </a:r>
            <a:r>
              <a:rPr lang="cs-CZ" sz="2000" i="1" dirty="0"/>
              <a:t>Dějepis pro gymnázia a střední školy</a:t>
            </a:r>
            <a:r>
              <a:rPr lang="cs-CZ" sz="2000" dirty="0"/>
              <a:t>. 2. vyd. Praha: SPN - pedagogické nakladatelství, 2008, 143 s. ISBN 978-807-2354-108</a:t>
            </a:r>
            <a:r>
              <a:rPr lang="cs-CZ" sz="2000" dirty="0" smtClean="0"/>
              <a:t>.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xmlns="" val="14183039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454</TotalTime>
  <Words>519</Words>
  <Application>Microsoft Office PowerPoint</Application>
  <PresentationFormat>Předvádění na obrazovce (4:3)</PresentationFormat>
  <Paragraphs>110</Paragraphs>
  <Slides>12</Slides>
  <Notes>4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Motiv systému Office</vt:lpstr>
      <vt:lpstr>Snímek 1</vt:lpstr>
      <vt:lpstr>Úvod do studia dějepisu</vt:lpstr>
      <vt:lpstr>Historie jako vědecká disciplína</vt:lpstr>
      <vt:lpstr>Pojetí dějin</vt:lpstr>
      <vt:lpstr>Snímek 5</vt:lpstr>
      <vt:lpstr>Význam dějin - úkol</vt:lpstr>
      <vt:lpstr>Historické prameny</vt:lpstr>
      <vt:lpstr>Metody historické vědy</vt:lpstr>
      <vt:lpstr>Pomocné vědy historické</vt:lpstr>
      <vt:lpstr>Periodizace dějin</vt:lpstr>
      <vt:lpstr>Datování</vt:lpstr>
      <vt:lpstr>Seznam použitých zdrojů: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Antonín Zelený</dc:creator>
  <cp:lastModifiedBy>Dum</cp:lastModifiedBy>
  <cp:revision>31</cp:revision>
  <dcterms:created xsi:type="dcterms:W3CDTF">2012-12-23T08:55:19Z</dcterms:created>
  <dcterms:modified xsi:type="dcterms:W3CDTF">2014-03-17T07:43:53Z</dcterms:modified>
</cp:coreProperties>
</file>