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95875447-cestomanie/200323232370002-kreta-ostrov-reka-zorby/" TargetMode="External"/><Relationship Id="rId2" Type="http://schemas.openxmlformats.org/officeDocument/2006/relationships/hyperlink" Target="http://www.ceskatelevize.cz:8001/porady/1095875447-cestomanie/203562260100018-recko-kyklady-rodiste-bohu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Knossos" TargetMode="External"/><Relationship Id="rId7" Type="http://schemas.openxmlformats.org/officeDocument/2006/relationships/hyperlink" Target="http://cs.wikipedia.org/wiki/Agamemn%C3%B3n" TargetMode="External"/><Relationship Id="rId2" Type="http://schemas.openxmlformats.org/officeDocument/2006/relationships/hyperlink" Target="http://cs.wikipedia.org/wiki/Kykladsk%C3%A1_civiliza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%C3%ADryns" TargetMode="External"/><Relationship Id="rId5" Type="http://schemas.openxmlformats.org/officeDocument/2006/relationships/hyperlink" Target="http://en.wikipedia.org/wiki/Minoan_civilization" TargetMode="External"/><Relationship Id="rId4" Type="http://schemas.openxmlformats.org/officeDocument/2006/relationships/hyperlink" Target="http://fr.wikipedia.org/wiki/Cnosso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7866069"/>
              </p:ext>
            </p:extLst>
          </p:nvPr>
        </p:nvGraphicFramePr>
        <p:xfrm>
          <a:off x="179512" y="1676045"/>
          <a:ext cx="8784976" cy="48882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Nejstarší civilizace starověkého Řecka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VY_32_INOVACE_2.3.5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pravěku a starověku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26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studentům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vyššího gymnázia. Obsahuje základní informace o vzniku civilizace v oblasti starověkého Řecka.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26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jako doplněk výkladu učitele.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také vhodné poskytnout jej studentům jako pomůcku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pomohl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zefektivnit výuku.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639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Nejstarší civilizace starověkého Řecka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Území dnešního Řecka, egejská oblast (Kyklady), Kréta, Černomoří, pobřeží Malé Asie, Apeninský poloostrov</a:t>
            </a:r>
          </a:p>
          <a:p>
            <a:r>
              <a:rPr lang="cs-CZ" dirty="0" err="1" smtClean="0"/>
              <a:t>Thalasokracie</a:t>
            </a:r>
            <a:endParaRPr lang="cs-CZ" dirty="0" smtClean="0"/>
          </a:p>
          <a:p>
            <a:r>
              <a:rPr lang="cs-CZ" dirty="0" smtClean="0"/>
              <a:t>Řecká pevnina je členitá – možná důvod politické rozdrobenosti</a:t>
            </a:r>
          </a:p>
          <a:p>
            <a:r>
              <a:rPr lang="cs-CZ" dirty="0" smtClean="0"/>
              <a:t>Nejvýznamnější poloostrov Peloponés</a:t>
            </a:r>
          </a:p>
          <a:p>
            <a:r>
              <a:rPr lang="cs-CZ" dirty="0" smtClean="0"/>
              <a:t>Střední část Řecka s Athénami – </a:t>
            </a:r>
            <a:r>
              <a:rPr lang="cs-CZ" dirty="0" err="1" smtClean="0"/>
              <a:t>Attika</a:t>
            </a:r>
            <a:endParaRPr lang="cs-CZ" dirty="0" smtClean="0"/>
          </a:p>
          <a:p>
            <a:r>
              <a:rPr lang="cs-CZ" dirty="0" smtClean="0"/>
              <a:t>Suché klima, kamenitá půda</a:t>
            </a:r>
          </a:p>
          <a:p>
            <a:r>
              <a:rPr lang="cs-CZ" dirty="0" smtClean="0"/>
              <a:t>Lesy byly vykáceny už ve starověku – eroze</a:t>
            </a:r>
          </a:p>
          <a:p>
            <a:r>
              <a:rPr lang="cs-CZ" dirty="0" smtClean="0"/>
              <a:t>Pastevectví, rybářství, pěstování vína a oliv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219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496944" cy="4608512"/>
          </a:xfrm>
        </p:spPr>
        <p:txBody>
          <a:bodyPr/>
          <a:lstStyle/>
          <a:p>
            <a:r>
              <a:rPr lang="cs-CZ" dirty="0" smtClean="0"/>
              <a:t>První osadníci na </a:t>
            </a:r>
            <a:r>
              <a:rPr lang="cs-CZ" dirty="0" err="1" smtClean="0">
                <a:hlinkClick r:id="rId2"/>
              </a:rPr>
              <a:t>Kykladách</a:t>
            </a:r>
            <a:r>
              <a:rPr lang="cs-CZ" dirty="0" smtClean="0"/>
              <a:t> a </a:t>
            </a:r>
            <a:r>
              <a:rPr lang="cs-CZ" dirty="0" smtClean="0">
                <a:hlinkClick r:id="rId3"/>
              </a:rPr>
              <a:t>Krétě</a:t>
            </a:r>
            <a:r>
              <a:rPr lang="cs-CZ" dirty="0" smtClean="0"/>
              <a:t> 7000 př. n. l.</a:t>
            </a:r>
          </a:p>
          <a:p>
            <a:r>
              <a:rPr lang="cs-CZ" dirty="0" smtClean="0"/>
              <a:t>Původ obyvatel neznáme</a:t>
            </a:r>
          </a:p>
          <a:p>
            <a:r>
              <a:rPr lang="cs-CZ" dirty="0" smtClean="0"/>
              <a:t>Krétská civilizace postupně začíná dominovat</a:t>
            </a:r>
          </a:p>
          <a:p>
            <a:r>
              <a:rPr lang="cs-CZ" dirty="0" err="1" smtClean="0"/>
              <a:t>Kyklaďané</a:t>
            </a:r>
            <a:r>
              <a:rPr lang="cs-CZ" dirty="0" smtClean="0"/>
              <a:t> nepoužívali písmo</a:t>
            </a:r>
          </a:p>
          <a:p>
            <a:r>
              <a:rPr lang="cs-CZ" dirty="0" smtClean="0"/>
              <a:t>Vynikající mořeplavci a stavitelé lodí</a:t>
            </a:r>
          </a:p>
          <a:p>
            <a:r>
              <a:rPr lang="cs-CZ" dirty="0" smtClean="0"/>
              <a:t>Nádherné mramorové sošky – houslové idoly, </a:t>
            </a:r>
            <a:r>
              <a:rPr lang="cs-CZ" dirty="0" err="1" smtClean="0"/>
              <a:t>hřáči</a:t>
            </a:r>
            <a:r>
              <a:rPr lang="cs-CZ" dirty="0" smtClean="0"/>
              <a:t> na harfu, flétnu, bojovníci.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468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5805264"/>
            <a:ext cx="3384376" cy="936104"/>
          </a:xfrm>
        </p:spPr>
        <p:txBody>
          <a:bodyPr/>
          <a:lstStyle/>
          <a:p>
            <a:pPr algn="l"/>
            <a:r>
              <a:rPr lang="cs-CZ" dirty="0"/>
              <a:t>Kykladská civilizace.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2014-02-13]. Dostupné z: http://cs.wikipedia.org/wiki/Kykladsk%C3%A1_civilizace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58"/>
            <a:ext cx="5580112" cy="437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288" y="-458"/>
            <a:ext cx="2427332" cy="3501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855" y="3674826"/>
            <a:ext cx="2377252" cy="3183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554" y="4108955"/>
            <a:ext cx="2347026" cy="2749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10521"/>
            <a:ext cx="4436660" cy="846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0998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Kréta 2700 – 1200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Nejstarší období</a:t>
            </a:r>
          </a:p>
          <a:p>
            <a:pPr lvl="1"/>
            <a:r>
              <a:rPr lang="cs-CZ" dirty="0" smtClean="0"/>
              <a:t>Doklady o obchodu s Předním východem, umělecké předměty (kamenné vázy, rytá pečetidla, zlaté šperky)</a:t>
            </a:r>
          </a:p>
          <a:p>
            <a:r>
              <a:rPr lang="cs-CZ" dirty="0" smtClean="0"/>
              <a:t>2000 př. n. l. – palácové období – největší rozkvět tzv. </a:t>
            </a:r>
            <a:r>
              <a:rPr lang="cs-CZ" dirty="0" err="1" smtClean="0"/>
              <a:t>mínojské</a:t>
            </a:r>
            <a:r>
              <a:rPr lang="cs-CZ" dirty="0" smtClean="0"/>
              <a:t> civilizace (Arthur </a:t>
            </a:r>
            <a:r>
              <a:rPr lang="cs-CZ" dirty="0" err="1" smtClean="0"/>
              <a:t>Evans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Přístavy, námořní flotila</a:t>
            </a:r>
          </a:p>
          <a:p>
            <a:pPr lvl="1"/>
            <a:r>
              <a:rPr lang="cs-CZ" dirty="0" smtClean="0"/>
              <a:t>Křižovatka obchodních cest a kultur</a:t>
            </a:r>
          </a:p>
          <a:p>
            <a:pPr lvl="1"/>
            <a:r>
              <a:rPr lang="cs-CZ" dirty="0" smtClean="0"/>
              <a:t>Paláce: </a:t>
            </a:r>
            <a:r>
              <a:rPr lang="cs-CZ" dirty="0" err="1" smtClean="0"/>
              <a:t>Knóssos</a:t>
            </a:r>
            <a:r>
              <a:rPr lang="cs-CZ" dirty="0" smtClean="0"/>
              <a:t>, </a:t>
            </a:r>
            <a:r>
              <a:rPr lang="cs-CZ" dirty="0" err="1" smtClean="0"/>
              <a:t>Mallia</a:t>
            </a:r>
            <a:r>
              <a:rPr lang="cs-CZ" dirty="0" smtClean="0"/>
              <a:t>, </a:t>
            </a:r>
            <a:r>
              <a:rPr lang="cs-CZ" dirty="0" err="1" smtClean="0"/>
              <a:t>Faistos</a:t>
            </a:r>
            <a:r>
              <a:rPr lang="cs-CZ" dirty="0" smtClean="0"/>
              <a:t>, </a:t>
            </a:r>
            <a:r>
              <a:rPr lang="cs-CZ" dirty="0" err="1" smtClean="0"/>
              <a:t>Hagia</a:t>
            </a:r>
            <a:r>
              <a:rPr lang="cs-CZ" dirty="0" smtClean="0"/>
              <a:t> </a:t>
            </a:r>
            <a:r>
              <a:rPr lang="cs-CZ" dirty="0" err="1" smtClean="0"/>
              <a:t>Triada</a:t>
            </a:r>
            <a:r>
              <a:rPr lang="cs-CZ" dirty="0" smtClean="0"/>
              <a:t>, </a:t>
            </a:r>
            <a:r>
              <a:rPr lang="cs-CZ" dirty="0" err="1" smtClean="0"/>
              <a:t>Zakros</a:t>
            </a:r>
            <a:endParaRPr lang="cs-CZ" dirty="0" smtClean="0"/>
          </a:p>
          <a:p>
            <a:pPr lvl="2"/>
            <a:r>
              <a:rPr lang="cs-CZ" dirty="0" smtClean="0"/>
              <a:t>Správní střediska, náboženská centra, řemesla, obchod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656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18. stol. př. n. l. – končí doba první paláců</a:t>
            </a:r>
          </a:p>
          <a:p>
            <a:pPr lvl="1"/>
            <a:r>
              <a:rPr lang="cs-CZ" dirty="0" smtClean="0"/>
              <a:t>Zemětřesení</a:t>
            </a:r>
          </a:p>
          <a:p>
            <a:r>
              <a:rPr lang="cs-CZ" dirty="0" smtClean="0"/>
              <a:t>Období druhých paláců do r. 1450 př. n. l.</a:t>
            </a:r>
          </a:p>
          <a:p>
            <a:pPr lvl="1"/>
            <a:r>
              <a:rPr lang="cs-CZ" dirty="0" smtClean="0"/>
              <a:t>Vrchol krétské civilizace</a:t>
            </a:r>
          </a:p>
          <a:p>
            <a:pPr lvl="1"/>
            <a:r>
              <a:rPr lang="cs-CZ" dirty="0" smtClean="0"/>
              <a:t>Výbuch </a:t>
            </a:r>
            <a:r>
              <a:rPr lang="cs-CZ" dirty="0" err="1" smtClean="0"/>
              <a:t>Théry</a:t>
            </a:r>
            <a:r>
              <a:rPr lang="cs-CZ" dirty="0" smtClean="0"/>
              <a:t> přispěl k zániku civilizace</a:t>
            </a:r>
          </a:p>
          <a:p>
            <a:r>
              <a:rPr lang="cs-CZ" dirty="0" smtClean="0"/>
              <a:t>Charakter civilizace na Krétě</a:t>
            </a:r>
          </a:p>
          <a:p>
            <a:pPr lvl="1"/>
            <a:r>
              <a:rPr lang="cs-CZ" dirty="0" smtClean="0"/>
              <a:t>Palácové hospodářství</a:t>
            </a:r>
          </a:p>
          <a:p>
            <a:pPr lvl="1"/>
            <a:r>
              <a:rPr lang="cs-CZ" dirty="0" smtClean="0"/>
              <a:t>Obchod – Řecko, Sýrie, Fénicie, Egypt …</a:t>
            </a:r>
          </a:p>
          <a:p>
            <a:pPr lvl="1"/>
            <a:r>
              <a:rPr lang="cs-CZ" dirty="0" smtClean="0"/>
              <a:t>Pastevectví, pšenice, olivy, víno</a:t>
            </a:r>
          </a:p>
          <a:p>
            <a:pPr lvl="1"/>
            <a:r>
              <a:rPr lang="cs-CZ" dirty="0" smtClean="0"/>
              <a:t>Otroctví</a:t>
            </a:r>
          </a:p>
          <a:p>
            <a:r>
              <a:rPr lang="cs-CZ" dirty="0" smtClean="0"/>
              <a:t>Lineární písmo A, lineární písmo B (M. </a:t>
            </a:r>
            <a:r>
              <a:rPr lang="cs-CZ" dirty="0" err="1" smtClean="0"/>
              <a:t>Ventris</a:t>
            </a:r>
            <a:r>
              <a:rPr lang="cs-CZ" dirty="0" smtClean="0"/>
              <a:t>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255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lvl="1"/>
            <a:r>
              <a:rPr lang="cs-CZ" dirty="0" smtClean="0"/>
              <a:t>Mořský styl – motiv delfínů</a:t>
            </a:r>
          </a:p>
          <a:p>
            <a:pPr lvl="1"/>
            <a:r>
              <a:rPr lang="cs-CZ" dirty="0" smtClean="0"/>
              <a:t>Kult býků – býčí hry</a:t>
            </a:r>
          </a:p>
          <a:p>
            <a:pPr lvl="1"/>
            <a:r>
              <a:rPr lang="cs-CZ" dirty="0" err="1" smtClean="0"/>
              <a:t>Labrys</a:t>
            </a:r>
            <a:r>
              <a:rPr lang="cs-CZ" dirty="0" smtClean="0"/>
              <a:t> – dvojitá sekera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err="1"/>
              <a:t>Knossos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2014-02-17]. Dostupné z: http://en.wikipedia.org/wiki/Knossos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48" y="2132856"/>
            <a:ext cx="327247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4482687" cy="4197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8640"/>
            <a:ext cx="28575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2310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356350"/>
            <a:ext cx="8820472" cy="501650"/>
          </a:xfrm>
        </p:spPr>
        <p:txBody>
          <a:bodyPr/>
          <a:lstStyle/>
          <a:p>
            <a:pPr algn="l"/>
            <a:r>
              <a:rPr lang="cs-CZ" dirty="0" err="1"/>
              <a:t>Cnossos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2014-02-17]. Dostupné z: http://fr.wikipedia.org/wiki/Cnossos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15"/>
            <a:ext cx="8568952" cy="6426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3797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28083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Pětipatrové budovy, které se směrem nahoru rozšiřovaly</a:t>
            </a:r>
          </a:p>
          <a:p>
            <a:r>
              <a:rPr lang="cs-CZ" dirty="0" smtClean="0"/>
              <a:t>Asi 100 měst</a:t>
            </a:r>
          </a:p>
          <a:p>
            <a:r>
              <a:rPr lang="cs-CZ" dirty="0" smtClean="0"/>
              <a:t>Systém kanalizace</a:t>
            </a:r>
          </a:p>
          <a:p>
            <a:r>
              <a:rPr lang="cs-CZ" dirty="0" smtClean="0"/>
              <a:t>Koupelna se záchodem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437409"/>
            <a:ext cx="4176464" cy="365125"/>
          </a:xfrm>
        </p:spPr>
        <p:txBody>
          <a:bodyPr/>
          <a:lstStyle/>
          <a:p>
            <a:pPr algn="l"/>
            <a:r>
              <a:rPr lang="en-US" dirty="0" err="1"/>
              <a:t>Minoan_civilization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2014-02-17]. </a:t>
            </a:r>
            <a:r>
              <a:rPr lang="en-US" dirty="0" err="1"/>
              <a:t>Dostupné</a:t>
            </a:r>
            <a:r>
              <a:rPr lang="en-US" dirty="0"/>
              <a:t> z: http://en.wikipedia.org/wiki/Minoan_civilization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120020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0968"/>
            <a:ext cx="4750246" cy="3135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0722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Mykénská civilizace 1600 – 1100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průběhu 2. tis. – usídlování řeckých kmenů</a:t>
            </a:r>
          </a:p>
          <a:p>
            <a:r>
              <a:rPr lang="cs-CZ" dirty="0" smtClean="0"/>
              <a:t>Indoevropské helénské kmeny</a:t>
            </a:r>
          </a:p>
          <a:p>
            <a:pPr lvl="1"/>
            <a:r>
              <a:rPr lang="cs-CZ" dirty="0" smtClean="0"/>
              <a:t>Kulturní a jazyková příbuznost</a:t>
            </a:r>
          </a:p>
          <a:p>
            <a:r>
              <a:rPr lang="cs-CZ" dirty="0" err="1" smtClean="0"/>
              <a:t>Achájové</a:t>
            </a:r>
            <a:r>
              <a:rPr lang="cs-CZ" dirty="0" smtClean="0"/>
              <a:t>, </a:t>
            </a:r>
            <a:r>
              <a:rPr lang="cs-CZ" dirty="0" err="1" smtClean="0"/>
              <a:t>Aiolové</a:t>
            </a:r>
            <a:r>
              <a:rPr lang="cs-CZ" dirty="0" smtClean="0"/>
              <a:t>, Iónové, Dórové</a:t>
            </a:r>
          </a:p>
          <a:p>
            <a:r>
              <a:rPr lang="cs-CZ" dirty="0" smtClean="0"/>
              <a:t>Kyklopské stavby – hrady</a:t>
            </a:r>
          </a:p>
          <a:p>
            <a:r>
              <a:rPr lang="cs-CZ" dirty="0" smtClean="0"/>
              <a:t>Pověst o trojské válce</a:t>
            </a:r>
          </a:p>
          <a:p>
            <a:r>
              <a:rPr lang="cs-CZ" dirty="0" smtClean="0"/>
              <a:t>Théby, </a:t>
            </a:r>
            <a:r>
              <a:rPr lang="cs-CZ" dirty="0" err="1" smtClean="0"/>
              <a:t>Pylos</a:t>
            </a:r>
            <a:r>
              <a:rPr lang="cs-CZ" dirty="0" smtClean="0"/>
              <a:t> - </a:t>
            </a:r>
            <a:r>
              <a:rPr lang="cs-CZ" dirty="0" err="1" smtClean="0"/>
              <a:t>Nestór</a:t>
            </a:r>
            <a:r>
              <a:rPr lang="cs-CZ" dirty="0" smtClean="0"/>
              <a:t>, </a:t>
            </a:r>
            <a:r>
              <a:rPr lang="cs-CZ" dirty="0" err="1" smtClean="0"/>
              <a:t>Tíryns</a:t>
            </a:r>
            <a:r>
              <a:rPr lang="cs-CZ" dirty="0" smtClean="0"/>
              <a:t>, Mykény – </a:t>
            </a:r>
            <a:r>
              <a:rPr lang="cs-CZ" dirty="0" err="1" smtClean="0"/>
              <a:t>Agamemnón</a:t>
            </a:r>
            <a:endParaRPr lang="cs-CZ" dirty="0" smtClean="0"/>
          </a:p>
          <a:p>
            <a:r>
              <a:rPr lang="cs-CZ" dirty="0" smtClean="0"/>
              <a:t>1870 Heinrich </a:t>
            </a:r>
            <a:r>
              <a:rPr lang="cs-CZ" dirty="0" err="1" smtClean="0"/>
              <a:t>Schliemann</a:t>
            </a:r>
            <a:endParaRPr lang="cs-CZ" dirty="0" smtClean="0"/>
          </a:p>
          <a:p>
            <a:r>
              <a:rPr lang="cs-CZ" dirty="0" smtClean="0"/>
              <a:t>Úpadek díky tlaku Chetitů a mořských národů</a:t>
            </a:r>
          </a:p>
          <a:p>
            <a:r>
              <a:rPr lang="cs-CZ" dirty="0" smtClean="0"/>
              <a:t>Zbytek dobyli Dórové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07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err="1"/>
              <a:t>Tíryns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2014-02-17]. Dostupné z: http://cs.wikipedia.org/wiki/T%C3%ADryns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24" y="0"/>
            <a:ext cx="9144000" cy="61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790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24936" cy="365125"/>
          </a:xfrm>
        </p:spPr>
        <p:txBody>
          <a:bodyPr/>
          <a:lstStyle/>
          <a:p>
            <a:pPr algn="l"/>
            <a:r>
              <a:rPr lang="cs-CZ" dirty="0" err="1"/>
              <a:t>Agamemnón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2014-02-17]. Dostupné z: http://cs.wikipedia.org/wiki/Agamemn%C3%B3n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62355"/>
            <a:ext cx="6280547" cy="6344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3544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Kykladská civilizace.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2014-02-13].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cs.wikipedia.org/wiki/Kykladsk%C3%A1_civilizace</a:t>
            </a:r>
            <a:endParaRPr lang="cs-CZ" sz="2000" dirty="0" smtClean="0"/>
          </a:p>
          <a:p>
            <a:r>
              <a:rPr lang="cs-CZ" sz="2000" dirty="0" err="1"/>
              <a:t>Knossos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2014-02-17].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en.wikipedia.org/wiki/Knossos</a:t>
            </a:r>
            <a:endParaRPr lang="cs-CZ" sz="2000" dirty="0" smtClean="0"/>
          </a:p>
          <a:p>
            <a:r>
              <a:rPr lang="cs-CZ" sz="2000" dirty="0" err="1"/>
              <a:t>Cnossos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2014-02-17].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fr.wikipedia.org/wiki/Cnossos</a:t>
            </a:r>
            <a:endParaRPr lang="cs-CZ" sz="2000" dirty="0" smtClean="0"/>
          </a:p>
          <a:p>
            <a:r>
              <a:rPr lang="en-US" sz="2000" dirty="0" err="1"/>
              <a:t>Minoan_civilization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2014-02-17].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en.wikipedia.org/wiki/Minoan_civilization</a:t>
            </a:r>
            <a:endParaRPr lang="cs-CZ" sz="2000" dirty="0" smtClean="0"/>
          </a:p>
          <a:p>
            <a:r>
              <a:rPr lang="cs-CZ" sz="2000" dirty="0" err="1"/>
              <a:t>Tíryns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2014-02-17].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cs.wikipedia.org/wiki/T%C3%ADryns</a:t>
            </a:r>
            <a:endParaRPr lang="cs-CZ" sz="2000" dirty="0" smtClean="0"/>
          </a:p>
          <a:p>
            <a:r>
              <a:rPr lang="cs-CZ" sz="2000" dirty="0" err="1"/>
              <a:t>Agamemnón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2014-02-17]. </a:t>
            </a:r>
            <a:r>
              <a:rPr lang="cs-CZ" sz="2000"/>
              <a:t>Dostupné z: </a:t>
            </a:r>
            <a:r>
              <a:rPr lang="cs-CZ" sz="2000">
                <a:hlinkClick r:id="rId7"/>
              </a:rPr>
              <a:t>http://</a:t>
            </a:r>
            <a:r>
              <a:rPr lang="cs-CZ" sz="2000" smtClean="0">
                <a:hlinkClick r:id="rId7"/>
              </a:rPr>
              <a:t>cs.wikipedia.org/wiki/Agamemn%C3%B3n</a:t>
            </a:r>
            <a:endParaRPr lang="cs-CZ" sz="200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741</TotalTime>
  <Words>891</Words>
  <Application>Microsoft Office PowerPoint</Application>
  <PresentationFormat>Předvádění na obrazovce (4:3)</PresentationFormat>
  <Paragraphs>97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Nejstarší civilizace starověkého Řecka</vt:lpstr>
      <vt:lpstr>Přírodní podmínky</vt:lpstr>
      <vt:lpstr>Kyklady</vt:lpstr>
      <vt:lpstr>Prezentace aplikace PowerPoint</vt:lpstr>
      <vt:lpstr>Kréta 2700 – 1200 př. n. l.</vt:lpstr>
      <vt:lpstr>Prezentace aplikace PowerPoint</vt:lpstr>
      <vt:lpstr>Prezentace aplikace PowerPoint</vt:lpstr>
      <vt:lpstr>Prezentace aplikace PowerPoint</vt:lpstr>
      <vt:lpstr>Prezentace aplikace PowerPoint</vt:lpstr>
      <vt:lpstr>Mykénská civilizace 1600 – 1100 př. n. l.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44</cp:revision>
  <dcterms:created xsi:type="dcterms:W3CDTF">2012-12-23T08:55:19Z</dcterms:created>
  <dcterms:modified xsi:type="dcterms:W3CDTF">2014-03-10T09:30:44Z</dcterms:modified>
</cp:coreProperties>
</file>