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3"/>
  </p:notesMasterIdLst>
  <p:sldIdLst>
    <p:sldId id="275" r:id="rId4"/>
    <p:sldId id="256" r:id="rId5"/>
    <p:sldId id="257" r:id="rId6"/>
    <p:sldId id="258" r:id="rId7"/>
    <p:sldId id="260" r:id="rId8"/>
    <p:sldId id="259" r:id="rId9"/>
    <p:sldId id="262" r:id="rId10"/>
    <p:sldId id="261" r:id="rId11"/>
    <p:sldId id="265" r:id="rId12"/>
    <p:sldId id="266" r:id="rId13"/>
    <p:sldId id="263" r:id="rId14"/>
    <p:sldId id="267" r:id="rId15"/>
    <p:sldId id="264" r:id="rId16"/>
    <p:sldId id="268" r:id="rId17"/>
    <p:sldId id="271" r:id="rId18"/>
    <p:sldId id="272" r:id="rId19"/>
    <p:sldId id="269" r:id="rId20"/>
    <p:sldId id="270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CBB426-2D6D-4185-831D-EA39EFC9B355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E013F-1726-4A94-A281-827501932B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4650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1557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B4918-1E03-4420-92BE-E77A4FAAADD5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66F46-4D6F-4706-91FB-85208670BC44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FE478-155B-4B61-934D-D02806712C12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4B133-0C79-4B3B-9486-286F8B60C3A8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11E32-B4CE-4702-9ACF-2762FEE09001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84DE6-094E-4C4D-9163-6CD857A17FC4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6906E-4BDC-498C-B8C5-E005F5BFAE1D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47117-742F-44DA-A8C7-3224ABE22CE0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79C4B-72D2-4977-8482-DCED7735A2A2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0D17-E99A-4059-AFE5-4601735609D6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F04C5-845F-468B-98D8-B8C83AC48F06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7DBCD-E0A1-45E9-A6BC-F7CBABAE1C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4882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3157-B501-46FD-975C-51C9E2C4D44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8872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FFD1D7-ACDA-4718-9F52-5C10036A06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7618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84598-8744-45BB-868F-D1DE366DD7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2080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EAA06-712E-43C5-BE5C-C8D3AF06460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415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A1257-DC89-45BC-9E86-5A5EFC9D1B9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2714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C0A5D-8349-4155-A9D3-F9DEB180858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5603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043AE-28DB-4099-A510-850DC8211EF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57026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82D3-5088-4674-8D2B-0790B4D8ED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60766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58EF0-EA06-4986-9C3D-1C2F904E420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41591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CA7B7-19B3-470E-851B-AD9EEB712A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60566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0AD19-ADC5-418D-B1E7-DA7918481B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44149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2C212-D8D0-4FEF-B041-DB65F6B33FD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22822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5CC72-7113-4F11-9E9C-5D2C3C80DDA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6125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F0C9-671D-428F-8BFF-780F9E9588E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29196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B13D3-17AA-48EE-A5D0-C15DEBD86CE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8021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EBD8-B41A-4CA5-9B42-5243CDA7353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35769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D733-614F-4998-B5E5-EE4F6BA8C4D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8144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EDEB-CF89-49E4-A308-075D4B8D0BB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55413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40F4E-25FA-4EE2-B129-02440D556A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66298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D4AF6-5C64-4622-B713-B1A10C0F3D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62103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D608D-BFC8-47A6-8721-ACEB57B949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026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E4E73-7B9A-413D-A65E-6904FFD7E43D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80332-7D50-4C3E-9A53-08D7B9624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597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CEADD-D772-4FB8-804B-00F4C5AA1EF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AF0D9-1220-4AF8-8793-584C753A2B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0926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Leonidas_I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Battle_of_Salamis" TargetMode="External"/><Relationship Id="rId4" Type="http://schemas.openxmlformats.org/officeDocument/2006/relationships/hyperlink" Target="http://en.wikipedia.org/wiki/Trireme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danh.4mg.com/greek.htm" TargetMode="External"/><Relationship Id="rId3" Type="http://schemas.openxmlformats.org/officeDocument/2006/relationships/hyperlink" Target="http://cs.wikipedia.org/wiki/%C5%98eck%C3%A1_kolonizace" TargetMode="External"/><Relationship Id="rId7" Type="http://schemas.openxmlformats.org/officeDocument/2006/relationships/hyperlink" Target="http://en.wikipedia.org/wiki/Trireme" TargetMode="External"/><Relationship Id="rId2" Type="http://schemas.openxmlformats.org/officeDocument/2006/relationships/hyperlink" Target="http://en.wikipedia.org/wiki/Long_Walls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en.wikipedia.org/wiki/Battle_of_Salamis" TargetMode="External"/><Relationship Id="rId5" Type="http://schemas.openxmlformats.org/officeDocument/2006/relationships/hyperlink" Target="http://en.wikipedia.org/wiki/Leonidas_I" TargetMode="External"/><Relationship Id="rId4" Type="http://schemas.openxmlformats.org/officeDocument/2006/relationships/hyperlink" Target="http://cs.wikipedia.org/wiki/Bitva_u_Thermopy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62937076"/>
              </p:ext>
            </p:extLst>
          </p:nvPr>
        </p:nvGraphicFramePr>
        <p:xfrm>
          <a:off x="179512" y="1676044"/>
          <a:ext cx="8784976" cy="50404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Řecko-perské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války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2.3.6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27. 9. 2012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Antické Řecko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k rozšíření a doplnění znalostí 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daném tématu a je určen pro výuku v semináři z dějepisu a pro doplnění výkladu ve standardních hodinách dějepisu.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k doplnění výkladu učitele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k ilustraci probírané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napomohl lepšímu zapamatování učiva 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rozšíření znalostí.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8599"/>
            <a:ext cx="6413500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7691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Klasické období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Řecko-perské války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498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Časové vymezení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88370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500 př. n. l. – začíná povstáním maloasijských měst proti perské nadvládě</a:t>
            </a:r>
          </a:p>
          <a:p>
            <a:r>
              <a:rPr lang="cs-CZ" dirty="0" smtClean="0"/>
              <a:t>338 př. n. l. – končí bitvou u </a:t>
            </a:r>
            <a:r>
              <a:rPr lang="cs-CZ" dirty="0" err="1" smtClean="0"/>
              <a:t>Chaironeie</a:t>
            </a:r>
            <a:r>
              <a:rPr lang="cs-CZ" dirty="0" smtClean="0"/>
              <a:t> – počátek nadvlády Makedonie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77426"/>
            <a:ext cx="8820472" cy="3374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32240" y="116632"/>
            <a:ext cx="2267744" cy="1440160"/>
          </a:xfrm>
        </p:spPr>
        <p:txBody>
          <a:bodyPr/>
          <a:lstStyle/>
          <a:p>
            <a:pPr algn="l"/>
            <a:r>
              <a:rPr lang="cs-CZ" dirty="0" err="1"/>
              <a:t>Řecká_kolonizace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http://cs.wikipedia.org/wiki/%C5%98eck%C3%A1_kolonizace </a:t>
            </a:r>
          </a:p>
        </p:txBody>
      </p:sp>
    </p:spTree>
    <p:extLst>
      <p:ext uri="{BB962C8B-B14F-4D97-AF65-F5344CB8AC3E}">
        <p14:creationId xmlns:p14="http://schemas.microsoft.com/office/powerpoint/2010/main" xmlns="" val="2274871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Řecko – perské války 499 – 448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Příčinou byla rozpínavost Perské říše</a:t>
            </a:r>
          </a:p>
          <a:p>
            <a:r>
              <a:rPr lang="cs-CZ" dirty="0" smtClean="0"/>
              <a:t>Pronikají přes Malou Asii až k Dunaji (Thrákie, Makedonie)</a:t>
            </a:r>
          </a:p>
          <a:p>
            <a:pPr lvl="1"/>
            <a:r>
              <a:rPr lang="cs-CZ" dirty="0" smtClean="0"/>
              <a:t>Blokují přístup k Černému moři</a:t>
            </a:r>
          </a:p>
          <a:p>
            <a:pPr lvl="1"/>
            <a:r>
              <a:rPr lang="cs-CZ" dirty="0" smtClean="0"/>
              <a:t>Vzniká zde evropská satrapie</a:t>
            </a:r>
          </a:p>
          <a:p>
            <a:pPr lvl="1"/>
            <a:r>
              <a:rPr lang="cs-CZ" dirty="0" smtClean="0"/>
              <a:t>525 př. n. l. – Peršané obsazují Egypt – dopad na obchod s Řeckem</a:t>
            </a:r>
          </a:p>
          <a:p>
            <a:r>
              <a:rPr lang="cs-CZ" dirty="0" smtClean="0"/>
              <a:t>Přibližně po roce 500 povstání maloasijských měst</a:t>
            </a:r>
          </a:p>
          <a:p>
            <a:pPr lvl="1"/>
            <a:r>
              <a:rPr lang="cs-CZ" dirty="0" err="1" smtClean="0"/>
              <a:t>Mílétos</a:t>
            </a:r>
            <a:r>
              <a:rPr lang="cs-CZ" dirty="0" smtClean="0"/>
              <a:t> a </a:t>
            </a:r>
            <a:r>
              <a:rPr lang="cs-CZ" dirty="0" err="1" smtClean="0"/>
              <a:t>Efesos</a:t>
            </a:r>
            <a:endParaRPr lang="cs-CZ" dirty="0" smtClean="0"/>
          </a:p>
          <a:p>
            <a:pPr lvl="1"/>
            <a:r>
              <a:rPr lang="cs-CZ" dirty="0" smtClean="0"/>
              <a:t>Odmítli pomoci </a:t>
            </a:r>
            <a:r>
              <a:rPr lang="cs-CZ" dirty="0" err="1" smtClean="0"/>
              <a:t>Kýrovi</a:t>
            </a:r>
            <a:r>
              <a:rPr lang="cs-CZ" dirty="0" smtClean="0"/>
              <a:t> v boji proti Kroisovi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573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1662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Pomoc povstání poskytly Athény</a:t>
            </a:r>
          </a:p>
          <a:p>
            <a:pPr lvl="1"/>
            <a:r>
              <a:rPr lang="cs-CZ" dirty="0"/>
              <a:t>Řekové dobyli Sardy – sídlo satrapy (rozprášeni již cestou zpět)</a:t>
            </a:r>
          </a:p>
          <a:p>
            <a:pPr lvl="1"/>
            <a:r>
              <a:rPr lang="cs-CZ" dirty="0"/>
              <a:t>Peršané dobyli řecká města (</a:t>
            </a:r>
            <a:r>
              <a:rPr lang="cs-CZ" dirty="0" err="1"/>
              <a:t>Mílétos</a:t>
            </a:r>
            <a:r>
              <a:rPr lang="cs-CZ" dirty="0"/>
              <a:t> srovnán se zemí)</a:t>
            </a:r>
          </a:p>
          <a:p>
            <a:pPr lvl="1"/>
            <a:r>
              <a:rPr lang="cs-CZ" dirty="0"/>
              <a:t>Spojenectví Athén se stalo záminkou k válce</a:t>
            </a:r>
          </a:p>
          <a:p>
            <a:r>
              <a:rPr lang="cs-CZ" dirty="0"/>
              <a:t>491 </a:t>
            </a:r>
            <a:r>
              <a:rPr lang="cs-CZ" dirty="0" err="1"/>
              <a:t>Dareios</a:t>
            </a:r>
            <a:r>
              <a:rPr lang="cs-CZ" dirty="0"/>
              <a:t> – poselstvo do </a:t>
            </a:r>
            <a:r>
              <a:rPr lang="cs-CZ" dirty="0" err="1"/>
              <a:t>řecka</a:t>
            </a:r>
            <a:r>
              <a:rPr lang="cs-CZ" dirty="0"/>
              <a:t>, požaduje „zemi a vodu)</a:t>
            </a:r>
          </a:p>
          <a:p>
            <a:pPr lvl="1"/>
            <a:r>
              <a:rPr lang="cs-CZ" dirty="0"/>
              <a:t>Většina měst přijala nadvládu</a:t>
            </a:r>
          </a:p>
          <a:p>
            <a:pPr lvl="1"/>
            <a:r>
              <a:rPr lang="cs-CZ" dirty="0"/>
              <a:t>Vyslanci byly usmrceni – Athény, Sparta</a:t>
            </a:r>
          </a:p>
          <a:p>
            <a:r>
              <a:rPr lang="cs-CZ" dirty="0"/>
              <a:t>492 př. n. l. – perské </a:t>
            </a:r>
            <a:r>
              <a:rPr lang="cs-CZ" dirty="0" err="1"/>
              <a:t>Mardoniovo</a:t>
            </a:r>
            <a:r>
              <a:rPr lang="cs-CZ" dirty="0"/>
              <a:t> loďstvo zničeno bouřkou – 300 lodí, 20 000 mužů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301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363272" cy="61926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490 první válka – </a:t>
            </a:r>
            <a:r>
              <a:rPr lang="cs-CZ" b="1" dirty="0" err="1" smtClean="0"/>
              <a:t>Dareios</a:t>
            </a:r>
            <a:endParaRPr lang="cs-CZ" b="1" dirty="0" smtClean="0"/>
          </a:p>
          <a:p>
            <a:pPr lvl="1"/>
            <a:r>
              <a:rPr lang="cs-CZ" dirty="0" smtClean="0"/>
              <a:t>Po porážce povstání </a:t>
            </a:r>
            <a:r>
              <a:rPr lang="cs-CZ" dirty="0" err="1" smtClean="0"/>
              <a:t>Dareios</a:t>
            </a:r>
            <a:r>
              <a:rPr lang="cs-CZ" dirty="0" smtClean="0"/>
              <a:t> nastolil přátelskou politiku, aby si iónská města získal</a:t>
            </a:r>
          </a:p>
          <a:p>
            <a:pPr lvl="2"/>
            <a:r>
              <a:rPr lang="cs-CZ" dirty="0" smtClean="0"/>
              <a:t>Snížení daní</a:t>
            </a:r>
          </a:p>
          <a:p>
            <a:pPr lvl="2"/>
            <a:r>
              <a:rPr lang="cs-CZ" dirty="0" smtClean="0"/>
              <a:t>Demokratické režimy – odstranění tyranů</a:t>
            </a:r>
          </a:p>
          <a:p>
            <a:pPr lvl="2"/>
            <a:r>
              <a:rPr lang="cs-CZ" dirty="0" smtClean="0"/>
              <a:t>Časté sňatky šlechty</a:t>
            </a:r>
          </a:p>
          <a:p>
            <a:pPr lvl="1"/>
            <a:r>
              <a:rPr lang="cs-CZ" dirty="0" smtClean="0"/>
              <a:t>Athénský vojevůdce </a:t>
            </a:r>
            <a:r>
              <a:rPr lang="cs-CZ" b="1" dirty="0" err="1" smtClean="0"/>
              <a:t>Miltiadés</a:t>
            </a:r>
            <a:endParaRPr lang="cs-CZ" b="1" dirty="0" smtClean="0"/>
          </a:p>
          <a:p>
            <a:pPr lvl="1"/>
            <a:r>
              <a:rPr lang="cs-CZ" dirty="0" smtClean="0"/>
              <a:t>Vítězství nad perskou přesilou v bitvě u </a:t>
            </a:r>
            <a:r>
              <a:rPr lang="cs-CZ" b="1" dirty="0" smtClean="0"/>
              <a:t>Marathónu</a:t>
            </a:r>
          </a:p>
          <a:p>
            <a:pPr lvl="2"/>
            <a:r>
              <a:rPr lang="cs-CZ" dirty="0" smtClean="0"/>
              <a:t>Pověst o </a:t>
            </a:r>
            <a:r>
              <a:rPr lang="cs-CZ" dirty="0" err="1" smtClean="0"/>
              <a:t>marathonském</a:t>
            </a:r>
            <a:r>
              <a:rPr lang="cs-CZ" dirty="0" smtClean="0"/>
              <a:t> běžci – 42,195 km</a:t>
            </a:r>
          </a:p>
          <a:p>
            <a:pPr lvl="2"/>
            <a:r>
              <a:rPr lang="cs-CZ" dirty="0" err="1" smtClean="0"/>
              <a:t>Miltiadés</a:t>
            </a:r>
            <a:r>
              <a:rPr lang="cs-CZ" dirty="0" smtClean="0"/>
              <a:t> – neúspěšné tažení na Kyklady, obviněn z vlastizrady a odsouzen k smrti</a:t>
            </a:r>
          </a:p>
          <a:p>
            <a:pPr lvl="1"/>
            <a:r>
              <a:rPr lang="cs-CZ" dirty="0" smtClean="0"/>
              <a:t>Námořní útok také selhal</a:t>
            </a:r>
          </a:p>
          <a:p>
            <a:pPr lvl="1"/>
            <a:r>
              <a:rPr lang="cs-CZ" dirty="0" smtClean="0"/>
              <a:t>Perské vojsko se stahuje</a:t>
            </a:r>
          </a:p>
          <a:p>
            <a:pPr lvl="2"/>
            <a:r>
              <a:rPr lang="cs-CZ" dirty="0" smtClean="0"/>
              <a:t>Další tažení odloženo  kvůli vzpouře Egypta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532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2343"/>
            <a:ext cx="8496944" cy="6338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pPr algn="l"/>
            <a:r>
              <a:rPr lang="en-US" dirty="0" err="1"/>
              <a:t>Long_Walls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http://en.wikipedia.org/wiki/Long_Walls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3595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8712968" cy="633670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Dareiově</a:t>
            </a:r>
            <a:r>
              <a:rPr lang="cs-CZ" dirty="0" smtClean="0"/>
              <a:t> politice pokračoval jeho syn </a:t>
            </a:r>
            <a:r>
              <a:rPr lang="cs-CZ" b="1" dirty="0" smtClean="0"/>
              <a:t>Xerxes</a:t>
            </a:r>
          </a:p>
          <a:p>
            <a:r>
              <a:rPr lang="cs-CZ" dirty="0" smtClean="0"/>
              <a:t>Athéňané se připravovali na další boj</a:t>
            </a:r>
          </a:p>
          <a:p>
            <a:pPr lvl="1"/>
            <a:r>
              <a:rPr lang="cs-CZ" dirty="0" err="1" smtClean="0"/>
              <a:t>Aristeidés</a:t>
            </a:r>
            <a:r>
              <a:rPr lang="cs-CZ" dirty="0" smtClean="0"/>
              <a:t> – pozemní boj</a:t>
            </a:r>
          </a:p>
          <a:p>
            <a:pPr lvl="1"/>
            <a:r>
              <a:rPr lang="cs-CZ" dirty="0" err="1" smtClean="0"/>
              <a:t>Themistoklés</a:t>
            </a:r>
            <a:r>
              <a:rPr lang="cs-CZ" dirty="0" smtClean="0"/>
              <a:t> – prosazoval loďstvo</a:t>
            </a:r>
          </a:p>
          <a:p>
            <a:pPr lvl="2"/>
            <a:r>
              <a:rPr lang="cs-CZ" dirty="0" smtClean="0"/>
              <a:t>Přístav </a:t>
            </a:r>
            <a:r>
              <a:rPr lang="cs-CZ" b="1" dirty="0" err="1" smtClean="0"/>
              <a:t>Pireus</a:t>
            </a:r>
            <a:r>
              <a:rPr lang="cs-CZ" dirty="0" smtClean="0"/>
              <a:t> – dlouhé zdi (celé hradby asi 27 km, k moři asi 7 km)</a:t>
            </a:r>
          </a:p>
          <a:p>
            <a:r>
              <a:rPr lang="cs-CZ" dirty="0" smtClean="0"/>
              <a:t>480 př. n. l. – bitva u </a:t>
            </a:r>
            <a:r>
              <a:rPr lang="cs-CZ" b="1" dirty="0" smtClean="0"/>
              <a:t>Thermopyl </a:t>
            </a:r>
            <a:r>
              <a:rPr lang="cs-CZ" dirty="0" smtClean="0"/>
              <a:t>(„Teplé brány“)</a:t>
            </a:r>
            <a:endParaRPr lang="cs-CZ" b="1" dirty="0" smtClean="0"/>
          </a:p>
          <a:p>
            <a:pPr lvl="1"/>
            <a:r>
              <a:rPr lang="cs-CZ" dirty="0" smtClean="0"/>
              <a:t>200 tis. Peršanů x vojsko Sparty a jejích spojenců pod vedením krále </a:t>
            </a:r>
            <a:r>
              <a:rPr lang="cs-CZ" dirty="0" err="1" smtClean="0"/>
              <a:t>Leónidáse</a:t>
            </a:r>
            <a:endParaRPr lang="cs-CZ" dirty="0" smtClean="0"/>
          </a:p>
          <a:p>
            <a:pPr marL="0" indent="0">
              <a:buNone/>
            </a:pPr>
            <a:r>
              <a:rPr lang="cs-CZ" i="1" dirty="0"/>
              <a:t>„Mužové, kteří dlíte v širé krajině spartské</a:t>
            </a:r>
            <a:r>
              <a:rPr lang="cs-CZ" i="1" dirty="0" smtClean="0"/>
              <a:t>, buď </a:t>
            </a:r>
            <a:r>
              <a:rPr lang="cs-CZ" i="1" dirty="0"/>
              <a:t>vám Peršané zpustoší vaše veliké město</a:t>
            </a:r>
            <a:r>
              <a:rPr lang="cs-CZ" i="1" dirty="0" smtClean="0"/>
              <a:t>, nebo </a:t>
            </a:r>
            <a:r>
              <a:rPr lang="cs-CZ" i="1" dirty="0"/>
              <a:t>nad smrtí zapláčou hory v </a:t>
            </a:r>
            <a:r>
              <a:rPr lang="cs-CZ" i="1" dirty="0" err="1"/>
              <a:t>Lakedaimonu</a:t>
            </a:r>
            <a:r>
              <a:rPr lang="cs-CZ" i="1" dirty="0"/>
              <a:t> </a:t>
            </a:r>
            <a:r>
              <a:rPr lang="cs-CZ" i="1" dirty="0" smtClean="0"/>
              <a:t>– krále </a:t>
            </a:r>
            <a:r>
              <a:rPr lang="cs-CZ" i="1" dirty="0"/>
              <a:t>z Hérakla rodu –, když osud rozhodne </a:t>
            </a:r>
            <a:r>
              <a:rPr lang="cs-CZ" i="1" dirty="0" smtClean="0"/>
              <a:t>jinak. Bojovnost </a:t>
            </a:r>
            <a:r>
              <a:rPr lang="cs-CZ" i="1" dirty="0"/>
              <a:t>jeho a síla překoná býky a tygry</a:t>
            </a:r>
            <a:r>
              <a:rPr lang="cs-CZ" i="1" dirty="0" smtClean="0"/>
              <a:t>, silný </a:t>
            </a:r>
            <a:r>
              <a:rPr lang="cs-CZ" i="1" dirty="0"/>
              <a:t>bude jak Zeus a pravím vám s jistotou toto</a:t>
            </a:r>
            <a:r>
              <a:rPr lang="cs-CZ" i="1" dirty="0" smtClean="0"/>
              <a:t>: </a:t>
            </a:r>
            <a:r>
              <a:rPr lang="cs-CZ" b="1" i="1" dirty="0" smtClean="0"/>
              <a:t>Bojovat </a:t>
            </a:r>
            <a:r>
              <a:rPr lang="cs-CZ" b="1" i="1" dirty="0"/>
              <a:t>bude do konce, zvítězí, anebo padne</a:t>
            </a:r>
            <a:r>
              <a:rPr lang="cs-CZ" b="1" i="1" dirty="0" smtClean="0"/>
              <a:t>.</a:t>
            </a:r>
            <a:r>
              <a:rPr lang="cs-CZ" i="1" dirty="0" smtClean="0"/>
              <a:t>“			Hérodotos </a:t>
            </a:r>
            <a:r>
              <a:rPr lang="cs-CZ" b="1" dirty="0" smtClean="0"/>
              <a:t>Delfská věštírna</a:t>
            </a:r>
            <a:endParaRPr lang="cs-CZ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07504" y="6453336"/>
            <a:ext cx="9036496" cy="394739"/>
          </a:xfrm>
        </p:spPr>
        <p:txBody>
          <a:bodyPr/>
          <a:lstStyle/>
          <a:p>
            <a:pPr algn="l"/>
            <a:r>
              <a:rPr lang="cs-CZ" dirty="0" err="1"/>
              <a:t>Bitva_u_Thermopyl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http://cs.wikipedia.org/wiki/Bitva_u_Thermopyl </a:t>
            </a:r>
          </a:p>
        </p:txBody>
      </p:sp>
    </p:spTree>
    <p:extLst>
      <p:ext uri="{BB962C8B-B14F-4D97-AF65-F5344CB8AC3E}">
        <p14:creationId xmlns:p14="http://schemas.microsoft.com/office/powerpoint/2010/main" xmlns="" val="331157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Peršané zvítězili díky zradě po dvou dnech</a:t>
            </a:r>
          </a:p>
          <a:p>
            <a:r>
              <a:rPr lang="cs-CZ" dirty="0" err="1" smtClean="0"/>
              <a:t>Leonidás</a:t>
            </a:r>
            <a:r>
              <a:rPr lang="cs-CZ" dirty="0" smtClean="0"/>
              <a:t> se bránil s asi třemi stovkami Sparťanů až do konce</a:t>
            </a:r>
          </a:p>
          <a:p>
            <a:r>
              <a:rPr lang="cs-CZ" dirty="0" smtClean="0"/>
              <a:t>Podařilo se jim pozdržet vpád perského vojska a oslabit jej (v bitvě padli i dva Xerxovi bratři)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7608" y="3330624"/>
            <a:ext cx="4703168" cy="3527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3732866"/>
            <a:ext cx="4447608" cy="3125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0026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158" y="1"/>
            <a:ext cx="7468834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9891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84984"/>
            <a:ext cx="8229600" cy="35730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l-GR" i="1" dirty="0"/>
              <a:t>Ὦ ξεῖν’, ἀγγέλλειν Λακεδαιμονίοις ὅτι τῇδεκείμεθα, τοῖς κείνων ῥήμασι πειθόμενοι</a:t>
            </a:r>
            <a:r>
              <a:rPr lang="el-GR" i="1" dirty="0" smtClean="0"/>
              <a:t>.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Ó </a:t>
            </a:r>
            <a:r>
              <a:rPr lang="cs-CZ" i="1" dirty="0" err="1"/>
              <a:t>xein</a:t>
            </a:r>
            <a:r>
              <a:rPr lang="cs-CZ" i="1" dirty="0"/>
              <a:t>', </a:t>
            </a:r>
            <a:r>
              <a:rPr lang="cs-CZ" i="1" dirty="0" err="1"/>
              <a:t>angellein</a:t>
            </a:r>
            <a:r>
              <a:rPr lang="cs-CZ" i="1" dirty="0"/>
              <a:t> </a:t>
            </a:r>
            <a:r>
              <a:rPr lang="cs-CZ" i="1" dirty="0" err="1"/>
              <a:t>Lakedaimoniois</a:t>
            </a:r>
            <a:r>
              <a:rPr lang="cs-CZ" i="1" dirty="0"/>
              <a:t> </a:t>
            </a:r>
            <a:r>
              <a:rPr lang="cs-CZ" i="1" dirty="0" err="1"/>
              <a:t>hoti</a:t>
            </a:r>
            <a:r>
              <a:rPr lang="cs-CZ" i="1" dirty="0"/>
              <a:t> </a:t>
            </a:r>
            <a:r>
              <a:rPr lang="cs-CZ" i="1" dirty="0" err="1"/>
              <a:t>tédekeimetha</a:t>
            </a:r>
            <a:r>
              <a:rPr lang="cs-CZ" i="1" dirty="0"/>
              <a:t> </a:t>
            </a:r>
            <a:r>
              <a:rPr lang="cs-CZ" i="1" dirty="0" err="1"/>
              <a:t>tois</a:t>
            </a:r>
            <a:r>
              <a:rPr lang="cs-CZ" i="1" dirty="0"/>
              <a:t> </a:t>
            </a:r>
            <a:r>
              <a:rPr lang="cs-CZ" i="1" dirty="0" err="1"/>
              <a:t>keinón</a:t>
            </a:r>
            <a:r>
              <a:rPr lang="cs-CZ" i="1" dirty="0"/>
              <a:t> </a:t>
            </a:r>
            <a:r>
              <a:rPr lang="cs-CZ" i="1" dirty="0" err="1"/>
              <a:t>rhémasi</a:t>
            </a:r>
            <a:r>
              <a:rPr lang="cs-CZ" i="1" dirty="0"/>
              <a:t> </a:t>
            </a:r>
            <a:r>
              <a:rPr lang="cs-CZ" i="1" dirty="0" err="1"/>
              <a:t>peithomenoi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b="1" i="1" dirty="0" smtClean="0"/>
              <a:t>Jdi, </a:t>
            </a:r>
            <a:r>
              <a:rPr lang="cs-CZ" b="1" i="1" dirty="0" err="1" smtClean="0"/>
              <a:t>poutníče</a:t>
            </a:r>
            <a:r>
              <a:rPr lang="cs-CZ" b="1" i="1" dirty="0" smtClean="0"/>
              <a:t>, a zvěstuj </a:t>
            </a:r>
            <a:r>
              <a:rPr lang="cs-CZ" b="1" i="1" dirty="0" err="1" smtClean="0"/>
              <a:t>Lakedaimonským</a:t>
            </a:r>
            <a:r>
              <a:rPr lang="cs-CZ" b="1" i="1" dirty="0" smtClean="0"/>
              <a:t>, že my tu mrtvi ležíme, jak zákony kázaly nám.</a:t>
            </a:r>
          </a:p>
          <a:p>
            <a:pPr marL="0" indent="0">
              <a:buNone/>
            </a:pPr>
            <a:r>
              <a:rPr lang="cs-CZ" b="1" i="1" dirty="0"/>
              <a:t>	</a:t>
            </a:r>
            <a:r>
              <a:rPr lang="cs-CZ" b="1" i="1" dirty="0" smtClean="0"/>
              <a:t>				</a:t>
            </a:r>
            <a:r>
              <a:rPr lang="cs-CZ" i="1" dirty="0" err="1" smtClean="0"/>
              <a:t>Simonidés</a:t>
            </a:r>
            <a:r>
              <a:rPr lang="cs-CZ" i="1" dirty="0" smtClean="0"/>
              <a:t> z </a:t>
            </a:r>
            <a:r>
              <a:rPr lang="cs-CZ" i="1" dirty="0" err="1" smtClean="0"/>
              <a:t>Keu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2532" y="-458"/>
            <a:ext cx="5976664" cy="3242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30744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3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525344"/>
            <a:ext cx="8712968" cy="332656"/>
          </a:xfrm>
        </p:spPr>
        <p:txBody>
          <a:bodyPr/>
          <a:lstStyle/>
          <a:p>
            <a:pPr algn="l"/>
            <a:r>
              <a:rPr lang="cs-CZ" dirty="0" err="1"/>
              <a:t>Leonidas_I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</a:t>
            </a:r>
            <a:r>
              <a:rPr lang="cs-CZ" dirty="0">
                <a:hlinkClick r:id="rId3"/>
              </a:rPr>
              <a:t>http://en.wikipedia.org/wiki/Leonidas_I</a:t>
            </a:r>
            <a:endParaRPr lang="cs-CZ" dirty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8542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„</a:t>
            </a:r>
            <a:r>
              <a:rPr lang="it-IT" i="1" dirty="0" smtClean="0"/>
              <a:t>Molón </a:t>
            </a:r>
            <a:r>
              <a:rPr lang="it-IT" i="1" dirty="0"/>
              <a:t>labe</a:t>
            </a:r>
            <a:r>
              <a:rPr lang="it-IT" i="1" dirty="0" smtClean="0"/>
              <a:t>!</a:t>
            </a:r>
            <a:r>
              <a:rPr lang="cs-CZ" dirty="0" smtClean="0"/>
              <a:t>“ </a:t>
            </a:r>
            <a:r>
              <a:rPr lang="it-IT" dirty="0" smtClean="0"/>
              <a:t>(Pojď </a:t>
            </a:r>
            <a:r>
              <a:rPr lang="it-IT" dirty="0"/>
              <a:t>si pro ně</a:t>
            </a:r>
            <a:r>
              <a:rPr lang="it-IT" dirty="0" smtClean="0"/>
              <a:t>!)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i="1" dirty="0" smtClean="0"/>
              <a:t>„Výborně</a:t>
            </a:r>
            <a:r>
              <a:rPr lang="cs-CZ" i="1" dirty="0"/>
              <a:t>. Alespoň budeme bojovat ve stínu</a:t>
            </a:r>
            <a:r>
              <a:rPr lang="cs-CZ" i="1" dirty="0" smtClean="0"/>
              <a:t>.“</a:t>
            </a:r>
          </a:p>
          <a:p>
            <a:pPr marL="0" indent="0" algn="r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„S </a:t>
            </a:r>
            <a:r>
              <a:rPr lang="cs-CZ" i="1" dirty="0"/>
              <a:t>ním, nebo na něm</a:t>
            </a:r>
            <a:r>
              <a:rPr lang="cs-CZ" dirty="0" smtClean="0"/>
              <a:t>.“</a:t>
            </a:r>
            <a:r>
              <a:rPr lang="cs-CZ" dirty="0"/>
              <a:t> 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 err="1"/>
              <a:t>Leonidas_I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http://en.wikipedia.org/wiki/Leonidas_I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8880"/>
            <a:ext cx="2714625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15116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Peršané postoupili do </a:t>
            </a:r>
            <a:r>
              <a:rPr lang="cs-CZ" dirty="0" err="1" smtClean="0"/>
              <a:t>Attiky</a:t>
            </a:r>
            <a:r>
              <a:rPr lang="cs-CZ" dirty="0" smtClean="0"/>
              <a:t>, kde plenili</a:t>
            </a:r>
          </a:p>
          <a:p>
            <a:r>
              <a:rPr lang="cs-CZ" dirty="0" smtClean="0"/>
              <a:t>Athéňané se stáhli na </a:t>
            </a:r>
            <a:r>
              <a:rPr lang="cs-CZ" b="1" dirty="0" err="1" smtClean="0"/>
              <a:t>Salamínu</a:t>
            </a:r>
            <a:endParaRPr lang="cs-CZ" b="1" dirty="0" smtClean="0"/>
          </a:p>
          <a:p>
            <a:r>
              <a:rPr lang="cs-CZ" dirty="0" smtClean="0"/>
              <a:t>Perské loďstvo bylo poraženo v </a:t>
            </a:r>
            <a:r>
              <a:rPr lang="cs-CZ" dirty="0" err="1" smtClean="0"/>
              <a:t>salamínském</a:t>
            </a:r>
            <a:r>
              <a:rPr lang="cs-CZ" dirty="0" smtClean="0"/>
              <a:t> průlivu</a:t>
            </a:r>
          </a:p>
          <a:p>
            <a:pPr lvl="1"/>
            <a:r>
              <a:rPr lang="cs-CZ" dirty="0" smtClean="0"/>
              <a:t>Perské lodě velké a hůře ovladatelné</a:t>
            </a:r>
          </a:p>
          <a:p>
            <a:r>
              <a:rPr lang="cs-CZ" dirty="0" smtClean="0"/>
              <a:t>Perský král se s částí armády stáhl zpět</a:t>
            </a:r>
          </a:p>
          <a:p>
            <a:r>
              <a:rPr lang="cs-CZ" dirty="0" err="1" smtClean="0"/>
              <a:t>Mardonius</a:t>
            </a:r>
            <a:r>
              <a:rPr lang="cs-CZ" dirty="0" smtClean="0"/>
              <a:t> se stotisícovým vojskem v Řecku zůstal</a:t>
            </a:r>
          </a:p>
          <a:p>
            <a:r>
              <a:rPr lang="cs-CZ" dirty="0" smtClean="0"/>
              <a:t>Athény byly vypleněny ještě jednou – město srovnáno se zemí</a:t>
            </a:r>
          </a:p>
          <a:p>
            <a:r>
              <a:rPr lang="cs-CZ" dirty="0" smtClean="0"/>
              <a:t>479 př. n. l. perské vojsko poraženo u </a:t>
            </a:r>
            <a:r>
              <a:rPr lang="cs-CZ" dirty="0" err="1" smtClean="0"/>
              <a:t>Platají</a:t>
            </a:r>
            <a:endParaRPr lang="cs-CZ" dirty="0" smtClean="0"/>
          </a:p>
          <a:p>
            <a:pPr lvl="1"/>
            <a:r>
              <a:rPr lang="cs-CZ" dirty="0" smtClean="0"/>
              <a:t>Oddíl Sparťanů se probil k </a:t>
            </a:r>
            <a:r>
              <a:rPr lang="cs-CZ" dirty="0" err="1" smtClean="0"/>
              <a:t>Mardoniovi</a:t>
            </a:r>
            <a:r>
              <a:rPr lang="cs-CZ" dirty="0" smtClean="0"/>
              <a:t> a zabil jej</a:t>
            </a:r>
          </a:p>
          <a:p>
            <a:pPr lvl="1"/>
            <a:r>
              <a:rPr lang="cs-CZ" dirty="0" smtClean="0"/>
              <a:t>Zbytek </a:t>
            </a:r>
            <a:r>
              <a:rPr lang="cs-CZ" dirty="0" smtClean="0"/>
              <a:t>loďstva poražen u mysu </a:t>
            </a:r>
            <a:r>
              <a:rPr lang="cs-CZ" dirty="0" err="1" smtClean="0"/>
              <a:t>Mykalé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35955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7128792" cy="6139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568952" cy="365125"/>
          </a:xfrm>
        </p:spPr>
        <p:txBody>
          <a:bodyPr/>
          <a:lstStyle/>
          <a:p>
            <a:pPr algn="l"/>
            <a:r>
              <a:rPr lang="en-US" dirty="0" err="1"/>
              <a:t>Battle_of_Salamis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http://en.wikipedia.org/wiki/Battle_of_Salamis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9196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62500" cy="430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05866"/>
            <a:ext cx="5652120" cy="4352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4797152"/>
            <a:ext cx="3168352" cy="1944216"/>
          </a:xfrm>
        </p:spPr>
        <p:txBody>
          <a:bodyPr/>
          <a:lstStyle/>
          <a:p>
            <a:pPr algn="l"/>
            <a:r>
              <a:rPr lang="en-US" dirty="0"/>
              <a:t>Trireme.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en.wikipedia.org/wiki/Trireme</a:t>
            </a:r>
            <a:endParaRPr lang="cs-CZ" dirty="0" smtClean="0"/>
          </a:p>
          <a:p>
            <a:pPr algn="l"/>
            <a:r>
              <a:rPr lang="en-US" dirty="0" err="1"/>
              <a:t>Battle_of_Salamis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2014-03-10].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en.wikipedia.org/wiki/Battle_of_Salamis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06400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5"/>
            <a:ext cx="8229600" cy="3600400"/>
          </a:xfrm>
        </p:spPr>
        <p:txBody>
          <a:bodyPr/>
          <a:lstStyle/>
          <a:p>
            <a:r>
              <a:rPr lang="cs-CZ" dirty="0" smtClean="0"/>
              <a:t>478 př. n. l. založen na Délu Athénský námořní spolek</a:t>
            </a:r>
          </a:p>
          <a:p>
            <a:pPr lvl="1"/>
            <a:r>
              <a:rPr lang="cs-CZ" dirty="0" smtClean="0"/>
              <a:t>Členové přispívali finančně či stavbou lodí</a:t>
            </a:r>
          </a:p>
          <a:p>
            <a:r>
              <a:rPr lang="cs-CZ" dirty="0" smtClean="0"/>
              <a:t>Pokračovalo dobývání ztracených území v Egejském moři a Malé Asii</a:t>
            </a:r>
          </a:p>
          <a:p>
            <a:r>
              <a:rPr lang="cs-CZ" dirty="0" smtClean="0"/>
              <a:t>449 př. n. l. </a:t>
            </a:r>
            <a:r>
              <a:rPr lang="cs-CZ" dirty="0" err="1" smtClean="0"/>
              <a:t>Kalliův</a:t>
            </a:r>
            <a:r>
              <a:rPr lang="cs-CZ" dirty="0" smtClean="0"/>
              <a:t> mír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6120680" cy="2774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en-US" dirty="0"/>
              <a:t>The Persian Wars. In: [online]. [cit. 2014-03-10]. </a:t>
            </a:r>
            <a:r>
              <a:rPr lang="en-US" dirty="0" err="1"/>
              <a:t>Dostupné</a:t>
            </a:r>
            <a:r>
              <a:rPr lang="en-US" dirty="0"/>
              <a:t> z: http://danh.4mg.com/greek.htm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06289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384" y="0"/>
            <a:ext cx="85725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8562116" y="29975"/>
            <a:ext cx="402372" cy="6711393"/>
          </a:xfrm>
        </p:spPr>
        <p:txBody>
          <a:bodyPr vert="vert270" anchor="t" anchorCtr="0"/>
          <a:lstStyle/>
          <a:p>
            <a:pPr algn="l"/>
            <a:r>
              <a:rPr lang="cs-CZ" dirty="0" err="1"/>
              <a:t>Řecká_kolonizace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2014-03-10]. Dostupné z: http://cs.wikipedia.org/wiki/%C5%98eck%C3%A1_kolonizace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1604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 smtClean="0"/>
              <a:t>Seznam použitých zdrojů</a:t>
            </a:r>
            <a:r>
              <a:rPr lang="cs-CZ" sz="2000" dirty="0" smtClean="0"/>
              <a:t>:</a:t>
            </a:r>
          </a:p>
          <a:p>
            <a:r>
              <a:rPr lang="en-US" sz="2000" dirty="0" err="1"/>
              <a:t>Long_Walls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en.wikipedia.org/wiki/Long_Walls</a:t>
            </a:r>
            <a:endParaRPr lang="cs-CZ" sz="2000" dirty="0" smtClean="0"/>
          </a:p>
          <a:p>
            <a:r>
              <a:rPr lang="cs-CZ" sz="2000" dirty="0" err="1"/>
              <a:t>Řecká_kolonizace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2014-03-10]. Dostupné z: </a:t>
            </a:r>
            <a:r>
              <a:rPr lang="cs-CZ" sz="2000" dirty="0">
                <a:hlinkClick r:id="rId3"/>
              </a:rPr>
              <a:t>http://cs.wikipedia.org/wiki/%</a:t>
            </a:r>
            <a:r>
              <a:rPr lang="cs-CZ" sz="2000" dirty="0" smtClean="0">
                <a:hlinkClick r:id="rId3"/>
              </a:rPr>
              <a:t>C5%98eck%C3%A1_kolonizace</a:t>
            </a:r>
            <a:endParaRPr lang="cs-CZ" sz="2000" dirty="0" smtClean="0"/>
          </a:p>
          <a:p>
            <a:r>
              <a:rPr lang="cs-CZ" sz="2000" dirty="0" err="1"/>
              <a:t>Bitva_u_Thermopyl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2014-03-10].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cs.wikipedia.org/wiki/Bitva_u_Thermopyl</a:t>
            </a:r>
            <a:endParaRPr lang="cs-CZ" sz="2000" dirty="0" smtClean="0"/>
          </a:p>
          <a:p>
            <a:r>
              <a:rPr lang="cs-CZ" sz="2000" dirty="0" err="1"/>
              <a:t>Leonidas_I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2014-03-10].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en.wikipedia.org/wiki/Leonidas_I</a:t>
            </a:r>
            <a:endParaRPr lang="cs-CZ" sz="2000" dirty="0" smtClean="0"/>
          </a:p>
          <a:p>
            <a:r>
              <a:rPr lang="en-US" sz="2000" dirty="0" err="1"/>
              <a:t>Battle_of_Salamis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6"/>
              </a:rPr>
              <a:t>http://</a:t>
            </a:r>
            <a:r>
              <a:rPr lang="en-US" sz="2000" dirty="0" smtClean="0">
                <a:hlinkClick r:id="rId6"/>
              </a:rPr>
              <a:t>en.wikipedia.org/wiki/Battle_of_Salamis</a:t>
            </a:r>
            <a:endParaRPr lang="cs-CZ" sz="2000" dirty="0" smtClean="0"/>
          </a:p>
          <a:p>
            <a:r>
              <a:rPr lang="en-US" sz="2000" dirty="0"/>
              <a:t>Trireme.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2014-03-10].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7"/>
              </a:rPr>
              <a:t>http://</a:t>
            </a:r>
            <a:r>
              <a:rPr lang="en-US" sz="2000" dirty="0" smtClean="0">
                <a:hlinkClick r:id="rId7"/>
              </a:rPr>
              <a:t>en.wikipedia.org/wiki/Trireme</a:t>
            </a:r>
            <a:endParaRPr lang="cs-CZ" sz="2000" dirty="0" smtClean="0"/>
          </a:p>
          <a:p>
            <a:r>
              <a:rPr lang="en-US" sz="2000" dirty="0"/>
              <a:t>The Persian Wars. In: [online]. [cit. 2014-03-10].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8"/>
              </a:rPr>
              <a:t>http://</a:t>
            </a:r>
            <a:r>
              <a:rPr lang="en-US" sz="2000" dirty="0" smtClean="0">
                <a:hlinkClick r:id="rId8"/>
              </a:rPr>
              <a:t>danh.4mg.com/greek.htm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00127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896</TotalTime>
  <Words>1289</Words>
  <Application>Microsoft Office PowerPoint</Application>
  <PresentationFormat>Předvádění na obrazovce (4:3)</PresentationFormat>
  <Paragraphs>115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Motiv sady Office</vt:lpstr>
      <vt:lpstr>Motiv systému Office</vt:lpstr>
      <vt:lpstr>1_Motiv systému Office</vt:lpstr>
      <vt:lpstr>Snímek 1</vt:lpstr>
      <vt:lpstr>Klasické období</vt:lpstr>
      <vt:lpstr>Časové vymezení</vt:lpstr>
      <vt:lpstr>Řecko – perské války 499 – 448 př. n. l.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Klasické období</dc:title>
  <dc:creator>Antonín Zelený</dc:creator>
  <cp:lastModifiedBy>Dum</cp:lastModifiedBy>
  <cp:revision>25</cp:revision>
  <dcterms:created xsi:type="dcterms:W3CDTF">2014-02-24T06:24:33Z</dcterms:created>
  <dcterms:modified xsi:type="dcterms:W3CDTF">2014-03-17T07:40:29Z</dcterms:modified>
</cp:coreProperties>
</file>