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notesMasterIdLst>
    <p:notesMasterId r:id="rId17"/>
  </p:notesMasterIdLst>
  <p:sldIdLst>
    <p:sldId id="259" r:id="rId3"/>
    <p:sldId id="256" r:id="rId4"/>
    <p:sldId id="257" r:id="rId5"/>
    <p:sldId id="260" r:id="rId6"/>
    <p:sldId id="258" r:id="rId7"/>
    <p:sldId id="262" r:id="rId8"/>
    <p:sldId id="263" r:id="rId9"/>
    <p:sldId id="264" r:id="rId10"/>
    <p:sldId id="266" r:id="rId11"/>
    <p:sldId id="265" r:id="rId12"/>
    <p:sldId id="267" r:id="rId13"/>
    <p:sldId id="268" r:id="rId14"/>
    <p:sldId id="269" r:id="rId15"/>
    <p:sldId id="261" r:id="rId16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5" d="100"/>
          <a:sy n="65" d="100"/>
        </p:scale>
        <p:origin x="-1452" y="-102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presProps" Target="presProps.xml"/><Relationship Id="rId3" Type="http://schemas.openxmlformats.org/officeDocument/2006/relationships/slide" Target="slides/slide1.xml"/><Relationship Id="rId21" Type="http://schemas.openxmlformats.org/officeDocument/2006/relationships/tableStyles" Target="tableStyles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notesMaster" Target="notesMasters/notesMaster1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10" Type="http://schemas.openxmlformats.org/officeDocument/2006/relationships/slide" Target="slides/slide8.xml"/><Relationship Id="rId19" Type="http://schemas.openxmlformats.org/officeDocument/2006/relationships/viewProps" Target="viewProps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45AF8CBB-4690-4EE0-852F-F17905BE916D}" type="datetimeFigureOut">
              <a:rPr lang="cs-CZ" smtClean="0"/>
              <a:t>16.3.2014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96872A5A-0706-4A4B-A98B-601DAA0D5533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346664064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F026641-2904-435E-9B35-74102D60F544}" type="slidenum">
              <a:rPr lang="cs-CZ" smtClean="0">
                <a:solidFill>
                  <a:prstClr val="black"/>
                </a:solidFill>
              </a:rPr>
              <a:pPr/>
              <a:t>1</a:t>
            </a:fld>
            <a:endParaRPr lang="cs-CZ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31557373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FE7516E-BABE-47EB-A32D-3A30A7B98388}" type="datetime1">
              <a:rPr lang="cs-CZ" smtClean="0"/>
              <a:t>16.3.2014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5C0756-8131-4A9A-B775-0BBBB38AACFE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82835934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94F55F0-5C85-4A9C-8FD3-8A541AFE5A08}" type="datetime1">
              <a:rPr lang="cs-CZ" smtClean="0"/>
              <a:t>16.3.2014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5C0756-8131-4A9A-B775-0BBBB38AACFE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48357390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0C2C15E-3345-4161-8D9B-822F0DE2452B}" type="datetime1">
              <a:rPr lang="cs-CZ" smtClean="0"/>
              <a:t>16.3.2014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5C0756-8131-4A9A-B775-0BBBB38AACFE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16713378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C9A8F35-E04B-4475-8C5D-B9750F9E0776}" type="datetime1">
              <a:rPr lang="cs-CZ" smtClean="0"/>
              <a:t>16.3.2014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5C0756-8131-4A9A-B775-0BBBB38AACFE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4836646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385B32-D559-44C4-9CAB-7E441B62DCC8}" type="datetime1">
              <a:rPr lang="cs-CZ" smtClean="0"/>
              <a:t>16.3.2014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5C0756-8131-4A9A-B775-0BBBB38AACFE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15765324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88B6B8A-6DD2-47C2-86A7-25561B59147E}" type="datetime1">
              <a:rPr lang="cs-CZ" smtClean="0"/>
              <a:t>16.3.2014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5C0756-8131-4A9A-B775-0BBBB38AACFE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76084081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269769B-7411-4AD2-8860-807858F641B2}" type="datetime1">
              <a:rPr lang="cs-CZ" smtClean="0"/>
              <a:t>16.3.2014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5C0756-8131-4A9A-B775-0BBBB38AACFE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20846247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A49C01D-E0EC-4477-BCE1-1B60B8718D01}" type="datetime1">
              <a:rPr lang="cs-CZ" smtClean="0"/>
              <a:t>16.3.2014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5C0756-8131-4A9A-B775-0BBBB38AACFE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01143251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1F04A1A-9576-42EB-B6AE-0303F4F83380}" type="datetime1">
              <a:rPr lang="cs-CZ" smtClean="0"/>
              <a:t>16.3.2014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5C0756-8131-4A9A-B775-0BBBB38AACFE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94643534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8E3A080-1516-40CE-ACA3-AC459894083B}" type="datetime1">
              <a:rPr lang="cs-CZ" smtClean="0"/>
              <a:t>16.3.2014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5C0756-8131-4A9A-B775-0BBBB38AACFE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82646566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CD698CC-ED1B-4F05-A4AA-812A0F5388C5}" type="datetime1">
              <a:rPr lang="cs-CZ" smtClean="0"/>
              <a:t>16.3.2014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5C0756-8131-4A9A-B775-0BBBB38AACFE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211533918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E89D846-B416-4807-9ED4-0906AEDE6CD1}" type="datetime1">
              <a:rPr lang="cs-CZ" smtClean="0">
                <a:solidFill>
                  <a:prstClr val="black">
                    <a:tint val="75000"/>
                  </a:prstClr>
                </a:solidFill>
              </a:rPr>
              <a:t>16.3.2014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ABAF0D9-1220-4AF8-8793-584C753A2B8B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501032372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884B1CC-F682-4C0E-93A4-91F505F86069}" type="datetime1">
              <a:rPr lang="cs-CZ" smtClean="0">
                <a:solidFill>
                  <a:prstClr val="black">
                    <a:tint val="75000"/>
                  </a:prstClr>
                </a:solidFill>
              </a:rPr>
              <a:t>16.3.2014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ABAF0D9-1220-4AF8-8793-584C753A2B8B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17018490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EA768F-C5AA-49FD-B4C9-A92B47BB56A5}" type="datetime1">
              <a:rPr lang="cs-CZ" smtClean="0">
                <a:solidFill>
                  <a:prstClr val="black">
                    <a:tint val="75000"/>
                  </a:prstClr>
                </a:solidFill>
              </a:rPr>
              <a:t>16.3.2014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ABAF0D9-1220-4AF8-8793-584C753A2B8B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253291827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0BC921-9FF0-456C-A87F-3878F880AF05}" type="datetime1">
              <a:rPr lang="cs-CZ" smtClean="0">
                <a:solidFill>
                  <a:prstClr val="black">
                    <a:tint val="75000"/>
                  </a:prstClr>
                </a:solidFill>
              </a:rPr>
              <a:t>16.3.2014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ABAF0D9-1220-4AF8-8793-584C753A2B8B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528481675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69D5E71-C58B-40AF-9CD9-18EF28346FF1}" type="datetime1">
              <a:rPr lang="cs-CZ" smtClean="0">
                <a:solidFill>
                  <a:prstClr val="black">
                    <a:tint val="75000"/>
                  </a:prstClr>
                </a:solidFill>
              </a:rPr>
              <a:t>16.3.2014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ABAF0D9-1220-4AF8-8793-584C753A2B8B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87593820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40102F5-6F59-459C-AD33-6D350F40A489}" type="datetime1">
              <a:rPr lang="cs-CZ" smtClean="0">
                <a:solidFill>
                  <a:prstClr val="black">
                    <a:tint val="75000"/>
                  </a:prstClr>
                </a:solidFill>
              </a:rPr>
              <a:t>16.3.2014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ABAF0D9-1220-4AF8-8793-584C753A2B8B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57831358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A5A4BE7-E700-4230-A618-4BEC3BA7FFE9}" type="datetime1">
              <a:rPr lang="cs-CZ" smtClean="0">
                <a:solidFill>
                  <a:prstClr val="black">
                    <a:tint val="75000"/>
                  </a:prstClr>
                </a:solidFill>
              </a:rPr>
              <a:t>16.3.2014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ABAF0D9-1220-4AF8-8793-584C753A2B8B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57121523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0DE5CF1-B61A-41BC-A813-F11A9B52C8C1}" type="datetime1">
              <a:rPr lang="cs-CZ" smtClean="0">
                <a:solidFill>
                  <a:prstClr val="black">
                    <a:tint val="75000"/>
                  </a:prstClr>
                </a:solidFill>
              </a:rPr>
              <a:t>16.3.2014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ABAF0D9-1220-4AF8-8793-584C753A2B8B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06531034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8494DBE-673E-493D-B580-F2A960E32886}" type="datetime1">
              <a:rPr lang="cs-CZ" smtClean="0">
                <a:solidFill>
                  <a:prstClr val="black">
                    <a:tint val="75000"/>
                  </a:prstClr>
                </a:solidFill>
              </a:rPr>
              <a:t>16.3.2014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ABAF0D9-1220-4AF8-8793-584C753A2B8B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33172572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9E905D5-8C80-45DE-866C-C764CA999DFF}" type="datetime1">
              <a:rPr lang="cs-CZ" smtClean="0">
                <a:solidFill>
                  <a:prstClr val="black">
                    <a:tint val="75000"/>
                  </a:prstClr>
                </a:solidFill>
              </a:rPr>
              <a:t>16.3.2014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ABAF0D9-1220-4AF8-8793-584C753A2B8B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28131787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C13BBBE-33BC-433C-A772-891F545CF742}" type="datetime1">
              <a:rPr lang="cs-CZ" smtClean="0">
                <a:solidFill>
                  <a:prstClr val="black">
                    <a:tint val="75000"/>
                  </a:prstClr>
                </a:solidFill>
              </a:rPr>
              <a:t>16.3.2014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ABAF0D9-1220-4AF8-8793-584C753A2B8B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6265568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DD4FED0-B5B7-4F26-B162-070CFC669523}" type="datetime1">
              <a:rPr lang="cs-CZ" smtClean="0"/>
              <a:t>16.3.2014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05C0756-8131-4A9A-B775-0BBBB38AACFE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56897977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hf sldNum="0" hdr="0" dt="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F9D9AAC-6451-47D2-A418-3D75A3CAABCF}" type="datetime1">
              <a:rPr lang="cs-CZ" smtClean="0">
                <a:solidFill>
                  <a:prstClr val="black">
                    <a:tint val="75000"/>
                  </a:prstClr>
                </a:solidFill>
              </a:rPr>
              <a:t>16.3.2014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ABAF0D9-1220-4AF8-8793-584C753A2B8B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58785260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hf sldNum="0" hdr="0" dt="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3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hyperlink" Target="https://www.google.cz/maps/place/Gr%C3%A1n%C3%ADkos/@40.4358424,27.1736527,10z/data=!4m2!3m1!1s0x14b6a90f201a636b:0xfc5046a0443d0c61" TargetMode="Externa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google.cz/maps/place/Alexandrie/@31.5378609,32.7165586,6z/data=!4m2!3m1!1s0x14f5c49126710fd3:0xb4e0cda629ee6bb9?hl=cs" TargetMode="External"/><Relationship Id="rId2" Type="http://schemas.openxmlformats.org/officeDocument/2006/relationships/hyperlink" Target="https://www.google.cz/maps/place/D%C3%B6rtyol/Hatay/@36.823015,36.0623516,9z/data=!4m7!1m4!3m3!1s0x152f592d49f10bcd:0x71627fb2e950ada4!2s%C4%B0skenderun!3b1!3m1!1s0x152f3f078f32e5fd:0xf6413fee371d9a26?hl=cs" TargetMode="External"/><Relationship Id="rId1" Type="http://schemas.openxmlformats.org/officeDocument/2006/relationships/slideLayout" Target="../slideLayouts/slideLayout2.xml"/><Relationship Id="rId4" Type="http://schemas.openxmlformats.org/officeDocument/2006/relationships/hyperlink" Target="http://upload.wikimedia.org/wikipedia/commons/4/40/MacedonEmpire.jpg" TargetMode="Externa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hyperlink" Target="https://www.google.com/maps/place/Arb%C3%ADl/@36.9237782,41.1146623,800847m/data=!3m1!1e3!4m2!3m1!1s0x400722fe13443461:0x3e01d63391de79d1" TargetMode="External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hyperlink" Target="http://en.wikipedia.org/wiki/Ancient_Macedonian_army" TargetMode="External"/><Relationship Id="rId2" Type="http://schemas.openxmlformats.org/officeDocument/2006/relationships/hyperlink" Target="http://en.wikipedia.org/wiki/Ancient_Macedonians" TargetMode="External"/><Relationship Id="rId1" Type="http://schemas.openxmlformats.org/officeDocument/2006/relationships/slideLayout" Target="../slideLayouts/slideLayout2.xml"/><Relationship Id="rId5" Type="http://schemas.openxmlformats.org/officeDocument/2006/relationships/hyperlink" Target="http://cs.wikipedia.org/wiki/Bukefalos" TargetMode="External"/><Relationship Id="rId4" Type="http://schemas.openxmlformats.org/officeDocument/2006/relationships/hyperlink" Target="http://en.wikipedia.org/wiki/Alexander_the_Great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5" name="Zástupný symbol pro obsah 4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212667736"/>
              </p:ext>
            </p:extLst>
          </p:nvPr>
        </p:nvGraphicFramePr>
        <p:xfrm>
          <a:off x="179512" y="1676044"/>
          <a:ext cx="8784976" cy="5040450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2401276"/>
                <a:gridCol w="6383700"/>
              </a:tblGrid>
              <a:tr h="307582">
                <a:tc>
                  <a:txBody>
                    <a:bodyPr/>
                    <a:lstStyle/>
                    <a:p>
                      <a:pPr algn="l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cs-CZ" sz="1400" dirty="0">
                          <a:effectLst/>
                        </a:rPr>
                        <a:t>Škola</a:t>
                      </a:r>
                      <a:endParaRPr lang="cs-CZ" sz="1400" dirty="0">
                        <a:solidFill>
                          <a:srgbClr val="365F9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cs-CZ" sz="1400" dirty="0">
                          <a:effectLst/>
                        </a:rPr>
                        <a:t>Katolické gymnázium Třebíč, Otmarova 22, Třebíč 674 01</a:t>
                      </a:r>
                      <a:endParaRPr lang="cs-CZ" sz="1400" dirty="0">
                        <a:solidFill>
                          <a:srgbClr val="365F9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  <a:tr h="307582">
                <a:tc>
                  <a:txBody>
                    <a:bodyPr/>
                    <a:lstStyle/>
                    <a:p>
                      <a:pPr algn="l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cs-CZ" sz="1400" dirty="0">
                          <a:effectLst/>
                        </a:rPr>
                        <a:t>Název </a:t>
                      </a:r>
                      <a:r>
                        <a:rPr lang="cs-CZ" sz="1400" dirty="0" smtClean="0">
                          <a:effectLst/>
                        </a:rPr>
                        <a:t>projektu</a:t>
                      </a:r>
                      <a:endParaRPr lang="cs-CZ" sz="1400" dirty="0">
                        <a:solidFill>
                          <a:srgbClr val="365F9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cs-CZ" sz="1400" dirty="0">
                          <a:effectLst/>
                        </a:rPr>
                        <a:t>Moderní škola</a:t>
                      </a:r>
                      <a:endParaRPr lang="cs-CZ" sz="1400" dirty="0">
                        <a:solidFill>
                          <a:srgbClr val="365F9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  <a:tr h="307582">
                <a:tc>
                  <a:txBody>
                    <a:bodyPr/>
                    <a:lstStyle/>
                    <a:p>
                      <a:pPr algn="l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cs-CZ" sz="1400" dirty="0">
                          <a:effectLst/>
                        </a:rPr>
                        <a:t>Číslo projektu</a:t>
                      </a:r>
                      <a:endParaRPr lang="cs-CZ" sz="1400" dirty="0">
                        <a:solidFill>
                          <a:srgbClr val="365F9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cs-CZ" sz="1400" dirty="0">
                          <a:effectLst/>
                        </a:rPr>
                        <a:t>CZ.1.07/1.5.00/34.0464</a:t>
                      </a:r>
                      <a:endParaRPr lang="cs-CZ" sz="1400" dirty="0">
                        <a:solidFill>
                          <a:srgbClr val="365F9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  <a:tr h="307582">
                <a:tc>
                  <a:txBody>
                    <a:bodyPr/>
                    <a:lstStyle/>
                    <a:p>
                      <a:pPr algn="l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cs-CZ" sz="1400">
                          <a:effectLst/>
                        </a:rPr>
                        <a:t>Šablona</a:t>
                      </a:r>
                      <a:endParaRPr lang="cs-CZ" sz="1400">
                        <a:solidFill>
                          <a:srgbClr val="365F9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cs-CZ" sz="1400" dirty="0">
                          <a:effectLst/>
                        </a:rPr>
                        <a:t>III/2 Inovace a zkvalitnění výuky prostřednictvím ICT</a:t>
                      </a:r>
                      <a:endParaRPr lang="cs-CZ" sz="1400" dirty="0">
                        <a:solidFill>
                          <a:srgbClr val="365F9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  <a:tr h="307582">
                <a:tc>
                  <a:txBody>
                    <a:bodyPr/>
                    <a:lstStyle/>
                    <a:p>
                      <a:pPr algn="l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cs-CZ" sz="1400">
                          <a:effectLst/>
                        </a:rPr>
                        <a:t>Autor DUM</a:t>
                      </a:r>
                      <a:endParaRPr lang="cs-CZ" sz="1400">
                        <a:solidFill>
                          <a:srgbClr val="365F9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0000"/>
                        </a:lnSpc>
                        <a:spcAft>
                          <a:spcPts val="0"/>
                        </a:spcAft>
                        <a:tabLst>
                          <a:tab pos="2056765" algn="ctr"/>
                        </a:tabLst>
                      </a:pPr>
                      <a:r>
                        <a:rPr lang="cs-CZ" sz="1400" dirty="0" smtClean="0">
                          <a:solidFill>
                            <a:schemeClr val="tx1"/>
                          </a:solidFill>
                          <a:effectLst/>
                          <a:latin typeface="Calibri"/>
                          <a:ea typeface="Calibri"/>
                          <a:cs typeface="Times New Roman"/>
                        </a:rPr>
                        <a:t>Mgr.</a:t>
                      </a:r>
                      <a:r>
                        <a:rPr lang="cs-CZ" sz="1400" baseline="0" dirty="0" smtClean="0">
                          <a:solidFill>
                            <a:schemeClr val="tx1"/>
                          </a:solidFill>
                          <a:effectLst/>
                          <a:latin typeface="Calibri"/>
                          <a:ea typeface="Calibri"/>
                          <a:cs typeface="Times New Roman"/>
                        </a:rPr>
                        <a:t> Soňa Havlíčková</a:t>
                      </a:r>
                      <a:endParaRPr lang="cs-CZ" sz="1400" dirty="0">
                        <a:solidFill>
                          <a:schemeClr val="tx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  <a:tr h="307582">
                <a:tc>
                  <a:txBody>
                    <a:bodyPr/>
                    <a:lstStyle/>
                    <a:p>
                      <a:pPr algn="l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cs-CZ" sz="1400" dirty="0">
                          <a:effectLst/>
                        </a:rPr>
                        <a:t>Název DUM</a:t>
                      </a:r>
                      <a:endParaRPr lang="cs-CZ" sz="1400" dirty="0">
                        <a:solidFill>
                          <a:srgbClr val="365F9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cs-CZ" sz="1400" dirty="0" smtClean="0">
                          <a:solidFill>
                            <a:schemeClr val="tx1"/>
                          </a:solidFill>
                          <a:effectLst/>
                          <a:latin typeface="Calibri"/>
                          <a:ea typeface="Calibri"/>
                          <a:cs typeface="Times New Roman"/>
                        </a:rPr>
                        <a:t>Makedonská</a:t>
                      </a:r>
                      <a:r>
                        <a:rPr lang="cs-CZ" sz="1400" baseline="0" dirty="0" smtClean="0">
                          <a:solidFill>
                            <a:schemeClr val="tx1"/>
                          </a:solidFill>
                          <a:effectLst/>
                          <a:latin typeface="Calibri"/>
                          <a:ea typeface="Calibri"/>
                          <a:cs typeface="Times New Roman"/>
                        </a:rPr>
                        <a:t> nadvláda</a:t>
                      </a:r>
                      <a:endParaRPr lang="cs-CZ" sz="1400" dirty="0">
                        <a:solidFill>
                          <a:schemeClr val="tx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  <a:tr h="307582">
                <a:tc>
                  <a:txBody>
                    <a:bodyPr/>
                    <a:lstStyle/>
                    <a:p>
                      <a:pPr marL="0" algn="l" defTabSz="914400" rtl="0" eaLnBrk="1" latinLnBrk="0" hangingPunct="1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cs-CZ" sz="1400" b="1" kern="1200" dirty="0" smtClean="0">
                          <a:solidFill>
                            <a:schemeClr val="lt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Kód DUM</a:t>
                      </a:r>
                      <a:endParaRPr lang="cs-CZ" sz="1400" b="1" kern="1200" dirty="0">
                        <a:solidFill>
                          <a:schemeClr val="lt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cs-CZ" sz="1400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VY_32_INOVACE_</a:t>
                      </a:r>
                      <a:r>
                        <a:rPr lang="cs-CZ" sz="1400" kern="1200" baseline="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2.3.10</a:t>
                      </a:r>
                      <a:endParaRPr lang="cs-CZ" sz="1400" kern="1200" dirty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68580" marR="68580" marT="0" marB="0"/>
                </a:tc>
              </a:tr>
              <a:tr h="307582">
                <a:tc>
                  <a:txBody>
                    <a:bodyPr/>
                    <a:lstStyle/>
                    <a:p>
                      <a:pPr marL="0" algn="l" defTabSz="914400" rtl="0" eaLnBrk="1" latinLnBrk="0" hangingPunct="1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cs-CZ" sz="1400" b="1" kern="1200" dirty="0">
                          <a:solidFill>
                            <a:schemeClr val="lt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Datum vytvoření 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cs-CZ" sz="1400" dirty="0" smtClean="0">
                          <a:solidFill>
                            <a:schemeClr val="tx1"/>
                          </a:solidFill>
                          <a:effectLst/>
                          <a:latin typeface="Calibri"/>
                          <a:ea typeface="Calibri"/>
                          <a:cs typeface="Times New Roman"/>
                        </a:rPr>
                        <a:t>3. 10. 2012</a:t>
                      </a:r>
                      <a:endParaRPr lang="cs-CZ" sz="1400" dirty="0">
                        <a:solidFill>
                          <a:schemeClr val="tx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  <a:tr h="307582">
                <a:tc>
                  <a:txBody>
                    <a:bodyPr/>
                    <a:lstStyle/>
                    <a:p>
                      <a:pPr algn="l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cs-CZ" sz="1400">
                          <a:effectLst/>
                        </a:rPr>
                        <a:t>Předmět</a:t>
                      </a:r>
                      <a:endParaRPr lang="cs-CZ" sz="1400">
                        <a:solidFill>
                          <a:srgbClr val="365F9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cs-CZ" sz="1400" dirty="0" smtClean="0">
                          <a:solidFill>
                            <a:schemeClr val="tx1"/>
                          </a:solidFill>
                          <a:effectLst/>
                          <a:latin typeface="Calibri"/>
                          <a:ea typeface="Calibri"/>
                          <a:cs typeface="Times New Roman"/>
                        </a:rPr>
                        <a:t>Dějepis</a:t>
                      </a:r>
                      <a:endParaRPr lang="cs-CZ" sz="1400" dirty="0">
                        <a:solidFill>
                          <a:schemeClr val="tx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  <a:tr h="307582">
                <a:tc>
                  <a:txBody>
                    <a:bodyPr/>
                    <a:lstStyle/>
                    <a:p>
                      <a:pPr algn="l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cs-CZ" sz="1400">
                          <a:effectLst/>
                        </a:rPr>
                        <a:t>Tematická oblast</a:t>
                      </a:r>
                      <a:endParaRPr lang="cs-CZ" sz="1400">
                        <a:solidFill>
                          <a:srgbClr val="365F9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140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Calibri"/>
                          <a:cs typeface="Times New Roman"/>
                        </a:rPr>
                        <a:t>Dějiny</a:t>
                      </a:r>
                      <a:r>
                        <a:rPr lang="cs-CZ" sz="1400" baseline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Calibri"/>
                          <a:cs typeface="Times New Roman"/>
                        </a:rPr>
                        <a:t> světa - rozšiřující učivo pro seminář</a:t>
                      </a:r>
                      <a:endParaRPr lang="cs-CZ" sz="1400" dirty="0" smtClean="0">
                        <a:solidFill>
                          <a:schemeClr val="tx1"/>
                        </a:solidFill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  <a:tr h="307582">
                <a:tc>
                  <a:txBody>
                    <a:bodyPr/>
                    <a:lstStyle/>
                    <a:p>
                      <a:pPr algn="l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cs-CZ" sz="1400" dirty="0" smtClean="0">
                          <a:effectLst/>
                        </a:rPr>
                        <a:t>Učivo </a:t>
                      </a:r>
                      <a:r>
                        <a:rPr lang="cs-CZ" sz="1400" dirty="0">
                          <a:effectLst/>
                        </a:rPr>
                        <a:t>ŠVP</a:t>
                      </a:r>
                      <a:endParaRPr lang="cs-CZ" sz="1400" dirty="0">
                        <a:solidFill>
                          <a:srgbClr val="365F9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cs-CZ" sz="1400" dirty="0" smtClean="0">
                          <a:solidFill>
                            <a:schemeClr val="tx1"/>
                          </a:solidFill>
                          <a:effectLst/>
                          <a:latin typeface="Calibri"/>
                          <a:ea typeface="Calibri"/>
                          <a:cs typeface="Times New Roman"/>
                        </a:rPr>
                        <a:t>Antické</a:t>
                      </a:r>
                      <a:r>
                        <a:rPr lang="cs-CZ" sz="1400" baseline="0" dirty="0" smtClean="0">
                          <a:solidFill>
                            <a:schemeClr val="tx1"/>
                          </a:solidFill>
                          <a:effectLst/>
                          <a:latin typeface="Calibri"/>
                          <a:ea typeface="Calibri"/>
                          <a:cs typeface="Times New Roman"/>
                        </a:rPr>
                        <a:t> Řecko</a:t>
                      </a:r>
                      <a:endParaRPr lang="cs-CZ" sz="1400" dirty="0">
                        <a:solidFill>
                          <a:schemeClr val="tx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  <a:tr h="307582">
                <a:tc>
                  <a:txBody>
                    <a:bodyPr/>
                    <a:lstStyle/>
                    <a:p>
                      <a:pPr algn="l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cs-CZ" sz="1400">
                          <a:effectLst/>
                        </a:rPr>
                        <a:t>Anotace DUM</a:t>
                      </a:r>
                      <a:endParaRPr lang="cs-CZ" sz="1400">
                        <a:solidFill>
                          <a:srgbClr val="365F9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cs-CZ" sz="1400" smtClean="0">
                          <a:solidFill>
                            <a:schemeClr val="tx1"/>
                          </a:solidFill>
                          <a:effectLst/>
                          <a:latin typeface="Calibri"/>
                          <a:ea typeface="Calibri"/>
                          <a:cs typeface="Times New Roman"/>
                        </a:rPr>
                        <a:t>Materiál </a:t>
                      </a:r>
                      <a:r>
                        <a:rPr lang="cs-CZ" sz="1400" smtClean="0">
                          <a:solidFill>
                            <a:schemeClr val="tx1"/>
                          </a:solidFill>
                          <a:effectLst/>
                          <a:latin typeface="Calibri"/>
                          <a:ea typeface="Calibri"/>
                          <a:cs typeface="Times New Roman"/>
                        </a:rPr>
                        <a:t>slouží </a:t>
                      </a:r>
                      <a:r>
                        <a:rPr lang="cs-CZ" sz="1400" dirty="0" smtClean="0">
                          <a:solidFill>
                            <a:schemeClr val="tx1"/>
                          </a:solidFill>
                          <a:effectLst/>
                          <a:latin typeface="Calibri"/>
                          <a:ea typeface="Calibri"/>
                          <a:cs typeface="Times New Roman"/>
                        </a:rPr>
                        <a:t>k rozšíření a doplnění znalostí o</a:t>
                      </a:r>
                      <a:r>
                        <a:rPr lang="cs-CZ" sz="1400" baseline="0" dirty="0" smtClean="0">
                          <a:solidFill>
                            <a:schemeClr val="tx1"/>
                          </a:solidFill>
                          <a:effectLst/>
                          <a:latin typeface="Calibri"/>
                          <a:ea typeface="Calibri"/>
                          <a:cs typeface="Times New Roman"/>
                        </a:rPr>
                        <a:t> daném tématu a je určen pro výuku v semináři z dějepisu.</a:t>
                      </a:r>
                      <a:endParaRPr lang="cs-CZ" sz="1400" dirty="0">
                        <a:solidFill>
                          <a:schemeClr val="tx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  <a:tr h="307582">
                <a:tc>
                  <a:txBody>
                    <a:bodyPr/>
                    <a:lstStyle/>
                    <a:p>
                      <a:pPr algn="l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cs-CZ" sz="1400">
                          <a:effectLst/>
                        </a:rPr>
                        <a:t>Metodický popis</a:t>
                      </a:r>
                      <a:endParaRPr lang="cs-CZ" sz="1400">
                        <a:solidFill>
                          <a:srgbClr val="365F9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cs-CZ" sz="1400" dirty="0" smtClean="0">
                          <a:solidFill>
                            <a:schemeClr val="tx1"/>
                          </a:solidFill>
                          <a:effectLst/>
                          <a:latin typeface="Calibri"/>
                          <a:ea typeface="Calibri"/>
                          <a:cs typeface="Times New Roman"/>
                        </a:rPr>
                        <a:t>Materiál je určen k doplnění výkladu učitele</a:t>
                      </a:r>
                      <a:r>
                        <a:rPr lang="cs-CZ" sz="1400" baseline="0" dirty="0" smtClean="0">
                          <a:solidFill>
                            <a:schemeClr val="tx1"/>
                          </a:solidFill>
                          <a:effectLst/>
                          <a:latin typeface="Calibri"/>
                          <a:ea typeface="Calibri"/>
                          <a:cs typeface="Times New Roman"/>
                        </a:rPr>
                        <a:t> a k ilustraci probírané látky.</a:t>
                      </a:r>
                      <a:endParaRPr lang="cs-CZ" sz="1400" dirty="0">
                        <a:solidFill>
                          <a:schemeClr val="tx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  <a:tr h="307582">
                <a:tc>
                  <a:txBody>
                    <a:bodyPr/>
                    <a:lstStyle/>
                    <a:p>
                      <a:pPr algn="l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cs-CZ" sz="1400">
                          <a:effectLst/>
                        </a:rPr>
                        <a:t>Hodnocení</a:t>
                      </a:r>
                      <a:endParaRPr lang="cs-CZ" sz="1400">
                        <a:solidFill>
                          <a:srgbClr val="365F9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cs-CZ" sz="1400" dirty="0" smtClean="0">
                          <a:solidFill>
                            <a:schemeClr val="tx1"/>
                          </a:solidFill>
                          <a:effectLst/>
                          <a:latin typeface="Calibri"/>
                          <a:ea typeface="Calibri"/>
                          <a:cs typeface="Times New Roman"/>
                        </a:rPr>
                        <a:t>Materiál se osvědčil,</a:t>
                      </a:r>
                      <a:r>
                        <a:rPr lang="cs-CZ" sz="1400" baseline="0" dirty="0" smtClean="0">
                          <a:solidFill>
                            <a:schemeClr val="tx1"/>
                          </a:solidFill>
                          <a:effectLst/>
                          <a:latin typeface="Calibri"/>
                          <a:ea typeface="Calibri"/>
                          <a:cs typeface="Times New Roman"/>
                        </a:rPr>
                        <a:t> napomohl lepšímu zapamatování učiva a </a:t>
                      </a:r>
                      <a:r>
                        <a:rPr lang="cs-CZ" sz="1400" baseline="0" smtClean="0">
                          <a:solidFill>
                            <a:schemeClr val="tx1"/>
                          </a:solidFill>
                          <a:effectLst/>
                          <a:latin typeface="Calibri"/>
                          <a:ea typeface="Calibri"/>
                          <a:cs typeface="Times New Roman"/>
                        </a:rPr>
                        <a:t>rozšíření znalostí.</a:t>
                      </a:r>
                      <a:endParaRPr lang="cs-CZ" sz="1400" dirty="0">
                        <a:solidFill>
                          <a:schemeClr val="tx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  <a:tr h="615164">
                <a:tc gridSpan="2"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cs-CZ" sz="1400" dirty="0">
                          <a:effectLst/>
                        </a:rPr>
                        <a:t>Autor prohlašuje, že řádně uvedl všechny použité zdroje. Pokud není uvedeno jinak, použitý materiál je z vlastních zdrojů autora.</a:t>
                      </a:r>
                      <a:endParaRPr lang="cs-CZ" sz="1400" dirty="0">
                        <a:solidFill>
                          <a:srgbClr val="365F9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7" name="Rectangle 3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cs-CZ">
              <a:solidFill>
                <a:prstClr val="black"/>
              </a:solidFill>
            </a:endParaRPr>
          </a:p>
        </p:txBody>
      </p:sp>
      <p:pic>
        <p:nvPicPr>
          <p:cNvPr id="1026" name="Obrázek 1" descr="http://hilase.cz/wp-content/uploads/2012/12/OPVK_hor_zakladni_logolink_RGB_cz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65298" y="228600"/>
            <a:ext cx="6413403" cy="13992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Zástupný symbol pro zápatí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6903495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cs-CZ" dirty="0" smtClean="0"/>
              <a:t>Makedonská nadvláda</a:t>
            </a:r>
            <a:endParaRPr lang="cs-CZ" dirty="0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00210105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cs-CZ" dirty="0" smtClean="0"/>
              <a:t>Filip II. Makedonský 359 – 336 př. n. l.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4853136"/>
          </a:xfrm>
        </p:spPr>
        <p:txBody>
          <a:bodyPr>
            <a:normAutofit fontScale="92500" lnSpcReduction="10000"/>
          </a:bodyPr>
          <a:lstStyle/>
          <a:p>
            <a:r>
              <a:rPr lang="cs-CZ" dirty="0" smtClean="0"/>
              <a:t>Silný stát na severu Řecka</a:t>
            </a:r>
          </a:p>
          <a:p>
            <a:r>
              <a:rPr lang="cs-CZ" dirty="0" smtClean="0"/>
              <a:t>Opírá se o silné vojsko – převzal bojovou taktiku </a:t>
            </a:r>
            <a:r>
              <a:rPr lang="cs-CZ" dirty="0" err="1" smtClean="0"/>
              <a:t>Thébanů</a:t>
            </a:r>
            <a:endParaRPr lang="cs-CZ" dirty="0" smtClean="0"/>
          </a:p>
          <a:p>
            <a:r>
              <a:rPr lang="cs-CZ" dirty="0" smtClean="0"/>
              <a:t>Využívá oslabení řeckých městských států po vleklých válkách a bojích o hegemonii</a:t>
            </a:r>
          </a:p>
          <a:p>
            <a:r>
              <a:rPr lang="cs-CZ" dirty="0" smtClean="0"/>
              <a:t>Bohatá naleziště zlata</a:t>
            </a:r>
          </a:p>
          <a:p>
            <a:r>
              <a:rPr lang="cs-CZ" dirty="0" smtClean="0"/>
              <a:t>Řekové se makedonské nadvládě bránili</a:t>
            </a:r>
          </a:p>
          <a:p>
            <a:r>
              <a:rPr lang="cs-CZ" dirty="0" smtClean="0"/>
              <a:t>338 př. n. l. – bitva u </a:t>
            </a:r>
            <a:r>
              <a:rPr lang="cs-CZ" dirty="0" err="1" smtClean="0"/>
              <a:t>Chaironeie</a:t>
            </a:r>
            <a:endParaRPr lang="cs-CZ" dirty="0" smtClean="0"/>
          </a:p>
          <a:p>
            <a:pPr lvl="1"/>
            <a:r>
              <a:rPr lang="cs-CZ" dirty="0" smtClean="0"/>
              <a:t>Vítězí Filip II. (díky synovi Alexandrovi)</a:t>
            </a:r>
          </a:p>
          <a:p>
            <a:pPr lvl="1"/>
            <a:r>
              <a:rPr lang="cs-CZ" dirty="0" smtClean="0"/>
              <a:t>Řecké státy ztrácí svou samostatnost</a:t>
            </a:r>
            <a:endParaRPr lang="cs-CZ" dirty="0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68543978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cs-CZ" dirty="0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1"/>
            <a:ext cx="8604448" cy="686525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>
          <a:xfrm>
            <a:off x="8604448" y="188640"/>
            <a:ext cx="539552" cy="6552728"/>
          </a:xfrm>
        </p:spPr>
        <p:txBody>
          <a:bodyPr vert="vert270"/>
          <a:lstStyle/>
          <a:p>
            <a:pPr algn="l"/>
            <a:r>
              <a:rPr lang="cs-CZ" dirty="0" err="1"/>
              <a:t>Ancient_Macedonians</a:t>
            </a:r>
            <a:r>
              <a:rPr lang="cs-CZ" dirty="0"/>
              <a:t>-. In: </a:t>
            </a:r>
            <a:r>
              <a:rPr lang="cs-CZ" i="1" dirty="0" err="1"/>
              <a:t>Wikipedia</a:t>
            </a:r>
            <a:r>
              <a:rPr lang="cs-CZ" i="1" dirty="0"/>
              <a:t>: </a:t>
            </a:r>
            <a:r>
              <a:rPr lang="cs-CZ" i="1" dirty="0" err="1"/>
              <a:t>the</a:t>
            </a:r>
            <a:r>
              <a:rPr lang="cs-CZ" i="1" dirty="0"/>
              <a:t> free </a:t>
            </a:r>
            <a:r>
              <a:rPr lang="cs-CZ" i="1" dirty="0" err="1"/>
              <a:t>encyclopedia</a:t>
            </a:r>
            <a:r>
              <a:rPr lang="cs-CZ" dirty="0"/>
              <a:t> [online]. San Francisco (CA): </a:t>
            </a:r>
            <a:r>
              <a:rPr lang="cs-CZ" dirty="0" err="1"/>
              <a:t>Wikimedia</a:t>
            </a:r>
            <a:r>
              <a:rPr lang="cs-CZ" dirty="0"/>
              <a:t> </a:t>
            </a:r>
            <a:r>
              <a:rPr lang="cs-CZ" dirty="0" err="1"/>
              <a:t>Foundation</a:t>
            </a:r>
            <a:r>
              <a:rPr lang="cs-CZ" dirty="0"/>
              <a:t>, 2001- [cit. 2014-03-10]. Dostupné z: http://en.wikipedia.org/wiki/Ancient_Macedonians </a:t>
            </a:r>
          </a:p>
        </p:txBody>
      </p:sp>
    </p:spTree>
    <p:extLst>
      <p:ext uri="{BB962C8B-B14F-4D97-AF65-F5344CB8AC3E}">
        <p14:creationId xmlns:p14="http://schemas.microsoft.com/office/powerpoint/2010/main" val="17260958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Politika Filipa II.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4853136"/>
          </a:xfrm>
        </p:spPr>
        <p:txBody>
          <a:bodyPr>
            <a:normAutofit fontScale="85000" lnSpcReduction="20000"/>
          </a:bodyPr>
          <a:lstStyle/>
          <a:p>
            <a:r>
              <a:rPr lang="cs-CZ" dirty="0" smtClean="0"/>
              <a:t>Ponechal Řekům množství svobod</a:t>
            </a:r>
          </a:p>
          <a:p>
            <a:r>
              <a:rPr lang="cs-CZ" dirty="0" smtClean="0"/>
              <a:t>Respektoval jejich státní zřízení a kulturu</a:t>
            </a:r>
          </a:p>
          <a:p>
            <a:r>
              <a:rPr lang="cs-CZ" dirty="0" smtClean="0"/>
              <a:t>Zakázal řešení sporů vojenskou cestou</a:t>
            </a:r>
          </a:p>
          <a:p>
            <a:pPr lvl="1"/>
            <a:r>
              <a:rPr lang="cs-CZ" dirty="0" smtClean="0"/>
              <a:t>Chtěl zabránit riziku konfliktů</a:t>
            </a:r>
          </a:p>
          <a:p>
            <a:pPr lvl="1"/>
            <a:r>
              <a:rPr lang="cs-CZ" dirty="0" smtClean="0"/>
              <a:t>Řecké dějiny byly už od nejstarších dob plné válek</a:t>
            </a:r>
          </a:p>
          <a:p>
            <a:r>
              <a:rPr lang="cs-CZ" dirty="0" smtClean="0"/>
              <a:t>Získal si Řeky plánem na společné vojenské tažení proti Peršanům</a:t>
            </a:r>
          </a:p>
          <a:p>
            <a:pPr lvl="1"/>
            <a:r>
              <a:rPr lang="cs-CZ" dirty="0" smtClean="0"/>
              <a:t>Odvěcí nepřátelé Řeků</a:t>
            </a:r>
          </a:p>
          <a:p>
            <a:pPr lvl="1"/>
            <a:r>
              <a:rPr lang="cs-CZ" dirty="0" smtClean="0"/>
              <a:t>Možnost získání bohatství</a:t>
            </a:r>
          </a:p>
          <a:p>
            <a:pPr lvl="1"/>
            <a:r>
              <a:rPr lang="cs-CZ" dirty="0" smtClean="0"/>
              <a:t>Odpůrcem např. </a:t>
            </a:r>
            <a:r>
              <a:rPr lang="cs-CZ" dirty="0" err="1" smtClean="0"/>
              <a:t>Démosthénés</a:t>
            </a:r>
            <a:r>
              <a:rPr lang="cs-CZ" dirty="0" smtClean="0"/>
              <a:t> - filipiky</a:t>
            </a:r>
          </a:p>
          <a:p>
            <a:r>
              <a:rPr lang="cs-CZ" dirty="0" smtClean="0"/>
              <a:t>Filip II. se nicméně stal obětí atentátu</a:t>
            </a:r>
          </a:p>
          <a:p>
            <a:r>
              <a:rPr lang="cs-CZ" dirty="0" smtClean="0"/>
              <a:t>Následné povstání porazil Alexandr Makedonský</a:t>
            </a:r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59101183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Říše Alexandra Makedonského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Navázal na politiku svého otce</a:t>
            </a:r>
          </a:p>
          <a:p>
            <a:r>
              <a:rPr lang="cs-CZ" dirty="0" smtClean="0"/>
              <a:t>Znovu reformoval armádu</a:t>
            </a:r>
          </a:p>
          <a:p>
            <a:pPr lvl="1"/>
            <a:r>
              <a:rPr lang="cs-CZ" dirty="0" smtClean="0"/>
              <a:t>Těžkooděnci (falanga), lučištníci, vrhači oštěpů, </a:t>
            </a:r>
            <a:r>
              <a:rPr lang="cs-CZ" dirty="0" err="1" smtClean="0"/>
              <a:t>prakovníci</a:t>
            </a:r>
            <a:r>
              <a:rPr lang="cs-CZ" dirty="0" smtClean="0"/>
              <a:t>, jízda</a:t>
            </a:r>
            <a:endParaRPr lang="cs-CZ" dirty="0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>
          <a:xfrm>
            <a:off x="395536" y="6356350"/>
            <a:ext cx="8352928" cy="365125"/>
          </a:xfrm>
        </p:spPr>
        <p:txBody>
          <a:bodyPr/>
          <a:lstStyle/>
          <a:p>
            <a:pPr algn="l"/>
            <a:r>
              <a:rPr lang="cs-CZ" dirty="0" err="1"/>
              <a:t>Ancient_Macedonian_army</a:t>
            </a:r>
            <a:r>
              <a:rPr lang="cs-CZ" dirty="0"/>
              <a:t>. In: </a:t>
            </a:r>
            <a:r>
              <a:rPr lang="cs-CZ" i="1" dirty="0" err="1"/>
              <a:t>Wikipedia</a:t>
            </a:r>
            <a:r>
              <a:rPr lang="cs-CZ" i="1" dirty="0"/>
              <a:t>: </a:t>
            </a:r>
            <a:r>
              <a:rPr lang="cs-CZ" i="1" dirty="0" err="1"/>
              <a:t>the</a:t>
            </a:r>
            <a:r>
              <a:rPr lang="cs-CZ" i="1" dirty="0"/>
              <a:t> free </a:t>
            </a:r>
            <a:r>
              <a:rPr lang="cs-CZ" i="1" dirty="0" err="1"/>
              <a:t>encyclopedia</a:t>
            </a:r>
            <a:r>
              <a:rPr lang="cs-CZ" dirty="0"/>
              <a:t> [online]. San Francisco (CA): </a:t>
            </a:r>
            <a:r>
              <a:rPr lang="cs-CZ" dirty="0" err="1"/>
              <a:t>Wikimedia</a:t>
            </a:r>
            <a:r>
              <a:rPr lang="cs-CZ" dirty="0"/>
              <a:t> </a:t>
            </a:r>
            <a:r>
              <a:rPr lang="cs-CZ" dirty="0" err="1"/>
              <a:t>Foundation</a:t>
            </a:r>
            <a:r>
              <a:rPr lang="cs-CZ" dirty="0"/>
              <a:t>, 2001- [cit. 2014-03-10]. Dostupné z: http://en.wikipedia.org/wiki/Ancient_Macedonian_army </a:t>
            </a:r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85003" y="3861048"/>
            <a:ext cx="5715000" cy="24479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84071107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Tažení proti Perské říši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Po vstupu do Malé Asie r. 334 př. n. l. – bitva u </a:t>
            </a:r>
            <a:r>
              <a:rPr lang="cs-CZ" dirty="0" err="1" smtClean="0">
                <a:hlinkClick r:id="rId2"/>
              </a:rPr>
              <a:t>Gráníku</a:t>
            </a:r>
            <a:endParaRPr lang="cs-CZ" dirty="0" smtClean="0"/>
          </a:p>
          <a:p>
            <a:pPr lvl="1"/>
            <a:r>
              <a:rPr lang="cs-CZ" dirty="0" smtClean="0"/>
              <a:t>Snad nejtěžší bitva jeho kariéry</a:t>
            </a:r>
          </a:p>
          <a:p>
            <a:pPr lvl="1"/>
            <a:r>
              <a:rPr lang="cs-CZ" dirty="0" smtClean="0"/>
              <a:t>Řeka </a:t>
            </a:r>
            <a:r>
              <a:rPr lang="cs-CZ" dirty="0" err="1" smtClean="0"/>
              <a:t>Gráníkos</a:t>
            </a:r>
            <a:r>
              <a:rPr lang="cs-CZ" dirty="0" smtClean="0"/>
              <a:t> (dnes </a:t>
            </a:r>
            <a:r>
              <a:rPr lang="cs-CZ" dirty="0" err="1" smtClean="0"/>
              <a:t>Biga</a:t>
            </a:r>
            <a:r>
              <a:rPr lang="cs-CZ" dirty="0" smtClean="0"/>
              <a:t>) – nedaleko </a:t>
            </a:r>
            <a:r>
              <a:rPr lang="cs-CZ" dirty="0" err="1" smtClean="0"/>
              <a:t>Tróje</a:t>
            </a:r>
            <a:endParaRPr lang="cs-CZ" dirty="0" smtClean="0"/>
          </a:p>
          <a:p>
            <a:pPr lvl="1"/>
            <a:r>
              <a:rPr lang="cs-CZ" dirty="0" smtClean="0"/>
              <a:t>Slavné vítězství</a:t>
            </a:r>
          </a:p>
          <a:p>
            <a:pPr lvl="1"/>
            <a:r>
              <a:rPr lang="cs-CZ" dirty="0" smtClean="0"/>
              <a:t>„Osvoboditel maloasijských Řeků“</a:t>
            </a:r>
          </a:p>
          <a:p>
            <a:pPr lvl="1"/>
            <a:r>
              <a:rPr lang="cs-CZ" dirty="0" smtClean="0"/>
              <a:t>Ovládl celou oblast Malé Asie</a:t>
            </a:r>
            <a:endParaRPr lang="cs-CZ" dirty="0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>
          <a:xfrm>
            <a:off x="251520" y="5661248"/>
            <a:ext cx="6120680" cy="1060227"/>
          </a:xfrm>
        </p:spPr>
        <p:txBody>
          <a:bodyPr/>
          <a:lstStyle/>
          <a:p>
            <a:pPr algn="l"/>
            <a:r>
              <a:rPr lang="en-US" dirty="0" err="1"/>
              <a:t>Alexander_the_Great</a:t>
            </a:r>
            <a:r>
              <a:rPr lang="en-US" dirty="0"/>
              <a:t>. In: </a:t>
            </a:r>
            <a:r>
              <a:rPr lang="en-US" i="1" dirty="0"/>
              <a:t>Wikipedia: the free encyclopedia</a:t>
            </a:r>
            <a:r>
              <a:rPr lang="en-US" dirty="0"/>
              <a:t> [online]. San Francisco (CA): Wikimedia Foundation, 2001- [cit. 2014-03-10]. </a:t>
            </a:r>
            <a:r>
              <a:rPr lang="en-US" dirty="0" err="1"/>
              <a:t>Dostupné</a:t>
            </a:r>
            <a:r>
              <a:rPr lang="en-US" dirty="0"/>
              <a:t> z: http://en.wikipedia.org/wiki/Alexander_the_Great </a:t>
            </a:r>
            <a:endParaRPr lang="cs-CZ" dirty="0"/>
          </a:p>
        </p:txBody>
      </p:sp>
      <p:pic>
        <p:nvPicPr>
          <p:cNvPr id="3075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60232" y="3717032"/>
            <a:ext cx="2095500" cy="2895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93101556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476672"/>
            <a:ext cx="8229600" cy="5649491"/>
          </a:xfrm>
        </p:spPr>
        <p:txBody>
          <a:bodyPr/>
          <a:lstStyle/>
          <a:p>
            <a:r>
              <a:rPr lang="cs-CZ" dirty="0" smtClean="0"/>
              <a:t>333 př. n. l. – střetnutí s vojskem perského krále </a:t>
            </a:r>
            <a:r>
              <a:rPr lang="cs-CZ" dirty="0" err="1" smtClean="0"/>
              <a:t>Dareia</a:t>
            </a:r>
            <a:r>
              <a:rPr lang="cs-CZ" dirty="0" smtClean="0"/>
              <a:t> III. u </a:t>
            </a:r>
            <a:r>
              <a:rPr lang="cs-CZ" dirty="0" smtClean="0">
                <a:hlinkClick r:id="rId2"/>
              </a:rPr>
              <a:t>Issu</a:t>
            </a:r>
            <a:endParaRPr lang="cs-CZ" dirty="0" smtClean="0"/>
          </a:p>
          <a:p>
            <a:pPr lvl="1"/>
            <a:r>
              <a:rPr lang="cs-CZ" dirty="0" smtClean="0"/>
              <a:t>Navzdory přesile Alexandr zvítězil</a:t>
            </a:r>
          </a:p>
          <a:p>
            <a:pPr lvl="1"/>
            <a:r>
              <a:rPr lang="cs-CZ" dirty="0" smtClean="0"/>
              <a:t>Získal ohromnou kořist</a:t>
            </a:r>
          </a:p>
          <a:p>
            <a:pPr lvl="1"/>
            <a:r>
              <a:rPr lang="cs-CZ" dirty="0" smtClean="0"/>
              <a:t>Zajal jeho manželku a dcery</a:t>
            </a:r>
          </a:p>
          <a:p>
            <a:r>
              <a:rPr lang="cs-CZ" dirty="0" smtClean="0"/>
              <a:t>Pokračoval dál v tažení Sýrií a Palestinou</a:t>
            </a:r>
          </a:p>
          <a:p>
            <a:r>
              <a:rPr lang="cs-CZ" dirty="0" smtClean="0"/>
              <a:t>331 př. n. l. byl jako osvoboditel od Peršanů přivítán v Egyptě</a:t>
            </a:r>
          </a:p>
          <a:p>
            <a:pPr lvl="1"/>
            <a:r>
              <a:rPr lang="cs-CZ" dirty="0" smtClean="0"/>
              <a:t>Zakládá </a:t>
            </a:r>
            <a:r>
              <a:rPr lang="cs-CZ" dirty="0" smtClean="0">
                <a:hlinkClick r:id="rId3"/>
              </a:rPr>
              <a:t>Alexandrii</a:t>
            </a:r>
            <a:endParaRPr lang="cs-CZ" dirty="0" smtClean="0"/>
          </a:p>
          <a:p>
            <a:pPr lvl="1"/>
            <a:r>
              <a:rPr lang="cs-CZ" dirty="0" smtClean="0">
                <a:hlinkClick r:id="rId4"/>
              </a:rPr>
              <a:t>Mapa tažení</a:t>
            </a:r>
            <a:endParaRPr lang="cs-CZ" dirty="0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0247087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548680"/>
            <a:ext cx="8229600" cy="5577483"/>
          </a:xfrm>
        </p:spPr>
        <p:txBody>
          <a:bodyPr/>
          <a:lstStyle/>
          <a:p>
            <a:r>
              <a:rPr lang="cs-CZ" dirty="0" smtClean="0"/>
              <a:t>331 př. n. l. bitva u </a:t>
            </a:r>
            <a:r>
              <a:rPr lang="cs-CZ" dirty="0" err="1" smtClean="0">
                <a:hlinkClick r:id="rId2"/>
              </a:rPr>
              <a:t>Gaugamél</a:t>
            </a:r>
            <a:endParaRPr lang="cs-CZ" dirty="0" smtClean="0"/>
          </a:p>
          <a:p>
            <a:pPr lvl="1"/>
            <a:r>
              <a:rPr lang="cs-CZ" dirty="0" smtClean="0"/>
              <a:t>Definitivně porazil </a:t>
            </a:r>
            <a:r>
              <a:rPr lang="cs-CZ" dirty="0" err="1" smtClean="0"/>
              <a:t>Dareiovo</a:t>
            </a:r>
            <a:r>
              <a:rPr lang="cs-CZ" dirty="0" smtClean="0"/>
              <a:t> vojsko</a:t>
            </a:r>
          </a:p>
          <a:p>
            <a:pPr lvl="1"/>
            <a:r>
              <a:rPr lang="cs-CZ" dirty="0" smtClean="0"/>
              <a:t>Bez boje obsadil Babylón</a:t>
            </a:r>
          </a:p>
          <a:p>
            <a:pPr lvl="1"/>
            <a:r>
              <a:rPr lang="cs-CZ" dirty="0" smtClean="0"/>
              <a:t>Získal perský poklad v </a:t>
            </a:r>
            <a:r>
              <a:rPr lang="cs-CZ" dirty="0" err="1" smtClean="0"/>
              <a:t>Súsách</a:t>
            </a:r>
            <a:endParaRPr lang="cs-CZ" dirty="0" smtClean="0"/>
          </a:p>
          <a:p>
            <a:pPr lvl="1"/>
            <a:r>
              <a:rPr lang="cs-CZ" dirty="0" smtClean="0"/>
              <a:t>Vyplenil Persepolis – hlavní město říše</a:t>
            </a:r>
          </a:p>
          <a:p>
            <a:r>
              <a:rPr lang="cs-CZ" dirty="0" smtClean="0"/>
              <a:t>Politika Alexandra Velikého</a:t>
            </a:r>
          </a:p>
          <a:p>
            <a:pPr lvl="1"/>
            <a:r>
              <a:rPr lang="cs-CZ" dirty="0" smtClean="0"/>
              <a:t>Sňatky vojáků s dcerami perských hodnostářů</a:t>
            </a:r>
          </a:p>
          <a:p>
            <a:pPr lvl="1"/>
            <a:r>
              <a:rPr lang="cs-CZ" dirty="0" smtClean="0"/>
              <a:t>Sám se oženil s dcerou </a:t>
            </a:r>
            <a:r>
              <a:rPr lang="cs-CZ" dirty="0" err="1" smtClean="0"/>
              <a:t>Dareia</a:t>
            </a:r>
            <a:r>
              <a:rPr lang="cs-CZ" dirty="0" smtClean="0"/>
              <a:t> III.</a:t>
            </a:r>
          </a:p>
          <a:p>
            <a:pPr lvl="1"/>
            <a:r>
              <a:rPr lang="cs-CZ" dirty="0" smtClean="0"/>
              <a:t>Místní tradice, správu a úřady ponechal bez změny</a:t>
            </a:r>
          </a:p>
          <a:p>
            <a:pPr lvl="1"/>
            <a:r>
              <a:rPr lang="cs-CZ" dirty="0" smtClean="0"/>
              <a:t>Ctil místní náboženské zvyklosti</a:t>
            </a:r>
          </a:p>
          <a:p>
            <a:pPr marL="457200" lvl="1" indent="0">
              <a:buNone/>
            </a:pPr>
            <a:endParaRPr lang="cs-CZ" dirty="0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919301392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>
          <a:xfrm>
            <a:off x="179512" y="6356350"/>
            <a:ext cx="8784976" cy="365125"/>
          </a:xfrm>
        </p:spPr>
        <p:txBody>
          <a:bodyPr/>
          <a:lstStyle/>
          <a:p>
            <a:pPr algn="l"/>
            <a:r>
              <a:rPr lang="cs-CZ" dirty="0" err="1"/>
              <a:t>Bukefalos</a:t>
            </a:r>
            <a:r>
              <a:rPr lang="cs-CZ" dirty="0"/>
              <a:t>. In: </a:t>
            </a:r>
            <a:r>
              <a:rPr lang="cs-CZ" i="1" dirty="0" err="1"/>
              <a:t>Wikipedia</a:t>
            </a:r>
            <a:r>
              <a:rPr lang="cs-CZ" i="1" dirty="0"/>
              <a:t>: </a:t>
            </a:r>
            <a:r>
              <a:rPr lang="cs-CZ" i="1" dirty="0" err="1"/>
              <a:t>the</a:t>
            </a:r>
            <a:r>
              <a:rPr lang="cs-CZ" i="1" dirty="0"/>
              <a:t> free </a:t>
            </a:r>
            <a:r>
              <a:rPr lang="cs-CZ" i="1" dirty="0" err="1"/>
              <a:t>encyclopedia</a:t>
            </a:r>
            <a:r>
              <a:rPr lang="cs-CZ" dirty="0"/>
              <a:t> [online]. San Francisco (CA): </a:t>
            </a:r>
            <a:r>
              <a:rPr lang="cs-CZ" dirty="0" err="1"/>
              <a:t>Wikimedia</a:t>
            </a:r>
            <a:r>
              <a:rPr lang="cs-CZ" dirty="0"/>
              <a:t> </a:t>
            </a:r>
            <a:r>
              <a:rPr lang="cs-CZ" dirty="0" err="1"/>
              <a:t>Foundation</a:t>
            </a:r>
            <a:r>
              <a:rPr lang="cs-CZ" dirty="0"/>
              <a:t>, 2001- [cit. 2014-03-10]. Dostupné z: http://cs.wikipedia.org/wiki/Bukefalos </a:t>
            </a:r>
          </a:p>
        </p:txBody>
      </p:sp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"/>
            <a:ext cx="9143163" cy="630878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034115478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Tažení do Indie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20000"/>
          </a:bodyPr>
          <a:lstStyle/>
          <a:p>
            <a:r>
              <a:rPr lang="cs-CZ" dirty="0" smtClean="0"/>
              <a:t>Po dobytí Persie pokračoval v tažení do Indie</a:t>
            </a:r>
          </a:p>
          <a:p>
            <a:r>
              <a:rPr lang="cs-CZ" dirty="0" smtClean="0"/>
              <a:t>Vrací se kvůli nepříznivým přírodním podmínkám a vzpouře vojáků</a:t>
            </a:r>
          </a:p>
          <a:p>
            <a:r>
              <a:rPr lang="cs-CZ" dirty="0" smtClean="0"/>
              <a:t>323 př. n. l. umírá v Babylónu zřejmě na malárii (možná byl otráven)</a:t>
            </a:r>
          </a:p>
          <a:p>
            <a:pPr lvl="1"/>
            <a:r>
              <a:rPr lang="cs-CZ" dirty="0" smtClean="0"/>
              <a:t>Byl oslaben zraněními</a:t>
            </a:r>
          </a:p>
          <a:p>
            <a:pPr lvl="1"/>
            <a:r>
              <a:rPr lang="cs-CZ" dirty="0" smtClean="0"/>
              <a:t>Alkoholismus</a:t>
            </a:r>
          </a:p>
          <a:p>
            <a:r>
              <a:rPr lang="cs-CZ" dirty="0" smtClean="0"/>
              <a:t>Bylo mu 33 let</a:t>
            </a:r>
          </a:p>
          <a:p>
            <a:r>
              <a:rPr lang="cs-CZ" dirty="0" smtClean="0"/>
              <a:t>Po jeho smrti vypukly boje moc a nástupnictví</a:t>
            </a:r>
          </a:p>
          <a:p>
            <a:r>
              <a:rPr lang="cs-CZ" dirty="0" smtClean="0"/>
              <a:t>Jeho syn se narodil jako pohrobek</a:t>
            </a:r>
            <a:endParaRPr lang="cs-CZ" dirty="0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988047312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Diadochové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cs-CZ" dirty="0" smtClean="0"/>
              <a:t>Říši si rozdělili Alexandrovi vojevůdci – diadochové</a:t>
            </a:r>
          </a:p>
          <a:p>
            <a:r>
              <a:rPr lang="cs-CZ" dirty="0" smtClean="0"/>
              <a:t>Po asi 40 letech bojů vzniká několik říší</a:t>
            </a:r>
          </a:p>
          <a:p>
            <a:pPr lvl="1"/>
            <a:r>
              <a:rPr lang="cs-CZ" dirty="0" err="1" smtClean="0"/>
              <a:t>Seleukovci</a:t>
            </a:r>
            <a:r>
              <a:rPr lang="cs-CZ" dirty="0" smtClean="0"/>
              <a:t> – Mezopotámie a Sýrie</a:t>
            </a:r>
          </a:p>
          <a:p>
            <a:pPr lvl="1"/>
            <a:r>
              <a:rPr lang="cs-CZ" dirty="0" err="1" smtClean="0"/>
              <a:t>Attalovci</a:t>
            </a:r>
            <a:r>
              <a:rPr lang="cs-CZ" dirty="0" smtClean="0"/>
              <a:t> – Pergamské království</a:t>
            </a:r>
          </a:p>
          <a:p>
            <a:pPr lvl="1"/>
            <a:r>
              <a:rPr lang="cs-CZ" dirty="0" smtClean="0"/>
              <a:t>Ptolemaiovci – Egypt</a:t>
            </a:r>
          </a:p>
          <a:p>
            <a:pPr lvl="1"/>
            <a:r>
              <a:rPr lang="cs-CZ" dirty="0" err="1" smtClean="0"/>
              <a:t>Antigonovci</a:t>
            </a:r>
            <a:r>
              <a:rPr lang="cs-CZ" dirty="0" smtClean="0"/>
              <a:t> – Makedonie a Řecko</a:t>
            </a:r>
          </a:p>
          <a:p>
            <a:r>
              <a:rPr lang="cs-CZ" dirty="0" smtClean="0"/>
              <a:t>146 dobytí </a:t>
            </a:r>
            <a:r>
              <a:rPr lang="cs-CZ" dirty="0" err="1" smtClean="0"/>
              <a:t>Korinthu</a:t>
            </a:r>
            <a:r>
              <a:rPr lang="cs-CZ" dirty="0" smtClean="0"/>
              <a:t> – většina území připojena k Římské říši</a:t>
            </a:r>
            <a:endParaRPr lang="cs-CZ" dirty="0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290239568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Kultura helénismu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r>
              <a:rPr lang="cs-CZ" dirty="0" smtClean="0"/>
              <a:t>Šíří se řecká kultura</a:t>
            </a:r>
          </a:p>
          <a:p>
            <a:r>
              <a:rPr lang="cs-CZ" dirty="0" smtClean="0"/>
              <a:t>Vzájemné kulturní ovlivňování</a:t>
            </a:r>
          </a:p>
          <a:p>
            <a:r>
              <a:rPr lang="cs-CZ" dirty="0" smtClean="0"/>
              <a:t>Rozvíjí se obchod</a:t>
            </a:r>
          </a:p>
          <a:p>
            <a:r>
              <a:rPr lang="cs-CZ" dirty="0" smtClean="0"/>
              <a:t>Božský kult panovníka přijímají dynastie </a:t>
            </a:r>
            <a:r>
              <a:rPr lang="cs-CZ" dirty="0" err="1" smtClean="0"/>
              <a:t>Seleukovců</a:t>
            </a:r>
            <a:r>
              <a:rPr lang="cs-CZ" dirty="0" smtClean="0"/>
              <a:t> i Ptolemaiovců</a:t>
            </a:r>
          </a:p>
          <a:p>
            <a:r>
              <a:rPr lang="cs-CZ" dirty="0" smtClean="0"/>
              <a:t>Knihovna v Alexandrii – centrum vzdělanosti</a:t>
            </a:r>
          </a:p>
          <a:p>
            <a:r>
              <a:rPr lang="cs-CZ" dirty="0" smtClean="0"/>
              <a:t>Ve filozofii etické školy – skeptikové, epikurejci, stoikové…</a:t>
            </a:r>
          </a:p>
          <a:p>
            <a:r>
              <a:rPr lang="cs-CZ" dirty="0" smtClean="0"/>
              <a:t>V náboženství synkretismus</a:t>
            </a:r>
            <a:endParaRPr lang="cs-CZ" dirty="0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459459741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476672"/>
            <a:ext cx="8229600" cy="5649491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cs-CZ" sz="2000" dirty="0" smtClean="0"/>
              <a:t>Seznam použitých zdrojů:</a:t>
            </a:r>
          </a:p>
          <a:p>
            <a:r>
              <a:rPr lang="cs-CZ" sz="1600" dirty="0"/>
              <a:t>ŠTĚPÁNKOVÁ, Alena a Zdeněk ŠAŠINKA. </a:t>
            </a:r>
            <a:r>
              <a:rPr lang="cs-CZ" sz="1600" i="1" dirty="0"/>
              <a:t>Odmaturuj! z dějepisu</a:t>
            </a:r>
            <a:r>
              <a:rPr lang="cs-CZ" sz="1600" dirty="0"/>
              <a:t>. Vyd. 1. Brno: </a:t>
            </a:r>
            <a:r>
              <a:rPr lang="cs-CZ" sz="1600" dirty="0" err="1"/>
              <a:t>Didaktis</a:t>
            </a:r>
            <a:r>
              <a:rPr lang="cs-CZ" sz="1600" dirty="0"/>
              <a:t>, c2006, 232 s. ISBN </a:t>
            </a:r>
            <a:r>
              <a:rPr lang="cs-CZ" sz="1600" dirty="0" smtClean="0"/>
              <a:t>80-735-8059-4.</a:t>
            </a:r>
          </a:p>
          <a:p>
            <a:r>
              <a:rPr lang="cs-CZ" sz="1600" dirty="0" err="1" smtClean="0"/>
              <a:t>Ancient_Macedonians</a:t>
            </a:r>
            <a:r>
              <a:rPr lang="cs-CZ" sz="1600" dirty="0" smtClean="0"/>
              <a:t>-</a:t>
            </a:r>
            <a:r>
              <a:rPr lang="cs-CZ" sz="1600" dirty="0"/>
              <a:t>. In: </a:t>
            </a:r>
            <a:r>
              <a:rPr lang="cs-CZ" sz="1600" i="1" dirty="0" err="1"/>
              <a:t>Wikipedia</a:t>
            </a:r>
            <a:r>
              <a:rPr lang="cs-CZ" sz="1600" i="1" dirty="0"/>
              <a:t>: </a:t>
            </a:r>
            <a:r>
              <a:rPr lang="cs-CZ" sz="1600" i="1" dirty="0" err="1"/>
              <a:t>the</a:t>
            </a:r>
            <a:r>
              <a:rPr lang="cs-CZ" sz="1600" i="1" dirty="0"/>
              <a:t> free </a:t>
            </a:r>
            <a:r>
              <a:rPr lang="cs-CZ" sz="1600" i="1" dirty="0" err="1"/>
              <a:t>encyclopedia</a:t>
            </a:r>
            <a:r>
              <a:rPr lang="cs-CZ" sz="1600" dirty="0"/>
              <a:t> [online]. San Francisco (CA): </a:t>
            </a:r>
            <a:r>
              <a:rPr lang="cs-CZ" sz="1600" dirty="0" err="1"/>
              <a:t>Wikimedia</a:t>
            </a:r>
            <a:r>
              <a:rPr lang="cs-CZ" sz="1600" dirty="0"/>
              <a:t> </a:t>
            </a:r>
            <a:r>
              <a:rPr lang="cs-CZ" sz="1600" dirty="0" err="1"/>
              <a:t>Foundation</a:t>
            </a:r>
            <a:r>
              <a:rPr lang="cs-CZ" sz="1600" dirty="0"/>
              <a:t>, 2001- [cit. 2014-03-10]. Dostupné z: </a:t>
            </a:r>
            <a:r>
              <a:rPr lang="cs-CZ" sz="1600" dirty="0">
                <a:hlinkClick r:id="rId2"/>
              </a:rPr>
              <a:t>http://</a:t>
            </a:r>
            <a:r>
              <a:rPr lang="cs-CZ" sz="1600" dirty="0" smtClean="0">
                <a:hlinkClick r:id="rId2"/>
              </a:rPr>
              <a:t>en.wikipedia.org/wiki/Ancient_Macedonians</a:t>
            </a:r>
            <a:endParaRPr lang="cs-CZ" sz="1600" dirty="0" smtClean="0"/>
          </a:p>
          <a:p>
            <a:r>
              <a:rPr lang="cs-CZ" sz="1600" dirty="0" err="1"/>
              <a:t>Ancient_Macedonian_army</a:t>
            </a:r>
            <a:r>
              <a:rPr lang="cs-CZ" sz="1600" dirty="0"/>
              <a:t>. In: </a:t>
            </a:r>
            <a:r>
              <a:rPr lang="cs-CZ" sz="1600" i="1" dirty="0" err="1"/>
              <a:t>Wikipedia</a:t>
            </a:r>
            <a:r>
              <a:rPr lang="cs-CZ" sz="1600" i="1" dirty="0"/>
              <a:t>: </a:t>
            </a:r>
            <a:r>
              <a:rPr lang="cs-CZ" sz="1600" i="1" dirty="0" err="1"/>
              <a:t>the</a:t>
            </a:r>
            <a:r>
              <a:rPr lang="cs-CZ" sz="1600" i="1" dirty="0"/>
              <a:t> free </a:t>
            </a:r>
            <a:r>
              <a:rPr lang="cs-CZ" sz="1600" i="1" dirty="0" err="1"/>
              <a:t>encyclopedia</a:t>
            </a:r>
            <a:r>
              <a:rPr lang="cs-CZ" sz="1600" dirty="0"/>
              <a:t> [online]. San Francisco (CA): </a:t>
            </a:r>
            <a:r>
              <a:rPr lang="cs-CZ" sz="1600" dirty="0" err="1"/>
              <a:t>Wikimedia</a:t>
            </a:r>
            <a:r>
              <a:rPr lang="cs-CZ" sz="1600" dirty="0"/>
              <a:t> </a:t>
            </a:r>
            <a:r>
              <a:rPr lang="cs-CZ" sz="1600" dirty="0" err="1"/>
              <a:t>Foundation</a:t>
            </a:r>
            <a:r>
              <a:rPr lang="cs-CZ" sz="1600" dirty="0"/>
              <a:t>, 2001- [cit. 2014-03-10]. Dostupné z: </a:t>
            </a:r>
            <a:r>
              <a:rPr lang="cs-CZ" sz="1600" dirty="0">
                <a:hlinkClick r:id="rId3"/>
              </a:rPr>
              <a:t>http://</a:t>
            </a:r>
            <a:r>
              <a:rPr lang="cs-CZ" sz="1600" dirty="0" smtClean="0">
                <a:hlinkClick r:id="rId3"/>
              </a:rPr>
              <a:t>en.wikipedia.org/wiki/Ancient_Macedonian_army</a:t>
            </a:r>
            <a:endParaRPr lang="cs-CZ" sz="1600" dirty="0" smtClean="0"/>
          </a:p>
          <a:p>
            <a:r>
              <a:rPr lang="en-US" sz="1600" dirty="0" err="1"/>
              <a:t>Alexander_the_Great</a:t>
            </a:r>
            <a:r>
              <a:rPr lang="en-US" sz="1600" dirty="0"/>
              <a:t>. In: </a:t>
            </a:r>
            <a:r>
              <a:rPr lang="en-US" sz="1600" i="1" dirty="0"/>
              <a:t>Wikipedia: the free encyclopedia</a:t>
            </a:r>
            <a:r>
              <a:rPr lang="en-US" sz="1600" dirty="0"/>
              <a:t> [online]. San Francisco (CA): Wikimedia Foundation, 2001- [cit. 2014-03-10]. </a:t>
            </a:r>
            <a:r>
              <a:rPr lang="en-US" sz="1600" dirty="0" err="1"/>
              <a:t>Dostupné</a:t>
            </a:r>
            <a:r>
              <a:rPr lang="en-US" sz="1600" dirty="0"/>
              <a:t> z: </a:t>
            </a:r>
            <a:r>
              <a:rPr lang="en-US" sz="1600" dirty="0">
                <a:hlinkClick r:id="rId4"/>
              </a:rPr>
              <a:t>http://</a:t>
            </a:r>
            <a:r>
              <a:rPr lang="en-US" sz="1600" dirty="0" smtClean="0">
                <a:hlinkClick r:id="rId4"/>
              </a:rPr>
              <a:t>en.wikipedia.org/wiki/Alexander_the_Great</a:t>
            </a:r>
            <a:endParaRPr lang="cs-CZ" sz="1600" dirty="0" smtClean="0"/>
          </a:p>
          <a:p>
            <a:r>
              <a:rPr lang="cs-CZ" sz="1600" dirty="0" err="1"/>
              <a:t>Bukefalos</a:t>
            </a:r>
            <a:r>
              <a:rPr lang="cs-CZ" sz="1600" dirty="0"/>
              <a:t>. In: </a:t>
            </a:r>
            <a:r>
              <a:rPr lang="cs-CZ" sz="1600" i="1" dirty="0" err="1"/>
              <a:t>Wikipedia</a:t>
            </a:r>
            <a:r>
              <a:rPr lang="cs-CZ" sz="1600" i="1" dirty="0"/>
              <a:t>: </a:t>
            </a:r>
            <a:r>
              <a:rPr lang="cs-CZ" sz="1600" i="1" dirty="0" err="1"/>
              <a:t>the</a:t>
            </a:r>
            <a:r>
              <a:rPr lang="cs-CZ" sz="1600" i="1" dirty="0"/>
              <a:t> free </a:t>
            </a:r>
            <a:r>
              <a:rPr lang="cs-CZ" sz="1600" i="1" dirty="0" err="1"/>
              <a:t>encyclopedia</a:t>
            </a:r>
            <a:r>
              <a:rPr lang="cs-CZ" sz="1600" dirty="0"/>
              <a:t> [online]. San Francisco (CA): </a:t>
            </a:r>
            <a:r>
              <a:rPr lang="cs-CZ" sz="1600" dirty="0" err="1"/>
              <a:t>Wikimedia</a:t>
            </a:r>
            <a:r>
              <a:rPr lang="cs-CZ" sz="1600" dirty="0"/>
              <a:t> </a:t>
            </a:r>
            <a:r>
              <a:rPr lang="cs-CZ" sz="1600" dirty="0" err="1"/>
              <a:t>Foundation</a:t>
            </a:r>
            <a:r>
              <a:rPr lang="cs-CZ" sz="1600" dirty="0"/>
              <a:t>, 2001- [cit. 2014-03-10]. Dostupné z: </a:t>
            </a:r>
            <a:r>
              <a:rPr lang="cs-CZ" sz="1600" dirty="0">
                <a:hlinkClick r:id="rId5"/>
              </a:rPr>
              <a:t>http://</a:t>
            </a:r>
            <a:r>
              <a:rPr lang="cs-CZ" sz="1600" dirty="0" smtClean="0">
                <a:hlinkClick r:id="rId5"/>
              </a:rPr>
              <a:t>cs.wikipedia.org/wiki/Bukefalos</a:t>
            </a:r>
            <a:endParaRPr lang="cs-CZ" sz="1600" dirty="0" smtClean="0"/>
          </a:p>
          <a:p>
            <a:endParaRPr lang="cs-CZ" sz="1600" dirty="0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6421900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1_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581</TotalTime>
  <Words>892</Words>
  <Application>Microsoft Office PowerPoint</Application>
  <PresentationFormat>Předvádění na obrazovce (4:3)</PresentationFormat>
  <Paragraphs>116</Paragraphs>
  <Slides>14</Slides>
  <Notes>1</Notes>
  <HiddenSlides>0</HiddenSlides>
  <MMClips>0</MMClips>
  <ScaleCrop>false</ScaleCrop>
  <HeadingPairs>
    <vt:vector size="4" baseType="variant">
      <vt:variant>
        <vt:lpstr>Motiv</vt:lpstr>
      </vt:variant>
      <vt:variant>
        <vt:i4>2</vt:i4>
      </vt:variant>
      <vt:variant>
        <vt:lpstr>Nadpisy snímků</vt:lpstr>
      </vt:variant>
      <vt:variant>
        <vt:i4>14</vt:i4>
      </vt:variant>
    </vt:vector>
  </HeadingPairs>
  <TitlesOfParts>
    <vt:vector size="16" baseType="lpstr">
      <vt:lpstr>Motiv systému Office</vt:lpstr>
      <vt:lpstr>1_Motiv systému Office</vt:lpstr>
      <vt:lpstr>Prezentace aplikace PowerPoint</vt:lpstr>
      <vt:lpstr>Makedonská nadvláda</vt:lpstr>
      <vt:lpstr>Filip II. Makedonský 359 – 336 př. n. l.</vt:lpstr>
      <vt:lpstr>Prezentace aplikace PowerPoint</vt:lpstr>
      <vt:lpstr>Politika Filipa II.</vt:lpstr>
      <vt:lpstr>Říše Alexandra Makedonského</vt:lpstr>
      <vt:lpstr>Tažení proti Perské říši</vt:lpstr>
      <vt:lpstr>Prezentace aplikace PowerPoint</vt:lpstr>
      <vt:lpstr>Prezentace aplikace PowerPoint</vt:lpstr>
      <vt:lpstr>Prezentace aplikace PowerPoint</vt:lpstr>
      <vt:lpstr>Tažení do Indie</vt:lpstr>
      <vt:lpstr>Diadochové</vt:lpstr>
      <vt:lpstr>Kultura helénismu</vt:lpstr>
      <vt:lpstr>Prezentace aplikace PowerPoint</vt:lpstr>
    </vt:vector>
  </TitlesOfParts>
  <Company>HP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Makedonská nadvláda</dc:title>
  <dc:creator>Antonín Zelený</dc:creator>
  <cp:lastModifiedBy>Antonín Zelený</cp:lastModifiedBy>
  <cp:revision>15</cp:revision>
  <dcterms:created xsi:type="dcterms:W3CDTF">2014-03-06T10:33:11Z</dcterms:created>
  <dcterms:modified xsi:type="dcterms:W3CDTF">2014-03-16T09:37:38Z</dcterms:modified>
</cp:coreProperties>
</file>