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2" r:id="rId2"/>
    <p:sldId id="257" r:id="rId3"/>
    <p:sldId id="259" r:id="rId4"/>
    <p:sldId id="263" r:id="rId5"/>
    <p:sldId id="260" r:id="rId6"/>
    <p:sldId id="261" r:id="rId7"/>
    <p:sldId id="264" r:id="rId8"/>
    <p:sldId id="265" r:id="rId9"/>
    <p:sldId id="266" r:id="rId10"/>
    <p:sldId id="272" r:id="rId11"/>
    <p:sldId id="267" r:id="rId12"/>
    <p:sldId id="271" r:id="rId13"/>
    <p:sldId id="270" r:id="rId14"/>
    <p:sldId id="268" r:id="rId15"/>
    <p:sldId id="269" r:id="rId16"/>
    <p:sldId id="273" r:id="rId17"/>
    <p:sldId id="258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DFA402-1ADD-4F86-8A72-77028727E140}" type="datetimeFigureOut">
              <a:rPr lang="cs-CZ" smtClean="0"/>
              <a:t>16.3.2014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026641-2904-435E-9B35-74102D60F5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441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557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15573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F8C8-C60C-4A43-A3D1-031AA3F1724A}" type="datetime1">
              <a:rPr lang="cs-CZ" smtClean="0"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442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A71B3-DA92-4D0D-942C-41A885A640AC}" type="datetime1">
              <a:rPr lang="cs-CZ" smtClean="0"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2981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27C8-EAA0-4452-9133-68C4CE487FDE}" type="datetime1">
              <a:rPr lang="cs-CZ" smtClean="0"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8585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9C93C-F1C1-47F5-B889-5E21B85A6BD3}" type="datetime1">
              <a:rPr lang="cs-CZ" smtClean="0"/>
              <a:t>16.3.2014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329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8DBF8-FC53-491B-8E06-6EDE944CCACE}" type="datetime1">
              <a:rPr lang="cs-CZ" smtClean="0"/>
              <a:t>16.3.2014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111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35097-CCFA-4280-806E-F5148790B05A}" type="datetime1">
              <a:rPr lang="cs-CZ" smtClean="0"/>
              <a:t>16.3.2014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5704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6A39-EEF3-4AA1-80C2-FD953D97B09D}" type="datetime1">
              <a:rPr lang="cs-CZ" smtClean="0"/>
              <a:t>16.3.2014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1170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C3ED-461B-42B4-85C8-54547015C20D}" type="datetime1">
              <a:rPr lang="cs-CZ" smtClean="0"/>
              <a:t>16.3.2014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907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22D65-3A55-4D1F-8440-D6B397E50D43}" type="datetime1">
              <a:rPr lang="cs-CZ" smtClean="0"/>
              <a:t>16.3.2014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9729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6EB2C-E867-4A93-8373-7AAD2BCB1E0C}" type="datetime1">
              <a:rPr lang="cs-CZ" smtClean="0"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853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4B60C-C27A-4055-8686-7DE223D3A980}" type="datetime1">
              <a:rPr lang="cs-CZ" smtClean="0"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872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DD136-B9E4-4D10-9050-0CF9D9B4299C}" type="datetime1">
              <a:rPr lang="cs-CZ" smtClean="0"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1381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pb53x1G0esw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cs.wikipedia.org/wiki/Kapitolsk%C3%A1_vl%C4%8Dic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cs.wikipedia.org/wiki/Lukr%C3%A9cie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choolhistory.co.uk/games/fling/ancientrome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apitolsk%C3%A1_vl%C4%8Dice" TargetMode="External"/><Relationship Id="rId7" Type="http://schemas.openxmlformats.org/officeDocument/2006/relationships/hyperlink" Target="http://cs.wikipedia.org/wiki/Sabinov%C3%A9" TargetMode="External"/><Relationship Id="rId2" Type="http://schemas.openxmlformats.org/officeDocument/2006/relationships/hyperlink" Target="http://en.wikipedia.org/wiki/Roman_Empir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Forum_Romanum" TargetMode="External"/><Relationship Id="rId5" Type="http://schemas.openxmlformats.org/officeDocument/2006/relationships/hyperlink" Target="http://cs.wikipedia.org/wiki/Lukr%C3%A9cie" TargetMode="External"/><Relationship Id="rId4" Type="http://schemas.openxmlformats.org/officeDocument/2006/relationships/hyperlink" Target="http://en.wikipedia.org/wiki/Seven_hills_of_Rom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7553759"/>
              </p:ext>
            </p:extLst>
          </p:nvPr>
        </p:nvGraphicFramePr>
        <p:xfrm>
          <a:off x="179512" y="1676044"/>
          <a:ext cx="8784976" cy="50404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1276"/>
                <a:gridCol w="6383700"/>
              </a:tblGrid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Katolické gymnázium Třebíč, Otmarova 22, Třebíč 674 01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</a:t>
                      </a:r>
                      <a:r>
                        <a:rPr lang="cs-CZ" sz="1400" dirty="0" smtClean="0">
                          <a:effectLst/>
                        </a:rPr>
                        <a:t>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Moderní 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CZ.1.07/1.5.00/34.0464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Šablona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III/2 Inovace a zkvalitnění výuky prostřednictvím ICT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Autor DUM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Soňa Havlíčková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Počátky Říma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2.3.11</a:t>
                      </a:r>
                      <a:endParaRPr lang="cs-CZ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4. 10. 2012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Předmět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Dějepis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Tematická oblast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Dějiny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světa - rozšiřující učivo pro seminář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Učivo </a:t>
                      </a:r>
                      <a:r>
                        <a:rPr lang="cs-CZ" sz="1400" dirty="0">
                          <a:effectLst/>
                        </a:rPr>
                        <a:t>ŠVP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Antický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Řím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Anotace DUM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slouží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k rozšíření a doplnění znalostí o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daném tématu a je určen pro výuku v semináři z dějepisu či k rozšíření výkladu ve standardních hodinách dějepisu.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Metodický popis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je určen k doplnění výkladu učitele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a k ilustraci probírané látky.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Hodnocení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se osvědčil,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napomohl lepšímu zapamatování učiva a </a:t>
                      </a:r>
                      <a:r>
                        <a:rPr lang="cs-CZ" sz="1400" baseline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rozšíření znalostí.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5164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pic>
        <p:nvPicPr>
          <p:cNvPr id="1026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98" y="228600"/>
            <a:ext cx="6413403" cy="139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362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Počátky Říma</a:t>
            </a:r>
            <a:endParaRPr lang="cs-CZ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342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 římské civilizace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Centrum římského impéria – Apeninský poloostrov</a:t>
            </a:r>
          </a:p>
          <a:p>
            <a:r>
              <a:rPr lang="cs-CZ" dirty="0" smtClean="0"/>
              <a:t>Od 2. stol. př. n. l. – připojována další území</a:t>
            </a:r>
          </a:p>
          <a:p>
            <a:r>
              <a:rPr lang="cs-CZ" dirty="0" smtClean="0"/>
              <a:t>V době největšího rozmachu zahrnuje téměř celý tehdy známý svět</a:t>
            </a:r>
          </a:p>
          <a:p>
            <a:r>
              <a:rPr lang="cs-CZ" dirty="0" smtClean="0"/>
              <a:t>Nejstarší civilizaci v této oblasti vytvořili Etruskové</a:t>
            </a:r>
          </a:p>
          <a:p>
            <a:r>
              <a:rPr lang="cs-CZ" dirty="0" smtClean="0"/>
              <a:t>Tradičně za počátek považováno založení města – 753 př. n. l. – datování AUC (ab </a:t>
            </a:r>
            <a:r>
              <a:rPr lang="cs-CZ" dirty="0" err="1" smtClean="0"/>
              <a:t>urbe</a:t>
            </a:r>
            <a:r>
              <a:rPr lang="cs-CZ" dirty="0" smtClean="0"/>
              <a:t> </a:t>
            </a:r>
            <a:r>
              <a:rPr lang="cs-CZ" dirty="0" err="1" smtClean="0"/>
              <a:t>condita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011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23528" y="6356350"/>
            <a:ext cx="8496944" cy="365125"/>
          </a:xfrm>
        </p:spPr>
        <p:txBody>
          <a:bodyPr/>
          <a:lstStyle/>
          <a:p>
            <a:pPr algn="l"/>
            <a:r>
              <a:rPr lang="cs-CZ" dirty="0" err="1"/>
              <a:t>Roman_Empire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2014-03-10]. Dostupné z: http://en.wikipedia.org/wiki/Roman_Empire </a:t>
            </a:r>
          </a:p>
        </p:txBody>
      </p:sp>
      <p:pic>
        <p:nvPicPr>
          <p:cNvPr id="1026" name="Picture 2" descr="File:Roman Empire Trajan 117A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9"/>
            <a:ext cx="9144000" cy="5554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5536" y="5877272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/>
              </a:rPr>
              <a:t>Animace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471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Geografické podmínky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Území obklopeno mořem – částečná izolovanost</a:t>
            </a:r>
          </a:p>
          <a:p>
            <a:r>
              <a:rPr lang="cs-CZ" dirty="0" smtClean="0"/>
              <a:t>Ze severu bariéra Alp</a:t>
            </a:r>
          </a:p>
          <a:p>
            <a:r>
              <a:rPr lang="cs-CZ" dirty="0" smtClean="0"/>
              <a:t>Od severu k jinu Apeniny</a:t>
            </a:r>
          </a:p>
          <a:p>
            <a:r>
              <a:rPr lang="cs-CZ" dirty="0" smtClean="0"/>
              <a:t>Největší rovinou je Pádská nížina – tzv. Předalpská Galie</a:t>
            </a:r>
          </a:p>
          <a:p>
            <a:r>
              <a:rPr lang="cs-CZ" dirty="0" smtClean="0"/>
              <a:t>Podnebí vhodné pro rozvoj zemědělství</a:t>
            </a:r>
          </a:p>
          <a:p>
            <a:r>
              <a:rPr lang="cs-CZ" dirty="0" smtClean="0"/>
              <a:t>Hlavní řeky Pád a Tibera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371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Etruskové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Neznáme jejich původ</a:t>
            </a:r>
          </a:p>
          <a:p>
            <a:pPr lvl="1"/>
            <a:r>
              <a:rPr lang="cs-CZ" dirty="0" smtClean="0"/>
              <a:t>Mohli pocházet z Malé Asie či předního východu</a:t>
            </a:r>
          </a:p>
          <a:p>
            <a:pPr lvl="1"/>
            <a:r>
              <a:rPr lang="cs-CZ" dirty="0" smtClean="0"/>
              <a:t>Žili v oblasti dnešního Toskánska (někdy označováni jako </a:t>
            </a:r>
            <a:r>
              <a:rPr lang="cs-CZ" dirty="0" err="1" smtClean="0"/>
              <a:t>Tusci</a:t>
            </a:r>
            <a:r>
              <a:rPr lang="cs-CZ" dirty="0" smtClean="0"/>
              <a:t>)</a:t>
            </a:r>
          </a:p>
          <a:p>
            <a:pPr lvl="1"/>
            <a:r>
              <a:rPr lang="cs-CZ" dirty="0" smtClean="0"/>
              <a:t>Řekové jim říkají </a:t>
            </a:r>
            <a:r>
              <a:rPr lang="cs-CZ" dirty="0" err="1" smtClean="0"/>
              <a:t>Tyrrhénové</a:t>
            </a:r>
            <a:r>
              <a:rPr lang="cs-CZ" dirty="0" smtClean="0"/>
              <a:t> – Tyrhénské moře</a:t>
            </a:r>
          </a:p>
          <a:p>
            <a:r>
              <a:rPr lang="cs-CZ" dirty="0" smtClean="0"/>
              <a:t>Zakládají opevněná města</a:t>
            </a:r>
          </a:p>
          <a:p>
            <a:r>
              <a:rPr lang="cs-CZ" dirty="0" smtClean="0"/>
              <a:t>V čele městských států králové</a:t>
            </a:r>
          </a:p>
          <a:p>
            <a:r>
              <a:rPr lang="cs-CZ" dirty="0" smtClean="0"/>
              <a:t>V 6. stol. vládli králové etruského původu i v Římě (</a:t>
            </a:r>
            <a:r>
              <a:rPr lang="cs-CZ" dirty="0" err="1" smtClean="0"/>
              <a:t>Servius</a:t>
            </a:r>
            <a:r>
              <a:rPr lang="cs-CZ" dirty="0" smtClean="0"/>
              <a:t> </a:t>
            </a:r>
            <a:r>
              <a:rPr lang="cs-CZ" dirty="0" err="1" smtClean="0"/>
              <a:t>Tullius</a:t>
            </a:r>
            <a:r>
              <a:rPr lang="cs-CZ" dirty="0" smtClean="0"/>
              <a:t>, </a:t>
            </a:r>
            <a:r>
              <a:rPr lang="cs-CZ" dirty="0" err="1" smtClean="0"/>
              <a:t>Taquinius</a:t>
            </a:r>
            <a:r>
              <a:rPr lang="cs-CZ" dirty="0" smtClean="0"/>
              <a:t> </a:t>
            </a:r>
            <a:r>
              <a:rPr lang="cs-CZ" dirty="0" err="1" smtClean="0"/>
              <a:t>Superbus</a:t>
            </a:r>
            <a:r>
              <a:rPr lang="cs-CZ" dirty="0" smtClean="0"/>
              <a:t>)</a:t>
            </a:r>
          </a:p>
          <a:p>
            <a:r>
              <a:rPr lang="cs-CZ" dirty="0" smtClean="0"/>
              <a:t>474 př. n. l. – Syrakusy porážení etruská města v bitvě u </a:t>
            </a:r>
            <a:r>
              <a:rPr lang="cs-CZ" dirty="0" err="1" smtClean="0"/>
              <a:t>Kýmé</a:t>
            </a:r>
            <a:r>
              <a:rPr lang="cs-CZ" dirty="0" smtClean="0"/>
              <a:t> – konec etruské moci</a:t>
            </a:r>
          </a:p>
          <a:p>
            <a:r>
              <a:rPr lang="cs-CZ" dirty="0" smtClean="0"/>
              <a:t>406 př. n. l. – Římané dobývají </a:t>
            </a:r>
            <a:r>
              <a:rPr lang="cs-CZ" dirty="0" err="1" smtClean="0"/>
              <a:t>Veje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297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Původní obyvatelé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r>
              <a:rPr lang="cs-CZ" b="1" dirty="0" err="1" smtClean="0"/>
              <a:t>Ligurové</a:t>
            </a:r>
            <a:r>
              <a:rPr lang="cs-CZ" dirty="0" smtClean="0"/>
              <a:t> – kolem Janovského zálivu</a:t>
            </a:r>
          </a:p>
          <a:p>
            <a:r>
              <a:rPr lang="cs-CZ" b="1" dirty="0" err="1" smtClean="0"/>
              <a:t>Italikové</a:t>
            </a:r>
            <a:r>
              <a:rPr lang="cs-CZ" b="1" dirty="0" smtClean="0"/>
              <a:t> (Latinové, Umbrové, </a:t>
            </a:r>
            <a:r>
              <a:rPr lang="cs-CZ" b="1" dirty="0" err="1" smtClean="0"/>
              <a:t>Sabinové</a:t>
            </a:r>
            <a:r>
              <a:rPr lang="cs-CZ" b="1" dirty="0"/>
              <a:t>)</a:t>
            </a:r>
            <a:r>
              <a:rPr lang="cs-CZ" b="1" dirty="0" smtClean="0"/>
              <a:t> </a:t>
            </a:r>
            <a:r>
              <a:rPr lang="cs-CZ" dirty="0" smtClean="0"/>
              <a:t>– indoevropského původu</a:t>
            </a:r>
          </a:p>
          <a:p>
            <a:r>
              <a:rPr lang="cs-CZ" b="1" dirty="0" err="1" smtClean="0"/>
              <a:t>Venetové</a:t>
            </a:r>
            <a:r>
              <a:rPr lang="cs-CZ" b="1" dirty="0" smtClean="0"/>
              <a:t> </a:t>
            </a:r>
            <a:r>
              <a:rPr lang="cs-CZ" dirty="0" smtClean="0"/>
              <a:t>– v Benátském zálivu</a:t>
            </a:r>
          </a:p>
          <a:p>
            <a:r>
              <a:rPr lang="cs-CZ" b="1" dirty="0" smtClean="0"/>
              <a:t>Etruskové</a:t>
            </a:r>
            <a:r>
              <a:rPr lang="cs-CZ" dirty="0" smtClean="0"/>
              <a:t> – nejstarší civilizace</a:t>
            </a:r>
          </a:p>
          <a:p>
            <a:r>
              <a:rPr lang="cs-CZ" b="1" dirty="0" smtClean="0"/>
              <a:t>Řekové</a:t>
            </a:r>
            <a:r>
              <a:rPr lang="cs-CZ" dirty="0" smtClean="0"/>
              <a:t> – Velké Řecko, Sicílie (Syrakusy)</a:t>
            </a:r>
          </a:p>
          <a:p>
            <a:r>
              <a:rPr lang="cs-CZ" b="1" dirty="0" smtClean="0"/>
              <a:t>Féničané</a:t>
            </a:r>
            <a:r>
              <a:rPr lang="cs-CZ" dirty="0" smtClean="0"/>
              <a:t> – osady na Sicílii podřízené Kartágu</a:t>
            </a:r>
          </a:p>
          <a:p>
            <a:r>
              <a:rPr lang="cs-CZ" b="1" dirty="0" smtClean="0"/>
              <a:t>Keltové</a:t>
            </a:r>
            <a:r>
              <a:rPr lang="cs-CZ" dirty="0" smtClean="0"/>
              <a:t> - Galové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80208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Založení Říma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340768"/>
            <a:ext cx="8229600" cy="496855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Zemědělské osady v oblasti Latia obývané kmeny Latinů a Sabinů</a:t>
            </a:r>
          </a:p>
          <a:p>
            <a:r>
              <a:rPr lang="cs-CZ" dirty="0" smtClean="0"/>
              <a:t>7 pahorků</a:t>
            </a:r>
          </a:p>
          <a:p>
            <a:r>
              <a:rPr lang="cs-CZ" dirty="0" smtClean="0"/>
              <a:t>Podle bájí trojský hrdina Aeneas zakládá město </a:t>
            </a:r>
            <a:r>
              <a:rPr lang="cs-CZ" dirty="0" err="1" smtClean="0"/>
              <a:t>Lavinium</a:t>
            </a:r>
            <a:r>
              <a:rPr lang="cs-CZ" dirty="0" smtClean="0"/>
              <a:t> a jeho syn </a:t>
            </a:r>
            <a:r>
              <a:rPr lang="cs-CZ" dirty="0" err="1" smtClean="0"/>
              <a:t>Julus</a:t>
            </a:r>
            <a:r>
              <a:rPr lang="cs-CZ" dirty="0" smtClean="0"/>
              <a:t> město Alba Longa</a:t>
            </a:r>
          </a:p>
          <a:p>
            <a:r>
              <a:rPr lang="cs-CZ" dirty="0" smtClean="0"/>
              <a:t>Zde se narodili Romulus a Remus</a:t>
            </a:r>
          </a:p>
          <a:p>
            <a:pPr lvl="1"/>
            <a:r>
              <a:rPr lang="cs-CZ" dirty="0" smtClean="0"/>
              <a:t>Strýc je chtěl připravit o trůn</a:t>
            </a:r>
          </a:p>
          <a:p>
            <a:pPr lvl="1"/>
            <a:r>
              <a:rPr lang="cs-CZ" dirty="0" smtClean="0"/>
              <a:t>Nechal je pohodit do Tibery</a:t>
            </a:r>
          </a:p>
          <a:p>
            <a:pPr lvl="1"/>
            <a:r>
              <a:rPr lang="cs-CZ" dirty="0" smtClean="0"/>
              <a:t>Zachránila je vlčice</a:t>
            </a:r>
          </a:p>
          <a:p>
            <a:pPr lvl="1"/>
            <a:r>
              <a:rPr lang="cs-CZ" dirty="0" smtClean="0"/>
              <a:t>Založili město Řím – vyorali brázdu</a:t>
            </a:r>
          </a:p>
          <a:p>
            <a:pPr lvl="1"/>
            <a:r>
              <a:rPr lang="cs-CZ" dirty="0" smtClean="0"/>
              <a:t>Romulus Rema v hádce zabil</a:t>
            </a:r>
          </a:p>
          <a:p>
            <a:pPr lvl="1"/>
            <a:r>
              <a:rPr lang="cs-CZ" dirty="0" smtClean="0"/>
              <a:t>Stal se prvním králem – únos </a:t>
            </a:r>
            <a:r>
              <a:rPr lang="cs-CZ" dirty="0"/>
              <a:t>S</a:t>
            </a:r>
            <a:r>
              <a:rPr lang="cs-CZ" dirty="0" smtClean="0"/>
              <a:t>abinek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39552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02361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 flipH="1">
            <a:off x="7380312" y="4725144"/>
            <a:ext cx="1584176" cy="1944216"/>
          </a:xfrm>
        </p:spPr>
        <p:txBody>
          <a:bodyPr/>
          <a:lstStyle/>
          <a:p>
            <a:pPr algn="l"/>
            <a:r>
              <a:rPr lang="en-US" dirty="0" err="1"/>
              <a:t>Seven_hills_of_Rome</a:t>
            </a:r>
            <a:r>
              <a:rPr lang="en-US" dirty="0"/>
              <a:t>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2014-03-11]. </a:t>
            </a:r>
            <a:r>
              <a:rPr lang="en-US" dirty="0" err="1"/>
              <a:t>Dostupné</a:t>
            </a:r>
            <a:r>
              <a:rPr lang="en-US" dirty="0"/>
              <a:t> z: http://en.wikipedia.org/wiki/Seven_hills_of_Rome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21" y="13472"/>
            <a:ext cx="7175899" cy="6844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85010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9512" y="5949280"/>
            <a:ext cx="8640960" cy="908720"/>
          </a:xfrm>
        </p:spPr>
        <p:txBody>
          <a:bodyPr/>
          <a:lstStyle/>
          <a:p>
            <a:pPr algn="l"/>
            <a:r>
              <a:rPr lang="cs-CZ" dirty="0"/>
              <a:t>Kapitolská vlčice.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2014-03-10]. Dostupné z: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cs.wikipedia.org/wiki/Kapitolsk%C3%A1_vl%C4%8Dice</a:t>
            </a:r>
            <a:endParaRPr lang="cs-CZ" dirty="0" smtClean="0"/>
          </a:p>
          <a:p>
            <a:pPr algn="l"/>
            <a:r>
              <a:rPr lang="cs-CZ" dirty="0" err="1"/>
              <a:t>Sabinové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2014-03-13]. Dostupné z: http://</a:t>
            </a:r>
            <a:r>
              <a:rPr lang="cs-CZ" dirty="0" smtClean="0"/>
              <a:t>cs.wikipedia.org/wiki/Sabinov%C3%A9 </a:t>
            </a:r>
            <a:endParaRPr lang="cs-CZ" dirty="0"/>
          </a:p>
          <a:p>
            <a:pPr algn="l"/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760"/>
            <a:ext cx="5508104" cy="3229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764704"/>
            <a:ext cx="3312368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0837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476672"/>
            <a:ext cx="8507288" cy="6192688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Od založení města podle bájí vládlo 7 králů</a:t>
            </a:r>
          </a:p>
          <a:p>
            <a:pPr lvl="1"/>
            <a:r>
              <a:rPr lang="cs-CZ" dirty="0" smtClean="0"/>
              <a:t>4. </a:t>
            </a:r>
            <a:r>
              <a:rPr lang="cs-CZ" dirty="0" err="1" smtClean="0"/>
              <a:t>Ankus</a:t>
            </a:r>
            <a:r>
              <a:rPr lang="cs-CZ" dirty="0" smtClean="0"/>
              <a:t> </a:t>
            </a:r>
            <a:r>
              <a:rPr lang="cs-CZ" dirty="0" err="1" smtClean="0"/>
              <a:t>Markulus</a:t>
            </a:r>
            <a:endParaRPr lang="cs-CZ" dirty="0" smtClean="0"/>
          </a:p>
          <a:p>
            <a:pPr lvl="2"/>
            <a:r>
              <a:rPr lang="cs-CZ" dirty="0" smtClean="0"/>
              <a:t>Nechal zbudovat přístav Ostia asi 20 km od města</a:t>
            </a:r>
          </a:p>
          <a:p>
            <a:pPr lvl="1"/>
            <a:r>
              <a:rPr lang="cs-CZ" dirty="0" smtClean="0"/>
              <a:t>5. </a:t>
            </a:r>
            <a:r>
              <a:rPr lang="cs-CZ" dirty="0" err="1" smtClean="0"/>
              <a:t>Tarquinius</a:t>
            </a:r>
            <a:r>
              <a:rPr lang="cs-CZ" dirty="0" smtClean="0"/>
              <a:t> </a:t>
            </a:r>
            <a:r>
              <a:rPr lang="cs-CZ" dirty="0" err="1" smtClean="0"/>
              <a:t>Priscus</a:t>
            </a:r>
            <a:endParaRPr lang="cs-CZ" dirty="0" smtClean="0"/>
          </a:p>
          <a:p>
            <a:pPr lvl="2"/>
            <a:r>
              <a:rPr lang="cs-CZ" dirty="0" smtClean="0"/>
              <a:t>Nechal postavit stoku </a:t>
            </a:r>
            <a:r>
              <a:rPr lang="cs-CZ" dirty="0" err="1" smtClean="0"/>
              <a:t>Cloaca</a:t>
            </a:r>
            <a:r>
              <a:rPr lang="cs-CZ" dirty="0" smtClean="0"/>
              <a:t> Maxima</a:t>
            </a:r>
          </a:p>
          <a:p>
            <a:pPr lvl="3"/>
            <a:r>
              <a:rPr lang="cs-CZ" dirty="0" smtClean="0"/>
              <a:t>Zbavil oblast Říma bažin (nebezpečí malárie)</a:t>
            </a:r>
          </a:p>
          <a:p>
            <a:pPr lvl="3"/>
            <a:r>
              <a:rPr lang="cs-CZ" dirty="0" smtClean="0"/>
              <a:t>Sloužila k odvádění odpadní vody</a:t>
            </a:r>
          </a:p>
          <a:p>
            <a:pPr lvl="3"/>
            <a:r>
              <a:rPr lang="cs-CZ" dirty="0" smtClean="0"/>
              <a:t>Jeden z nejstarších kanalizačních systémů</a:t>
            </a:r>
          </a:p>
          <a:p>
            <a:pPr lvl="3"/>
            <a:r>
              <a:rPr lang="cs-CZ" dirty="0" smtClean="0"/>
              <a:t>Vzniklo náměstí </a:t>
            </a:r>
            <a:r>
              <a:rPr lang="cs-CZ" b="1" dirty="0" err="1" smtClean="0"/>
              <a:t>Forum</a:t>
            </a:r>
            <a:r>
              <a:rPr lang="cs-CZ" b="1" dirty="0" smtClean="0"/>
              <a:t> </a:t>
            </a:r>
            <a:r>
              <a:rPr lang="cs-CZ" b="1" dirty="0" err="1" smtClean="0"/>
              <a:t>Romanum</a:t>
            </a:r>
            <a:endParaRPr lang="cs-CZ" b="1" dirty="0" smtClean="0"/>
          </a:p>
          <a:p>
            <a:pPr lvl="2"/>
            <a:r>
              <a:rPr lang="cs-CZ" dirty="0" smtClean="0"/>
              <a:t>Vybudoval </a:t>
            </a:r>
            <a:r>
              <a:rPr lang="cs-CZ" dirty="0" err="1" smtClean="0"/>
              <a:t>Circus</a:t>
            </a:r>
            <a:r>
              <a:rPr lang="cs-CZ" dirty="0" smtClean="0"/>
              <a:t> </a:t>
            </a:r>
            <a:r>
              <a:rPr lang="cs-CZ" dirty="0" err="1" smtClean="0"/>
              <a:t>maximus</a:t>
            </a:r>
            <a:endParaRPr lang="cs-CZ" dirty="0" smtClean="0"/>
          </a:p>
          <a:p>
            <a:pPr lvl="3"/>
            <a:r>
              <a:rPr lang="cs-CZ" dirty="0" smtClean="0"/>
              <a:t>600 x 200 m</a:t>
            </a:r>
          </a:p>
          <a:p>
            <a:pPr lvl="3"/>
            <a:r>
              <a:rPr lang="cs-CZ" dirty="0" smtClean="0"/>
              <a:t>Kapacita více než 320 000 diváků</a:t>
            </a:r>
          </a:p>
          <a:p>
            <a:pPr lvl="3"/>
            <a:r>
              <a:rPr lang="cs-CZ" dirty="0" smtClean="0"/>
              <a:t>Závody vozatajů</a:t>
            </a:r>
          </a:p>
          <a:p>
            <a:pPr lvl="3"/>
            <a:r>
              <a:rPr lang="cs-CZ" dirty="0" smtClean="0"/>
              <a:t>Později také rekonstrukce námořních bitev</a:t>
            </a:r>
          </a:p>
          <a:p>
            <a:pPr lvl="3"/>
            <a:r>
              <a:rPr lang="cs-CZ" dirty="0" smtClean="0"/>
              <a:t>Dodnes slouží pro kulturní a sportovní akce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81548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07504" y="6356350"/>
            <a:ext cx="8856984" cy="365125"/>
          </a:xfrm>
        </p:spPr>
        <p:txBody>
          <a:bodyPr/>
          <a:lstStyle/>
          <a:p>
            <a:pPr algn="l"/>
            <a:r>
              <a:rPr lang="cs-CZ" dirty="0" err="1"/>
              <a:t>Forum_Romanum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2014-03-12]. Dostupné z: http://cs.wikipedia.org/wiki/Forum_Romanum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8540073" cy="6394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56494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Společenské uspořádání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Král – hlavou veškeré světské a církevní moci</a:t>
            </a:r>
          </a:p>
          <a:p>
            <a:r>
              <a:rPr lang="cs-CZ" dirty="0" smtClean="0"/>
              <a:t>Jmenován poradním sborem složeným z představitelů patricijských rodů – senátem</a:t>
            </a:r>
          </a:p>
          <a:p>
            <a:r>
              <a:rPr lang="cs-CZ" dirty="0" smtClean="0"/>
              <a:t>Hlasování potvrzovalo lidové shromáždění Římský lid – </a:t>
            </a:r>
            <a:r>
              <a:rPr lang="cs-CZ" dirty="0" err="1" smtClean="0"/>
              <a:t>populus</a:t>
            </a:r>
            <a:r>
              <a:rPr lang="cs-CZ" dirty="0" smtClean="0"/>
              <a:t> </a:t>
            </a:r>
            <a:r>
              <a:rPr lang="cs-CZ" dirty="0" err="1" smtClean="0"/>
              <a:t>romanus</a:t>
            </a:r>
            <a:r>
              <a:rPr lang="cs-CZ" dirty="0" smtClean="0"/>
              <a:t> – rozdělen podle rodů</a:t>
            </a:r>
          </a:p>
          <a:p>
            <a:r>
              <a:rPr lang="cs-CZ" dirty="0" smtClean="0"/>
              <a:t>10 rodů = kurie, 10 kurií = kmen (</a:t>
            </a:r>
            <a:r>
              <a:rPr lang="cs-CZ" dirty="0" err="1" smtClean="0"/>
              <a:t>tribus</a:t>
            </a:r>
            <a:r>
              <a:rPr lang="cs-CZ" dirty="0" smtClean="0"/>
              <a:t>)</a:t>
            </a:r>
          </a:p>
          <a:p>
            <a:r>
              <a:rPr lang="cs-CZ" dirty="0" smtClean="0"/>
              <a:t>Patricijové – urození, plnoprávní občané</a:t>
            </a:r>
          </a:p>
          <a:p>
            <a:r>
              <a:rPr lang="cs-CZ" dirty="0" smtClean="0"/>
              <a:t>Plebejové – pozdější přistěhovalci</a:t>
            </a:r>
          </a:p>
          <a:p>
            <a:r>
              <a:rPr lang="cs-CZ" dirty="0" smtClean="0"/>
              <a:t>Klienti – </a:t>
            </a:r>
            <a:r>
              <a:rPr lang="cs-CZ" dirty="0" err="1" smtClean="0"/>
              <a:t>polosvobodní</a:t>
            </a:r>
            <a:r>
              <a:rPr lang="cs-CZ" dirty="0" smtClean="0"/>
              <a:t>, závislí na patronovi</a:t>
            </a:r>
          </a:p>
          <a:p>
            <a:r>
              <a:rPr lang="cs-CZ" dirty="0" smtClean="0"/>
              <a:t>Otroci – původně málo početní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30022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507288" cy="6408712"/>
          </a:xfrm>
        </p:spPr>
        <p:txBody>
          <a:bodyPr>
            <a:normAutofit/>
          </a:bodyPr>
          <a:lstStyle/>
          <a:p>
            <a:r>
              <a:rPr lang="cs-CZ" dirty="0" smtClean="0"/>
              <a:t>6. předposlední </a:t>
            </a:r>
            <a:r>
              <a:rPr lang="cs-CZ" dirty="0"/>
              <a:t>král – </a:t>
            </a:r>
            <a:r>
              <a:rPr lang="cs-CZ" dirty="0" err="1"/>
              <a:t>Servius</a:t>
            </a:r>
            <a:r>
              <a:rPr lang="cs-CZ" dirty="0"/>
              <a:t> </a:t>
            </a:r>
            <a:r>
              <a:rPr lang="cs-CZ" dirty="0" err="1"/>
              <a:t>Tullius</a:t>
            </a:r>
            <a:endParaRPr lang="cs-CZ" dirty="0"/>
          </a:p>
          <a:p>
            <a:pPr lvl="2"/>
            <a:r>
              <a:rPr lang="cs-CZ" dirty="0"/>
              <a:t>Druhý zakladatel Říma</a:t>
            </a:r>
          </a:p>
          <a:p>
            <a:pPr lvl="2"/>
            <a:r>
              <a:rPr lang="cs-CZ" dirty="0"/>
              <a:t>Rozšířil město a obehnal jej hradbami</a:t>
            </a:r>
          </a:p>
          <a:p>
            <a:pPr lvl="2"/>
            <a:r>
              <a:rPr lang="cs-CZ" dirty="0"/>
              <a:t>Reformoval </a:t>
            </a:r>
            <a:r>
              <a:rPr lang="cs-CZ" dirty="0" smtClean="0"/>
              <a:t>ústavu – konec rodového zřízení</a:t>
            </a:r>
            <a:endParaRPr lang="cs-CZ" dirty="0"/>
          </a:p>
          <a:p>
            <a:pPr lvl="3"/>
            <a:r>
              <a:rPr lang="cs-CZ" dirty="0"/>
              <a:t>Rozdělil obyvatelstvo do </a:t>
            </a:r>
            <a:r>
              <a:rPr lang="cs-CZ" dirty="0" smtClean="0"/>
              <a:t>pěti </a:t>
            </a:r>
            <a:r>
              <a:rPr lang="cs-CZ" dirty="0"/>
              <a:t>tříd podle majetku a místa narození (majetek byl měřen v </a:t>
            </a:r>
            <a:r>
              <a:rPr lang="cs-CZ" dirty="0" err="1"/>
              <a:t>asech</a:t>
            </a:r>
            <a:r>
              <a:rPr lang="cs-CZ" dirty="0"/>
              <a:t>)</a:t>
            </a:r>
          </a:p>
          <a:p>
            <a:pPr lvl="2"/>
            <a:r>
              <a:rPr lang="cs-CZ" dirty="0"/>
              <a:t>Občany zařadil do centurií (setnin) na základě censu</a:t>
            </a:r>
          </a:p>
          <a:p>
            <a:pPr lvl="3"/>
            <a:r>
              <a:rPr lang="cs-CZ" dirty="0"/>
              <a:t>Sami si platili výzbroj odpovídající dané majetkové třídě</a:t>
            </a:r>
          </a:p>
          <a:p>
            <a:pPr lvl="3"/>
            <a:r>
              <a:rPr lang="cs-CZ" dirty="0"/>
              <a:t>Podle majetkových tříd se hlasovalo v setninovém sněmu (</a:t>
            </a:r>
            <a:r>
              <a:rPr lang="cs-CZ" dirty="0" err="1"/>
              <a:t>comitia</a:t>
            </a:r>
            <a:r>
              <a:rPr lang="cs-CZ" dirty="0"/>
              <a:t> </a:t>
            </a:r>
            <a:r>
              <a:rPr lang="cs-CZ" dirty="0" err="1"/>
              <a:t>centuriata</a:t>
            </a:r>
            <a:r>
              <a:rPr lang="cs-CZ" dirty="0"/>
              <a:t>)</a:t>
            </a:r>
          </a:p>
          <a:p>
            <a:pPr lvl="4"/>
            <a:r>
              <a:rPr lang="cs-CZ" dirty="0"/>
              <a:t>Doplňoval starší </a:t>
            </a:r>
            <a:r>
              <a:rPr lang="cs-CZ" dirty="0" err="1"/>
              <a:t>kurijní</a:t>
            </a:r>
            <a:r>
              <a:rPr lang="cs-CZ" dirty="0"/>
              <a:t> sněm (</a:t>
            </a:r>
            <a:r>
              <a:rPr lang="cs-CZ" dirty="0" err="1"/>
              <a:t>comitia</a:t>
            </a:r>
            <a:r>
              <a:rPr lang="cs-CZ" dirty="0"/>
              <a:t> </a:t>
            </a:r>
            <a:r>
              <a:rPr lang="cs-CZ" dirty="0" err="1"/>
              <a:t>kuriata</a:t>
            </a:r>
            <a:r>
              <a:rPr lang="cs-CZ" dirty="0"/>
              <a:t>)</a:t>
            </a:r>
          </a:p>
          <a:p>
            <a:pPr lvl="3"/>
            <a:r>
              <a:rPr lang="cs-CZ" dirty="0"/>
              <a:t>První třída měla většinu (98 ze 193 setnin, později upraveno)</a:t>
            </a:r>
          </a:p>
          <a:p>
            <a:pPr lvl="4"/>
            <a:r>
              <a:rPr lang="cs-CZ" dirty="0"/>
              <a:t>Hlasování probíhalo počínaje nejvyšší třídou, dokud nebylo dosaženo většiny</a:t>
            </a:r>
          </a:p>
          <a:p>
            <a:pPr lvl="3"/>
            <a:r>
              <a:rPr lang="cs-CZ" dirty="0"/>
              <a:t>Nejnižší třída – </a:t>
            </a:r>
            <a:r>
              <a:rPr lang="cs-CZ" dirty="0" err="1"/>
              <a:t>proletarii</a:t>
            </a:r>
            <a:r>
              <a:rPr lang="cs-CZ" dirty="0"/>
              <a:t> – nemajetní</a:t>
            </a:r>
          </a:p>
          <a:p>
            <a:pPr lvl="3"/>
            <a:r>
              <a:rPr lang="cs-CZ" dirty="0" smtClean="0"/>
              <a:t>Setninový </a:t>
            </a:r>
            <a:r>
              <a:rPr lang="cs-CZ" smtClean="0"/>
              <a:t>sněm se schází </a:t>
            </a:r>
            <a:r>
              <a:rPr lang="cs-CZ" dirty="0"/>
              <a:t>se na </a:t>
            </a:r>
            <a:r>
              <a:rPr lang="cs-CZ" dirty="0" err="1"/>
              <a:t>Martově</a:t>
            </a:r>
            <a:r>
              <a:rPr lang="cs-CZ" dirty="0"/>
              <a:t> poli (</a:t>
            </a:r>
            <a:r>
              <a:rPr lang="cs-CZ" dirty="0" err="1"/>
              <a:t>Campus</a:t>
            </a:r>
            <a:r>
              <a:rPr lang="cs-CZ" dirty="0"/>
              <a:t> </a:t>
            </a:r>
            <a:r>
              <a:rPr lang="cs-CZ" dirty="0" err="1"/>
              <a:t>Martius</a:t>
            </a:r>
            <a:r>
              <a:rPr lang="cs-CZ" dirty="0" smtClean="0"/>
              <a:t>)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38192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08720"/>
            <a:ext cx="4464496" cy="5544615"/>
          </a:xfrm>
        </p:spPr>
        <p:txBody>
          <a:bodyPr>
            <a:normAutofit/>
          </a:bodyPr>
          <a:lstStyle/>
          <a:p>
            <a:r>
              <a:rPr lang="cs-CZ" dirty="0"/>
              <a:t>7. </a:t>
            </a:r>
            <a:r>
              <a:rPr lang="cs-CZ" dirty="0" err="1"/>
              <a:t>Tarquinius</a:t>
            </a:r>
            <a:r>
              <a:rPr lang="cs-CZ" dirty="0"/>
              <a:t> </a:t>
            </a:r>
            <a:r>
              <a:rPr lang="cs-CZ" dirty="0" err="1"/>
              <a:t>Superbus</a:t>
            </a:r>
            <a:r>
              <a:rPr lang="cs-CZ" dirty="0"/>
              <a:t> (zpupný)</a:t>
            </a:r>
          </a:p>
          <a:p>
            <a:pPr lvl="1"/>
            <a:r>
              <a:rPr lang="cs-CZ" dirty="0"/>
              <a:t>510 (509 př. n. l.) svržen – počátek republiky</a:t>
            </a:r>
          </a:p>
          <a:p>
            <a:pPr lvl="1"/>
            <a:r>
              <a:rPr lang="cs-CZ" dirty="0"/>
              <a:t>Jeho syn zneuctil Lukrécii, která pak spáchala sebevraždu – </a:t>
            </a:r>
            <a:r>
              <a:rPr lang="cs-CZ" dirty="0">
                <a:hlinkClick r:id="rId2"/>
              </a:rPr>
              <a:t>námět mnoha uměleckých </a:t>
            </a:r>
            <a:r>
              <a:rPr lang="cs-CZ" dirty="0" smtClean="0">
                <a:hlinkClick r:id="rId2"/>
              </a:rPr>
              <a:t>děl</a:t>
            </a:r>
            <a:endParaRPr lang="cs-CZ" dirty="0" smtClean="0"/>
          </a:p>
          <a:p>
            <a:pPr lvl="1"/>
            <a:r>
              <a:rPr lang="cs-CZ" dirty="0" smtClean="0"/>
              <a:t>Událost zřejmě přispěla ke svržení krále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95536" y="6356350"/>
            <a:ext cx="8564438" cy="365125"/>
          </a:xfrm>
        </p:spPr>
        <p:txBody>
          <a:bodyPr/>
          <a:lstStyle/>
          <a:p>
            <a:pPr algn="l"/>
            <a:r>
              <a:rPr lang="cs-CZ" dirty="0"/>
              <a:t>Lukrécie.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2014-03-12]. Dostupné z: http://cs.wikipedia.org/wiki/Lukr%C3%A9cie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692696"/>
            <a:ext cx="4171950" cy="570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20806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r>
              <a:rPr lang="cs-CZ" dirty="0" smtClean="0"/>
              <a:t>A na závěr můžete za odměnu vystřelit do vzduchu učitele… tedy pokud na to vaše znalosti budou stačit </a:t>
            </a:r>
            <a:r>
              <a:rPr lang="cs-CZ" dirty="0" smtClean="0">
                <a:sym typeface="Wingdings" panose="05000000000000000000" pitchFamily="2" charset="2"/>
              </a:rPr>
              <a:t></a:t>
            </a:r>
            <a:endParaRPr lang="cs-CZ" dirty="0" smtClean="0"/>
          </a:p>
          <a:p>
            <a:r>
              <a:rPr lang="cs-CZ" dirty="0">
                <a:hlinkClick r:id="rId2"/>
              </a:rPr>
              <a:t>http://www.schoolhistory.co.uk/games/fling/ancientrome/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62995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Seznam použitých zdrojů: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544616"/>
          </a:xfrm>
        </p:spPr>
        <p:txBody>
          <a:bodyPr>
            <a:normAutofit lnSpcReduction="10000"/>
          </a:bodyPr>
          <a:lstStyle/>
          <a:p>
            <a:r>
              <a:rPr lang="cs-CZ" sz="2000" dirty="0" err="1"/>
              <a:t>Roman_Empire</a:t>
            </a:r>
            <a:r>
              <a:rPr lang="cs-CZ" sz="2000" dirty="0"/>
              <a:t>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2014-03-10]. Dostupné z: </a:t>
            </a:r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en.wikipedia.org/wiki/Roman_Empire</a:t>
            </a:r>
            <a:endParaRPr lang="cs-CZ" sz="2000" dirty="0" smtClean="0"/>
          </a:p>
          <a:p>
            <a:r>
              <a:rPr lang="cs-CZ" sz="2000" dirty="0"/>
              <a:t>Kapitolská vlčice.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2014-03-10]. Dostupné z: </a:t>
            </a:r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cs.wikipedia.org/wiki/Kapitolsk%C3%A1_vl%C4%8Dice</a:t>
            </a:r>
            <a:endParaRPr lang="cs-CZ" sz="2000" dirty="0" smtClean="0"/>
          </a:p>
          <a:p>
            <a:r>
              <a:rPr lang="en-US" sz="2000" dirty="0" err="1"/>
              <a:t>Seven_hills_of_Rome</a:t>
            </a:r>
            <a:r>
              <a:rPr lang="en-US" sz="2000" dirty="0"/>
              <a:t>. In: </a:t>
            </a:r>
            <a:r>
              <a:rPr lang="en-US" sz="2000" i="1" dirty="0"/>
              <a:t>Wikipedia: the free encyclopedia</a:t>
            </a:r>
            <a:r>
              <a:rPr lang="en-US" sz="2000" dirty="0"/>
              <a:t> [online]. San Francisco (CA): Wikimedia Foundation, 2001- [cit. 2014-03-11]. </a:t>
            </a:r>
            <a:r>
              <a:rPr lang="en-US" sz="2000" dirty="0" err="1"/>
              <a:t>Dostupné</a:t>
            </a:r>
            <a:r>
              <a:rPr lang="en-US" sz="2000" dirty="0"/>
              <a:t> z: </a:t>
            </a:r>
            <a:r>
              <a:rPr lang="en-US" sz="2000" dirty="0">
                <a:hlinkClick r:id="rId4"/>
              </a:rPr>
              <a:t>http://</a:t>
            </a:r>
            <a:r>
              <a:rPr lang="en-US" sz="2000" dirty="0" smtClean="0">
                <a:hlinkClick r:id="rId4"/>
              </a:rPr>
              <a:t>en.wikipedia.org/wiki/Seven_hills_of_Rome</a:t>
            </a:r>
            <a:endParaRPr lang="cs-CZ" sz="2000" dirty="0" smtClean="0"/>
          </a:p>
          <a:p>
            <a:r>
              <a:rPr lang="cs-CZ" sz="2000" dirty="0"/>
              <a:t>Lukrécie.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2014-03-12]. Dostupné z: </a:t>
            </a:r>
            <a:r>
              <a:rPr lang="cs-CZ" sz="2000" dirty="0">
                <a:hlinkClick r:id="rId5"/>
              </a:rPr>
              <a:t>http://</a:t>
            </a:r>
            <a:r>
              <a:rPr lang="cs-CZ" sz="2000" dirty="0" smtClean="0">
                <a:hlinkClick r:id="rId5"/>
              </a:rPr>
              <a:t>cs.wikipedia.org/wiki/Lukr%C3%A9cie</a:t>
            </a:r>
            <a:endParaRPr lang="cs-CZ" sz="2000" dirty="0" smtClean="0"/>
          </a:p>
          <a:p>
            <a:r>
              <a:rPr lang="cs-CZ" sz="2000" dirty="0" err="1"/>
              <a:t>Forum_Romanum</a:t>
            </a:r>
            <a:r>
              <a:rPr lang="cs-CZ" sz="2000" dirty="0"/>
              <a:t>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2014-03-12]. Dostupné z: </a:t>
            </a:r>
            <a:r>
              <a:rPr lang="cs-CZ" sz="2000" dirty="0">
                <a:hlinkClick r:id="rId6"/>
              </a:rPr>
              <a:t>http://</a:t>
            </a:r>
            <a:r>
              <a:rPr lang="cs-CZ" sz="2000" dirty="0" smtClean="0">
                <a:hlinkClick r:id="rId6"/>
              </a:rPr>
              <a:t>cs.wikipedia.org/wiki/Forum_Romanum</a:t>
            </a:r>
            <a:endParaRPr lang="cs-CZ" sz="2000" dirty="0" smtClean="0"/>
          </a:p>
          <a:p>
            <a:r>
              <a:rPr lang="cs-CZ" sz="2000" dirty="0" err="1"/>
              <a:t>Sabinové</a:t>
            </a:r>
            <a:r>
              <a:rPr lang="cs-CZ" sz="2000" dirty="0"/>
              <a:t>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2014-03-13]. Dostupné z: </a:t>
            </a:r>
            <a:r>
              <a:rPr lang="cs-CZ" sz="2000" dirty="0">
                <a:hlinkClick r:id="rId7"/>
              </a:rPr>
              <a:t>http://</a:t>
            </a:r>
            <a:r>
              <a:rPr lang="cs-CZ" sz="2000" dirty="0" smtClean="0">
                <a:hlinkClick r:id="rId7"/>
              </a:rPr>
              <a:t>cs.wikipedia.org/wiki/Sabinov%C3%A9</a:t>
            </a:r>
            <a:endParaRPr lang="cs-CZ" sz="2000" dirty="0" smtClean="0"/>
          </a:p>
          <a:p>
            <a:endParaRPr lang="cs-CZ" sz="2000" dirty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41830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3963</TotalTime>
  <Words>1167</Words>
  <Application>Microsoft Office PowerPoint</Application>
  <PresentationFormat>Předvádění na obrazovce (4:3)</PresentationFormat>
  <Paragraphs>134</Paragraphs>
  <Slides>17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Prezentace aplikace PowerPoint</vt:lpstr>
      <vt:lpstr>Počátky Říma</vt:lpstr>
      <vt:lpstr>Význam římské civilizace</vt:lpstr>
      <vt:lpstr>Prezentace aplikace PowerPoint</vt:lpstr>
      <vt:lpstr>Geografické podmínky</vt:lpstr>
      <vt:lpstr>Etruskové</vt:lpstr>
      <vt:lpstr>Původní obyvatelé</vt:lpstr>
      <vt:lpstr>Založení Říma</vt:lpstr>
      <vt:lpstr>Prezentace aplikace PowerPoint</vt:lpstr>
      <vt:lpstr>Prezentace aplikace PowerPoint</vt:lpstr>
      <vt:lpstr>Prezentace aplikace PowerPoint</vt:lpstr>
      <vt:lpstr>Prezentace aplikace PowerPoint</vt:lpstr>
      <vt:lpstr>Společenské uspořádání</vt:lpstr>
      <vt:lpstr>Prezentace aplikace PowerPoint</vt:lpstr>
      <vt:lpstr>Prezentace aplikace PowerPoint</vt:lpstr>
      <vt:lpstr>Prezentace aplikace PowerPoint</vt:lpstr>
      <vt:lpstr>Seznam použitých zdrojů: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Antonín Zelený</cp:lastModifiedBy>
  <cp:revision>33</cp:revision>
  <dcterms:created xsi:type="dcterms:W3CDTF">2012-12-23T08:55:19Z</dcterms:created>
  <dcterms:modified xsi:type="dcterms:W3CDTF">2014-03-16T09:38:40Z</dcterms:modified>
</cp:coreProperties>
</file>