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2" r:id="rId2"/>
    <p:sldId id="257" r:id="rId3"/>
    <p:sldId id="259" r:id="rId4"/>
    <p:sldId id="268" r:id="rId5"/>
    <p:sldId id="260" r:id="rId6"/>
    <p:sldId id="269" r:id="rId7"/>
    <p:sldId id="267" r:id="rId8"/>
    <p:sldId id="263" r:id="rId9"/>
    <p:sldId id="265" r:id="rId10"/>
    <p:sldId id="261" r:id="rId11"/>
    <p:sldId id="266" r:id="rId12"/>
    <p:sldId id="264" r:id="rId13"/>
    <p:sldId id="270" r:id="rId14"/>
    <p:sldId id="271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838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DFA402-1ADD-4F86-8A72-77028727E140}" type="datetimeFigureOut">
              <a:rPr lang="cs-CZ" smtClean="0"/>
              <a:pPr/>
              <a:t>17.3.2014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026641-2904-435E-9B35-74102D60F54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1441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15573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15573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4321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432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026641-2904-435E-9B35-74102D60F544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4321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8EF8C8-C60C-4A43-A3D1-031AA3F1724A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44267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A71B3-DA92-4D0D-942C-41A885A640AC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29817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F27C8-EAA0-4452-9133-68C4CE487FDE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28585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9C93C-F1C1-47F5-B889-5E21B85A6BD3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3298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8DBF8-FC53-491B-8E06-6EDE944CCACE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21113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635097-CCFA-4280-806E-F5148790B05A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57045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6A39-EEF3-4AA1-80C2-FD953D97B09D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211705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86C3ED-461B-42B4-85C8-54547015C20D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79078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22D65-3A55-4D1F-8440-D6B397E50D43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69729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86EB2C-E867-4A93-8373-7AAD2BCB1E0C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85325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4B60C-C27A-4055-8686-7DE223D3A980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87275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CDD136-B9E4-4D10-9050-0CF9D9B4299C}" type="datetime1">
              <a:rPr lang="cs-CZ" smtClean="0"/>
              <a:pPr/>
              <a:t>17.3.2014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8A616-EA7E-420A-A1E3-527687F72E4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1381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eje" TargetMode="External"/><Relationship Id="rId2" Type="http://schemas.openxmlformats.org/officeDocument/2006/relationships/hyperlink" Target="http://cs.wikipedia.org/wiki/Pyrrhovo_v%C3%ADt%C4%9Bzstv%C3%AD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it.wikipedia.org/wiki/Sacco_di_Roma_(390_a.C.)" TargetMode="External"/><Relationship Id="rId4" Type="http://schemas.openxmlformats.org/officeDocument/2006/relationships/hyperlink" Target="http://en.wikipedia.org/wiki/Lucius_Tarquinius_Superbu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64231628"/>
              </p:ext>
            </p:extLst>
          </p:nvPr>
        </p:nvGraphicFramePr>
        <p:xfrm>
          <a:off x="179512" y="1676044"/>
          <a:ext cx="8784976" cy="50404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401276"/>
                <a:gridCol w="6383700"/>
              </a:tblGrid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Katolické gymnázium Třebíč, Otmarova 22, Třebíč 674 01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</a:t>
                      </a:r>
                      <a:r>
                        <a:rPr lang="cs-CZ" sz="1400" dirty="0" smtClean="0">
                          <a:effectLst/>
                        </a:rPr>
                        <a:t>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Moderní škola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Číslo projektu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CZ.1.07/1.5.00/34.0464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Šablona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III/2 Inovace a zkvalitnění výuky prostřednictvím ICT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Autor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2056765" algn="ctr"/>
                        </a:tabLs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Soňa Havlíčková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Název DUM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Římská republika I.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Kód DUM</a:t>
                      </a:r>
                      <a:endParaRPr lang="cs-CZ" sz="1400" b="1" kern="1200" dirty="0">
                        <a:solidFill>
                          <a:schemeClr val="lt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</a:t>
                      </a:r>
                      <a:r>
                        <a:rPr lang="cs-CZ" sz="14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2.3.12</a:t>
                      </a:r>
                      <a:endParaRPr lang="cs-CZ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Datum vytvoření 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6. 10. 2012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Předmět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Dějepis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Tematická oblast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Dějiny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světa - rozšiřující učivo pro seminář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Učivo </a:t>
                      </a:r>
                      <a:r>
                        <a:rPr lang="cs-CZ" sz="1400" dirty="0">
                          <a:effectLst/>
                        </a:rPr>
                        <a:t>ŠVP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Antické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Řecko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Anotace DUM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slouží k rozšíření a doplnění znalostí o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daném tématu a je určen pro výuku v semináři z dějepisu. Vztahuje se k období od počátku republiky do ovládnutí Itálie.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Metodický popis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je určen k doplnění výkladu učitele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a k ilustraci probírané látky.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0758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</a:rPr>
                        <a:t>Hodnocení</a:t>
                      </a:r>
                      <a:endParaRPr lang="cs-CZ" sz="140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Materiál se osvědčil,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napomohl lepšímu zapamatování učiva a </a:t>
                      </a:r>
                      <a:r>
                        <a:rPr lang="cs-CZ" sz="1400" baseline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rozšíření znalostí.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615164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</a:rPr>
                        <a:t>Autor prohlašuje, že řádně uvedl všechny použité zdroje. Pokud není uvedeno jinak, použitý materiál je z vlastních zdrojů autora.</a:t>
                      </a:r>
                      <a:endParaRPr lang="cs-CZ" sz="1400" dirty="0">
                        <a:solidFill>
                          <a:srgbClr val="365F9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pic>
        <p:nvPicPr>
          <p:cNvPr id="1026" name="Obrázek 1" descr="http://hilase.cz/wp-content/uploads/2012/12/OPVK_hor_zakladni_logolink_RG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65298" y="228600"/>
            <a:ext cx="6413403" cy="1399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06362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Římská republika I.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 ovládnutí Itálie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342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Republika 510 (509) – 31 př. n. 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b="1" dirty="0" smtClean="0"/>
              <a:t>Počátek – vyhnání </a:t>
            </a:r>
            <a:r>
              <a:rPr lang="cs-CZ" b="1" dirty="0" err="1" smtClean="0"/>
              <a:t>Tarquinia</a:t>
            </a:r>
            <a:r>
              <a:rPr lang="cs-CZ" b="1" dirty="0" smtClean="0"/>
              <a:t> </a:t>
            </a:r>
            <a:r>
              <a:rPr lang="cs-CZ" b="1" dirty="0" err="1" smtClean="0"/>
              <a:t>Superba</a:t>
            </a:r>
            <a:endParaRPr lang="cs-CZ" b="1" dirty="0" smtClean="0"/>
          </a:p>
          <a:p>
            <a:r>
              <a:rPr lang="cs-CZ" b="1" dirty="0" smtClean="0"/>
              <a:t>Konec – </a:t>
            </a:r>
            <a:r>
              <a:rPr lang="cs-CZ" b="1" dirty="0" err="1" smtClean="0"/>
              <a:t>vitězství</a:t>
            </a:r>
            <a:r>
              <a:rPr lang="cs-CZ" b="1" dirty="0" smtClean="0"/>
              <a:t> </a:t>
            </a:r>
            <a:r>
              <a:rPr lang="cs-CZ" b="1" dirty="0" err="1" smtClean="0"/>
              <a:t>Octaviána</a:t>
            </a:r>
            <a:r>
              <a:rPr lang="cs-CZ" b="1" dirty="0" smtClean="0"/>
              <a:t> nad Antoniem</a:t>
            </a:r>
          </a:p>
          <a:p>
            <a:r>
              <a:rPr lang="cs-CZ" dirty="0" smtClean="0"/>
              <a:t>Válka se etruským králem </a:t>
            </a:r>
            <a:r>
              <a:rPr lang="cs-CZ" dirty="0" err="1" smtClean="0"/>
              <a:t>Porsennou</a:t>
            </a:r>
            <a:endParaRPr lang="cs-CZ" dirty="0" smtClean="0"/>
          </a:p>
          <a:p>
            <a:pPr lvl="1"/>
            <a:r>
              <a:rPr lang="cs-CZ" dirty="0" smtClean="0"/>
              <a:t>Poražen 506 př. n. l.</a:t>
            </a:r>
          </a:p>
          <a:p>
            <a:r>
              <a:rPr lang="cs-CZ" dirty="0" smtClean="0"/>
              <a:t>Boj proti spolku šesti latinských měst</a:t>
            </a:r>
          </a:p>
          <a:p>
            <a:pPr lvl="1"/>
            <a:r>
              <a:rPr lang="cs-CZ" dirty="0" smtClean="0"/>
              <a:t>Končí uzavřením spojenecké smlouvy mezi Latiny a Římany</a:t>
            </a:r>
          </a:p>
          <a:p>
            <a:r>
              <a:rPr lang="cs-CZ" dirty="0" smtClean="0"/>
              <a:t>Společně bojují proti Samnitům, </a:t>
            </a:r>
            <a:r>
              <a:rPr lang="cs-CZ" dirty="0" err="1" smtClean="0"/>
              <a:t>Volskům</a:t>
            </a:r>
            <a:r>
              <a:rPr lang="cs-CZ" dirty="0" smtClean="0"/>
              <a:t> a </a:t>
            </a:r>
            <a:r>
              <a:rPr lang="cs-CZ" dirty="0" err="1" smtClean="0"/>
              <a:t>Aequům</a:t>
            </a:r>
            <a:r>
              <a:rPr lang="cs-CZ" dirty="0" smtClean="0"/>
              <a:t> (</a:t>
            </a:r>
            <a:r>
              <a:rPr lang="cs-CZ" dirty="0" err="1" smtClean="0"/>
              <a:t>Aequové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9011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56350"/>
            <a:ext cx="8784976" cy="501650"/>
          </a:xfrm>
        </p:spPr>
        <p:txBody>
          <a:bodyPr/>
          <a:lstStyle/>
          <a:p>
            <a:pPr algn="l"/>
            <a:r>
              <a:rPr lang="cs-CZ" dirty="0" err="1" smtClean="0"/>
              <a:t>Tarquinius</a:t>
            </a:r>
            <a:r>
              <a:rPr lang="cs-CZ" dirty="0" smtClean="0"/>
              <a:t> </a:t>
            </a:r>
            <a:r>
              <a:rPr lang="cs-CZ" dirty="0" err="1" smtClean="0"/>
              <a:t>Superbus</a:t>
            </a:r>
            <a:r>
              <a:rPr lang="cs-CZ" dirty="0" smtClean="0"/>
              <a:t> se na trůn dostal díky vraždě </a:t>
            </a:r>
            <a:r>
              <a:rPr lang="cs-CZ" dirty="0" err="1" smtClean="0"/>
              <a:t>Servia</a:t>
            </a:r>
            <a:r>
              <a:rPr lang="cs-CZ" dirty="0" smtClean="0"/>
              <a:t> </a:t>
            </a:r>
            <a:r>
              <a:rPr lang="cs-CZ" dirty="0" err="1" smtClean="0"/>
              <a:t>Tullia</a:t>
            </a:r>
            <a:r>
              <a:rPr lang="cs-CZ" dirty="0" smtClean="0"/>
              <a:t>, karikatura z poloviny 19. stol. </a:t>
            </a:r>
            <a:r>
              <a:rPr lang="cs-CZ" dirty="0" err="1"/>
              <a:t>Lucius_Tarquinius_Superbus</a:t>
            </a:r>
            <a:r>
              <a:rPr lang="cs-CZ" dirty="0"/>
              <a:t>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2014-03-13]. Dostupné z: http://en.wikipedia.org/wiki/Lucius_Tarquinius_Superbus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67" y="35137"/>
            <a:ext cx="9071214" cy="628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090394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6120680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Boj s etruskými městy</a:t>
            </a:r>
          </a:p>
          <a:p>
            <a:r>
              <a:rPr lang="cs-CZ" dirty="0" smtClean="0"/>
              <a:t>Obléhání </a:t>
            </a:r>
            <a:r>
              <a:rPr lang="cs-CZ" dirty="0" err="1" smtClean="0"/>
              <a:t>Vejí</a:t>
            </a:r>
            <a:endParaRPr lang="cs-CZ" dirty="0" smtClean="0"/>
          </a:p>
          <a:p>
            <a:pPr lvl="1"/>
            <a:r>
              <a:rPr lang="cs-CZ" dirty="0" smtClean="0"/>
              <a:t>Marcus </a:t>
            </a:r>
            <a:r>
              <a:rPr lang="cs-CZ" dirty="0" err="1" smtClean="0"/>
              <a:t>Furius</a:t>
            </a:r>
            <a:r>
              <a:rPr lang="cs-CZ" dirty="0" smtClean="0"/>
              <a:t> </a:t>
            </a:r>
            <a:r>
              <a:rPr lang="cs-CZ" dirty="0" err="1" smtClean="0"/>
              <a:t>Camillus</a:t>
            </a:r>
            <a:r>
              <a:rPr lang="cs-CZ" dirty="0" smtClean="0"/>
              <a:t> – vojevůdce a diktátor dobyl </a:t>
            </a:r>
            <a:r>
              <a:rPr lang="cs-CZ" dirty="0" err="1" smtClean="0"/>
              <a:t>Veje</a:t>
            </a:r>
            <a:r>
              <a:rPr lang="cs-CZ" dirty="0" smtClean="0"/>
              <a:t> lstí (tunel pod hradbami)</a:t>
            </a:r>
          </a:p>
          <a:p>
            <a:pPr lvl="1"/>
            <a:r>
              <a:rPr lang="cs-CZ" dirty="0" smtClean="0"/>
              <a:t>Město </a:t>
            </a:r>
            <a:r>
              <a:rPr lang="cs-CZ" dirty="0" smtClean="0"/>
              <a:t>připojeno </a:t>
            </a:r>
            <a:r>
              <a:rPr lang="cs-CZ" dirty="0" smtClean="0"/>
              <a:t>k Římu, obyvatelstvo prodáno do otroctví</a:t>
            </a:r>
          </a:p>
          <a:p>
            <a:pPr lvl="1"/>
            <a:r>
              <a:rPr lang="cs-CZ" dirty="0" smtClean="0"/>
              <a:t>Obviněn, že se zmocnil kořisti z </a:t>
            </a:r>
            <a:r>
              <a:rPr lang="cs-CZ" dirty="0" err="1" smtClean="0"/>
              <a:t>Vejí</a:t>
            </a:r>
            <a:r>
              <a:rPr lang="cs-CZ" dirty="0"/>
              <a:t> </a:t>
            </a:r>
            <a:r>
              <a:rPr lang="cs-CZ" dirty="0" smtClean="0"/>
              <a:t>– vyhnanství</a:t>
            </a:r>
          </a:p>
          <a:p>
            <a:r>
              <a:rPr lang="cs-CZ" dirty="0" smtClean="0"/>
              <a:t>390 př. n. l. – Řím dobyt Galy (Kelty)</a:t>
            </a:r>
          </a:p>
          <a:p>
            <a:pPr lvl="1"/>
            <a:r>
              <a:rPr lang="cs-CZ" dirty="0" smtClean="0"/>
              <a:t>Udržela se pouze posádka na Kapitolu (kapitolské husy)</a:t>
            </a:r>
          </a:p>
          <a:p>
            <a:pPr lvl="1"/>
            <a:r>
              <a:rPr lang="cs-CZ" dirty="0" smtClean="0"/>
              <a:t>7 měsíců plenili Řím</a:t>
            </a:r>
          </a:p>
          <a:p>
            <a:pPr lvl="1"/>
            <a:r>
              <a:rPr lang="cs-CZ" dirty="0" smtClean="0"/>
              <a:t>Dohodnuto výkupné</a:t>
            </a:r>
          </a:p>
          <a:p>
            <a:pPr lvl="1"/>
            <a:r>
              <a:rPr lang="cs-CZ" dirty="0" smtClean="0"/>
              <a:t>Nakonec bylo město osvobozeno Marcem </a:t>
            </a:r>
            <a:r>
              <a:rPr lang="cs-CZ" dirty="0" err="1" smtClean="0"/>
              <a:t>Furiem</a:t>
            </a:r>
            <a:r>
              <a:rPr lang="cs-CZ" dirty="0" smtClean="0"/>
              <a:t> </a:t>
            </a:r>
            <a:r>
              <a:rPr lang="cs-CZ" dirty="0" err="1" smtClean="0"/>
              <a:t>Camillem</a:t>
            </a:r>
            <a:r>
              <a:rPr lang="cs-CZ" dirty="0" smtClean="0"/>
              <a:t> (povolán z vyhnanství)</a:t>
            </a:r>
          </a:p>
          <a:p>
            <a:pPr lvl="1"/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83719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62913"/>
            <a:ext cx="4602595" cy="5558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3" y="6469935"/>
            <a:ext cx="8705194" cy="365125"/>
          </a:xfrm>
        </p:spPr>
        <p:txBody>
          <a:bodyPr/>
          <a:lstStyle/>
          <a:p>
            <a:pPr algn="l"/>
            <a:r>
              <a:rPr lang="cs-CZ" dirty="0" err="1" smtClean="0"/>
              <a:t>Brennus</a:t>
            </a:r>
            <a:r>
              <a:rPr lang="cs-CZ" dirty="0" smtClean="0"/>
              <a:t> a </a:t>
            </a:r>
            <a:r>
              <a:rPr lang="cs-CZ" dirty="0" err="1" smtClean="0"/>
              <a:t>Camillus</a:t>
            </a:r>
            <a:r>
              <a:rPr lang="cs-CZ" dirty="0"/>
              <a:t>, vyplenění Říma </a:t>
            </a:r>
            <a:r>
              <a:rPr lang="cs-CZ" dirty="0" err="1"/>
              <a:t>Sacco_di_Roma</a:t>
            </a:r>
            <a:r>
              <a:rPr lang="cs-CZ" dirty="0"/>
              <a:t>_(390_a.C.).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2014-03-13]. Dostupné z: http://it.wikipedia.org/wiki/</a:t>
            </a:r>
            <a:r>
              <a:rPr lang="cs-CZ" dirty="0" err="1"/>
              <a:t>Sacco_di_Roma</a:t>
            </a:r>
            <a:r>
              <a:rPr lang="cs-CZ" dirty="0"/>
              <a:t>_(390_a.C.)  </a:t>
            </a: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-1"/>
            <a:ext cx="4572000" cy="6206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443141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26368290"/>
              </p:ext>
            </p:extLst>
          </p:nvPr>
        </p:nvGraphicFramePr>
        <p:xfrm>
          <a:off x="1619672" y="980728"/>
          <a:ext cx="6059015" cy="4294053"/>
        </p:xfrm>
        <a:graphic>
          <a:graphicData uri="http://schemas.openxmlformats.org/drawingml/2006/table">
            <a:tbl>
              <a:tblPr/>
              <a:tblGrid>
                <a:gridCol w="5832209"/>
                <a:gridCol w="226806"/>
              </a:tblGrid>
              <a:tr h="3547261">
                <a:tc>
                  <a:txBody>
                    <a:bodyPr/>
                    <a:lstStyle/>
                    <a:p>
                      <a:pPr algn="just"/>
                      <a:r>
                        <a:rPr lang="cs-CZ" sz="2800" i="1" dirty="0" smtClean="0">
                          <a:effectLst/>
                        </a:rPr>
                        <a:t>„Ach</a:t>
                      </a:r>
                      <a:r>
                        <a:rPr lang="cs-CZ" sz="2800" i="1" dirty="0">
                          <a:effectLst/>
                        </a:rPr>
                        <a:t>, vy prastaré </a:t>
                      </a:r>
                      <a:r>
                        <a:rPr lang="cs-CZ" sz="2800" i="1" dirty="0" err="1">
                          <a:effectLst/>
                        </a:rPr>
                        <a:t>Veje</a:t>
                      </a:r>
                      <a:r>
                        <a:rPr lang="cs-CZ" sz="2800" i="1" dirty="0">
                          <a:effectLst/>
                        </a:rPr>
                        <a:t>, i vy jste královstvím byly</a:t>
                      </a:r>
                      <a:r>
                        <a:rPr lang="cs-CZ" sz="2800" i="1" dirty="0" smtClean="0">
                          <a:effectLst/>
                        </a:rPr>
                        <a:t>, křesla </a:t>
                      </a:r>
                      <a:r>
                        <a:rPr lang="cs-CZ" sz="2800" i="1" dirty="0">
                          <a:effectLst/>
                        </a:rPr>
                        <a:t>i na vašem prastarém fóru ze zlata bývala kdys.</a:t>
                      </a:r>
                    </a:p>
                    <a:p>
                      <a:pPr algn="just"/>
                      <a:r>
                        <a:rPr lang="cs-CZ" sz="2800" i="1" dirty="0">
                          <a:effectLst/>
                        </a:rPr>
                        <a:t>Nyní na vašich hradbách roh klidného pastýře </a:t>
                      </a:r>
                      <a:r>
                        <a:rPr lang="cs-CZ" sz="2800" i="1" dirty="0" smtClean="0">
                          <a:effectLst/>
                        </a:rPr>
                        <a:t>zvučí, na </a:t>
                      </a:r>
                      <a:r>
                        <a:rPr lang="cs-CZ" sz="2800" i="1" dirty="0">
                          <a:effectLst/>
                        </a:rPr>
                        <a:t>kostech vašich reků obilí požíná srp</a:t>
                      </a:r>
                      <a:r>
                        <a:rPr lang="cs-CZ" sz="2800" i="1" dirty="0" smtClean="0">
                          <a:effectLst/>
                        </a:rPr>
                        <a:t>.“</a:t>
                      </a:r>
                      <a:endParaRPr lang="cs-CZ" sz="2800" i="1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fontAlgn="t"/>
                      <a:endParaRPr lang="cs-CZ" b="1" dirty="0">
                        <a:solidFill>
                          <a:srgbClr val="AAAADD"/>
                        </a:solidFill>
                        <a:effectLst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46792">
                <a:tc gridSpan="2">
                  <a:txBody>
                    <a:bodyPr/>
                    <a:lstStyle/>
                    <a:p>
                      <a:pPr algn="r"/>
                      <a:r>
                        <a:rPr lang="cs-CZ" i="0" dirty="0" err="1" smtClean="0">
                          <a:effectLst/>
                        </a:rPr>
                        <a:t>Sextus</a:t>
                      </a:r>
                      <a:r>
                        <a:rPr lang="cs-CZ" i="0" baseline="0" dirty="0" smtClean="0">
                          <a:effectLst/>
                        </a:rPr>
                        <a:t> </a:t>
                      </a:r>
                      <a:r>
                        <a:rPr lang="cs-CZ" i="0" baseline="0" dirty="0" err="1" smtClean="0">
                          <a:effectLst/>
                        </a:rPr>
                        <a:t>Propertius</a:t>
                      </a:r>
                      <a:endParaRPr lang="cs-CZ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424936" cy="365125"/>
          </a:xfrm>
        </p:spPr>
        <p:txBody>
          <a:bodyPr/>
          <a:lstStyle/>
          <a:p>
            <a:pPr algn="l"/>
            <a:r>
              <a:rPr lang="cs-CZ" dirty="0" smtClean="0"/>
              <a:t>Citováno podle </a:t>
            </a:r>
            <a:r>
              <a:rPr lang="en-US" dirty="0" err="1"/>
              <a:t>Veje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2014-03-13]. </a:t>
            </a:r>
            <a:r>
              <a:rPr lang="en-US" dirty="0" err="1"/>
              <a:t>Dostupné</a:t>
            </a:r>
            <a:r>
              <a:rPr lang="en-US" dirty="0"/>
              <a:t> z: http://cs.wikipedia.org/wiki/Veje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84738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r>
              <a:rPr lang="cs-CZ" dirty="0" smtClean="0"/>
              <a:t>Od pol. 4. stol. př. n. l. – tři </a:t>
            </a:r>
            <a:r>
              <a:rPr lang="cs-CZ" dirty="0" err="1" smtClean="0"/>
              <a:t>samnitské</a:t>
            </a:r>
            <a:r>
              <a:rPr lang="cs-CZ" dirty="0" smtClean="0"/>
              <a:t> války</a:t>
            </a:r>
          </a:p>
          <a:p>
            <a:pPr lvl="1"/>
            <a:r>
              <a:rPr lang="cs-CZ" dirty="0" smtClean="0"/>
              <a:t>Řím ovládl </a:t>
            </a:r>
            <a:r>
              <a:rPr lang="cs-CZ" dirty="0" err="1" smtClean="0"/>
              <a:t>samnitskou</a:t>
            </a:r>
            <a:r>
              <a:rPr lang="cs-CZ" dirty="0" smtClean="0"/>
              <a:t> </a:t>
            </a:r>
            <a:r>
              <a:rPr lang="cs-CZ" dirty="0" err="1" smtClean="0"/>
              <a:t>Kampánii</a:t>
            </a:r>
            <a:endParaRPr lang="cs-CZ" dirty="0" smtClean="0"/>
          </a:p>
          <a:p>
            <a:pPr lvl="1"/>
            <a:r>
              <a:rPr lang="cs-CZ" dirty="0" smtClean="0"/>
              <a:t>Samnité se spojili s Etrusky, Galy a Umbry</a:t>
            </a:r>
          </a:p>
          <a:p>
            <a:pPr lvl="1"/>
            <a:r>
              <a:rPr lang="cs-CZ" dirty="0" smtClean="0"/>
              <a:t>Římané koalici porazili a ovládli střední Itálii</a:t>
            </a:r>
          </a:p>
          <a:p>
            <a:r>
              <a:rPr lang="cs-CZ" dirty="0" smtClean="0"/>
              <a:t>Poraženým nabízeli římské občanství či spojenectví (</a:t>
            </a:r>
            <a:r>
              <a:rPr lang="cs-CZ" dirty="0" err="1" smtClean="0"/>
              <a:t>foederati</a:t>
            </a:r>
            <a:r>
              <a:rPr lang="cs-CZ" dirty="0" smtClean="0"/>
              <a:t>), ponechávají jim samostatnost</a:t>
            </a:r>
          </a:p>
          <a:p>
            <a:r>
              <a:rPr lang="cs-CZ" dirty="0" smtClean="0"/>
              <a:t>Upevňují vzájemné vazby a loajalitu k Římu</a:t>
            </a:r>
          </a:p>
          <a:p>
            <a:r>
              <a:rPr lang="cs-CZ" dirty="0" smtClean="0"/>
              <a:t>Podporují jejich asimilaci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2829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79512" y="5517232"/>
            <a:ext cx="2448272" cy="1204243"/>
          </a:xfrm>
        </p:spPr>
        <p:txBody>
          <a:bodyPr/>
          <a:lstStyle/>
          <a:p>
            <a:pPr algn="l"/>
            <a:r>
              <a:rPr lang="en-US" dirty="0" err="1"/>
              <a:t>Roman_Republic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2014-03-13]. </a:t>
            </a:r>
            <a:r>
              <a:rPr lang="en-US" dirty="0" err="1"/>
              <a:t>Dostupné</a:t>
            </a:r>
            <a:r>
              <a:rPr lang="en-US" dirty="0"/>
              <a:t> z: http://en.wikipedia.org/wiki/Roman_Republic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9164" y="-19014"/>
            <a:ext cx="6303929" cy="687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611359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Pyrrhovo vítězství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280 př. n. l. – na pomoc italským Řekům přichází </a:t>
            </a:r>
            <a:r>
              <a:rPr lang="cs-CZ" dirty="0" err="1" smtClean="0"/>
              <a:t>epeirský</a:t>
            </a:r>
            <a:r>
              <a:rPr lang="cs-CZ" dirty="0" smtClean="0"/>
              <a:t> král Pyrrhos</a:t>
            </a:r>
          </a:p>
          <a:p>
            <a:r>
              <a:rPr lang="cs-CZ" dirty="0" smtClean="0"/>
              <a:t>Vítězí nad Římany u </a:t>
            </a:r>
            <a:r>
              <a:rPr lang="cs-CZ" dirty="0" err="1" smtClean="0"/>
              <a:t>Ascula</a:t>
            </a:r>
            <a:endParaRPr lang="cs-CZ" dirty="0" smtClean="0"/>
          </a:p>
          <a:p>
            <a:r>
              <a:rPr lang="cs-CZ" dirty="0" smtClean="0"/>
              <a:t>Obrovské ztráty vítěze přinutili k ústupu</a:t>
            </a:r>
          </a:p>
          <a:p>
            <a:r>
              <a:rPr lang="cs-CZ" dirty="0" smtClean="0"/>
              <a:t>275 př. n. l. poražen Pyrrhos u </a:t>
            </a:r>
            <a:r>
              <a:rPr lang="cs-CZ" dirty="0" err="1" smtClean="0"/>
              <a:t>Beneventa</a:t>
            </a:r>
            <a:endParaRPr lang="cs-CZ" dirty="0" smtClean="0"/>
          </a:p>
          <a:p>
            <a:r>
              <a:rPr lang="cs-CZ" dirty="0" smtClean="0"/>
              <a:t>Ovládnutí řeckých měst na jihu Itálie</a:t>
            </a:r>
          </a:p>
          <a:p>
            <a:r>
              <a:rPr lang="cs-CZ" dirty="0" smtClean="0"/>
              <a:t>265 př. n. l. dobyto poslední etruské město </a:t>
            </a:r>
            <a:r>
              <a:rPr lang="cs-CZ" dirty="0" err="1" smtClean="0"/>
              <a:t>Volsinie</a:t>
            </a:r>
            <a:r>
              <a:rPr lang="cs-CZ" dirty="0" smtClean="0"/>
              <a:t> – Řím ovládl celou Itálii</a:t>
            </a:r>
          </a:p>
          <a:p>
            <a:r>
              <a:rPr lang="cs-CZ" b="1" dirty="0" smtClean="0"/>
              <a:t>Vymyslete příklad použití sousloví „Pyrrhovo vítězství“</a:t>
            </a:r>
            <a:endParaRPr lang="cs-CZ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56350"/>
            <a:ext cx="8208912" cy="365125"/>
          </a:xfrm>
        </p:spPr>
        <p:txBody>
          <a:bodyPr/>
          <a:lstStyle/>
          <a:p>
            <a:pPr algn="l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0297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323528" y="6356350"/>
            <a:ext cx="8496944" cy="365125"/>
          </a:xfrm>
        </p:spPr>
        <p:txBody>
          <a:bodyPr/>
          <a:lstStyle/>
          <a:p>
            <a:pPr algn="l"/>
            <a:r>
              <a:rPr lang="en-US" dirty="0" err="1"/>
              <a:t>Roman_Republic</a:t>
            </a:r>
            <a:r>
              <a:rPr lang="en-US" dirty="0"/>
              <a:t>. In: </a:t>
            </a:r>
            <a:r>
              <a:rPr lang="en-US" i="1" dirty="0"/>
              <a:t>Wikipedia: the free encyclopedia</a:t>
            </a:r>
            <a:r>
              <a:rPr lang="en-US" dirty="0"/>
              <a:t> [online]. San Francisco (CA): Wikimedia Foundation, 2001- [cit. 2014-03-13]. </a:t>
            </a:r>
            <a:r>
              <a:rPr lang="en-US" dirty="0" err="1"/>
              <a:t>Dostupné</a:t>
            </a:r>
            <a:r>
              <a:rPr lang="en-US" dirty="0"/>
              <a:t> z: http://</a:t>
            </a:r>
            <a:r>
              <a:rPr lang="en-US" dirty="0" smtClean="0"/>
              <a:t>en.wikipedia.org/wiki/Roman_Republic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135703" cy="630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10994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988840"/>
            <a:ext cx="4248472" cy="21888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4400" dirty="0"/>
              <a:t>„</a:t>
            </a:r>
            <a:r>
              <a:rPr lang="cs-CZ" sz="4400" i="1" dirty="0"/>
              <a:t>Ještě jedno takové vítězství a jsme zničeni.</a:t>
            </a:r>
            <a:r>
              <a:rPr lang="cs-CZ" sz="4400" dirty="0"/>
              <a:t>“ 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683568" y="5373216"/>
            <a:ext cx="4392488" cy="1259478"/>
          </a:xfrm>
        </p:spPr>
        <p:txBody>
          <a:bodyPr/>
          <a:lstStyle/>
          <a:p>
            <a:pPr algn="l"/>
            <a:r>
              <a:rPr lang="cs-CZ" dirty="0"/>
              <a:t>Pyrrhovo vítězství. In: </a:t>
            </a:r>
            <a:r>
              <a:rPr lang="cs-CZ" i="1" dirty="0" err="1"/>
              <a:t>Wikipedia</a:t>
            </a:r>
            <a:r>
              <a:rPr lang="cs-CZ" i="1" dirty="0"/>
              <a:t>: </a:t>
            </a:r>
            <a:r>
              <a:rPr lang="cs-CZ" i="1" dirty="0" err="1"/>
              <a:t>the</a:t>
            </a:r>
            <a:r>
              <a:rPr lang="cs-CZ" i="1" dirty="0"/>
              <a:t> free </a:t>
            </a:r>
            <a:r>
              <a:rPr lang="cs-CZ" i="1" dirty="0" err="1"/>
              <a:t>encyclopedia</a:t>
            </a:r>
            <a:r>
              <a:rPr lang="cs-CZ" dirty="0"/>
              <a:t> [online]. San Francisco (CA): </a:t>
            </a:r>
            <a:r>
              <a:rPr lang="cs-CZ" dirty="0" err="1"/>
              <a:t>Wikimedia</a:t>
            </a:r>
            <a:r>
              <a:rPr lang="cs-CZ" dirty="0"/>
              <a:t> </a:t>
            </a:r>
            <a:r>
              <a:rPr lang="cs-CZ" dirty="0" err="1"/>
              <a:t>Foundation</a:t>
            </a:r>
            <a:r>
              <a:rPr lang="cs-CZ" dirty="0"/>
              <a:t>, 2001- [cit. 2014-03-13]. Dostupné z: http://cs.wikipedia.org/wiki/Pyrrhovo_v%C3%ADt%C4%9Bzstv%C3%AD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76671"/>
            <a:ext cx="2977505" cy="6156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4120712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Politický systém období republiky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9160"/>
          </a:xfrm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Patricijové a plebejové</a:t>
            </a:r>
          </a:p>
          <a:p>
            <a:r>
              <a:rPr lang="cs-CZ" dirty="0" smtClean="0"/>
              <a:t>Senát (Senes – starci)</a:t>
            </a:r>
          </a:p>
          <a:p>
            <a:pPr lvl="1"/>
            <a:r>
              <a:rPr lang="cs-CZ" dirty="0" smtClean="0"/>
              <a:t>300 členů, hlavy rodů, bývalý nejvyšší úředníci, později i představitelé plebejců</a:t>
            </a:r>
          </a:p>
          <a:p>
            <a:pPr lvl="1"/>
            <a:r>
              <a:rPr lang="cs-CZ" dirty="0" smtClean="0"/>
              <a:t>Poradní sbor, jeho usnesení mají postupně závazný charakter</a:t>
            </a:r>
          </a:p>
          <a:p>
            <a:pPr lvl="1"/>
            <a:r>
              <a:rPr lang="cs-CZ" smtClean="0"/>
              <a:t>S.P.Q.R.</a:t>
            </a:r>
            <a:endParaRPr lang="cs-CZ" dirty="0" smtClean="0"/>
          </a:p>
          <a:p>
            <a:r>
              <a:rPr lang="cs-CZ" dirty="0" smtClean="0"/>
              <a:t>Lidová shromáždění – kuriální sněm, tributní sněm, setninový sněm</a:t>
            </a:r>
          </a:p>
          <a:p>
            <a:r>
              <a:rPr lang="cs-CZ" dirty="0" smtClean="0"/>
              <a:t>Magistrát – anuita, kolegialita</a:t>
            </a:r>
          </a:p>
          <a:p>
            <a:pPr lvl="1"/>
            <a:r>
              <a:rPr lang="cs-CZ" dirty="0" smtClean="0"/>
              <a:t>Konsulové (diktátor)</a:t>
            </a:r>
          </a:p>
          <a:p>
            <a:pPr lvl="1"/>
            <a:r>
              <a:rPr lang="cs-CZ" dirty="0" smtClean="0"/>
              <a:t>Prétoři – soudní pravomoci, censoři – daně, mravy, </a:t>
            </a:r>
            <a:r>
              <a:rPr lang="cs-CZ" dirty="0" err="1" smtClean="0"/>
              <a:t>aedilové</a:t>
            </a:r>
            <a:r>
              <a:rPr lang="cs-CZ" dirty="0" smtClean="0"/>
              <a:t> – policejní pravomoci, kvestoři – finance</a:t>
            </a:r>
          </a:p>
          <a:p>
            <a:pPr lvl="1"/>
            <a:r>
              <a:rPr lang="cs-CZ" dirty="0" smtClean="0"/>
              <a:t>Úřady čestné, neplacené</a:t>
            </a:r>
          </a:p>
          <a:p>
            <a:pPr lvl="1"/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7663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Boj za emancipaci plebejů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494 př. n. l.  - první secese</a:t>
            </a:r>
          </a:p>
          <a:p>
            <a:pPr lvl="1"/>
            <a:r>
              <a:rPr lang="cs-CZ" dirty="0" smtClean="0"/>
              <a:t>Vznik plebejského shromáždění – </a:t>
            </a:r>
            <a:r>
              <a:rPr lang="cs-CZ" dirty="0" err="1" smtClean="0"/>
              <a:t>plebiscita</a:t>
            </a:r>
            <a:r>
              <a:rPr lang="cs-CZ" dirty="0" smtClean="0"/>
              <a:t> (později závazný charakter)</a:t>
            </a:r>
          </a:p>
          <a:p>
            <a:pPr lvl="1"/>
            <a:r>
              <a:rPr lang="cs-CZ" dirty="0" smtClean="0"/>
              <a:t>Funkce tribunů lidu – právo veta</a:t>
            </a:r>
          </a:p>
          <a:p>
            <a:r>
              <a:rPr lang="cs-CZ" dirty="0" smtClean="0"/>
              <a:t>450 př. n. l. – </a:t>
            </a:r>
            <a:r>
              <a:rPr lang="cs-CZ" dirty="0" err="1"/>
              <a:t>L</a:t>
            </a:r>
            <a:r>
              <a:rPr lang="cs-CZ" dirty="0" err="1" smtClean="0"/>
              <a:t>eges</a:t>
            </a:r>
            <a:r>
              <a:rPr lang="cs-CZ" dirty="0" smtClean="0"/>
              <a:t> </a:t>
            </a:r>
            <a:r>
              <a:rPr lang="cs-CZ" dirty="0" err="1" smtClean="0"/>
              <a:t>duodecimum</a:t>
            </a:r>
            <a:r>
              <a:rPr lang="cs-CZ" dirty="0" smtClean="0"/>
              <a:t> </a:t>
            </a:r>
            <a:r>
              <a:rPr lang="cs-CZ" dirty="0" err="1" smtClean="0"/>
              <a:t>tabularum</a:t>
            </a:r>
            <a:endParaRPr lang="cs-CZ" dirty="0" smtClean="0"/>
          </a:p>
          <a:p>
            <a:pPr lvl="1"/>
            <a:r>
              <a:rPr lang="cs-CZ" dirty="0" smtClean="0"/>
              <a:t>Sepsání zvykového práva</a:t>
            </a:r>
          </a:p>
          <a:p>
            <a:r>
              <a:rPr lang="cs-CZ" dirty="0" smtClean="0"/>
              <a:t>Oddlužení plebejů, vznik úřednické šlechty, zpřístupňování úřadů plebejům, povolení sňatků mezi patricii a plebejci</a:t>
            </a:r>
          </a:p>
          <a:p>
            <a:r>
              <a:rPr lang="cs-CZ" dirty="0" smtClean="0"/>
              <a:t>Secese se několikrát opakovaly</a:t>
            </a:r>
          </a:p>
          <a:p>
            <a:r>
              <a:rPr lang="cs-CZ" dirty="0" smtClean="0"/>
              <a:t>Vzniká nová vrstva – nobilita (jezdci)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25423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Autofit/>
          </a:bodyPr>
          <a:lstStyle/>
          <a:p>
            <a:pPr algn="l"/>
            <a:r>
              <a:rPr lang="cs-CZ" sz="2800" dirty="0" smtClean="0"/>
              <a:t>Seznam použitých zdrojů: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5544616"/>
          </a:xfrm>
        </p:spPr>
        <p:txBody>
          <a:bodyPr>
            <a:normAutofit/>
          </a:bodyPr>
          <a:lstStyle/>
          <a:p>
            <a:r>
              <a:rPr lang="cs-CZ" sz="2000" dirty="0"/>
              <a:t>Pyrrhovo vítězství.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2014-03-13]. Dostupné z: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cs.wikipedia.org/wiki/Pyrrhovo_v%C3%ADt%C4%9Bzstv%C3%AD</a:t>
            </a:r>
            <a:endParaRPr lang="cs-CZ" sz="2000" dirty="0" smtClean="0"/>
          </a:p>
          <a:p>
            <a:r>
              <a:rPr lang="en-US" sz="2000" dirty="0" err="1"/>
              <a:t>Veje</a:t>
            </a:r>
            <a:r>
              <a:rPr lang="en-US" sz="2000" dirty="0"/>
              <a:t>. In: </a:t>
            </a:r>
            <a:r>
              <a:rPr lang="en-US" sz="2000" i="1" dirty="0"/>
              <a:t>Wikipedia: the free encyclopedia</a:t>
            </a:r>
            <a:r>
              <a:rPr lang="en-US" sz="2000" dirty="0"/>
              <a:t> [online]. San Francisco (CA): Wikimedia Foundation, 2001- [cit. 2014-03-13]. </a:t>
            </a:r>
            <a:r>
              <a:rPr lang="en-US" sz="2000" dirty="0" err="1"/>
              <a:t>Dostupné</a:t>
            </a:r>
            <a:r>
              <a:rPr lang="en-US" sz="2000" dirty="0"/>
              <a:t> z: </a:t>
            </a:r>
            <a:r>
              <a:rPr lang="en-US" sz="2000" dirty="0">
                <a:hlinkClick r:id="rId3"/>
              </a:rPr>
              <a:t>http://</a:t>
            </a:r>
            <a:r>
              <a:rPr lang="en-US" sz="2000" dirty="0" smtClean="0">
                <a:hlinkClick r:id="rId3"/>
              </a:rPr>
              <a:t>cs.wikipedia.org/wiki/Veje</a:t>
            </a:r>
            <a:endParaRPr lang="cs-CZ" sz="2000" dirty="0" smtClean="0"/>
          </a:p>
          <a:p>
            <a:r>
              <a:rPr lang="cs-CZ" sz="2000" dirty="0" err="1"/>
              <a:t>Lucius_Tarquinius_Superbus</a:t>
            </a:r>
            <a:r>
              <a:rPr lang="cs-CZ" sz="2000" dirty="0"/>
              <a:t>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2014-03-13]. Dostupné z: </a:t>
            </a:r>
            <a:r>
              <a:rPr lang="cs-CZ" sz="2000" dirty="0">
                <a:hlinkClick r:id="rId4"/>
              </a:rPr>
              <a:t>http://</a:t>
            </a:r>
            <a:r>
              <a:rPr lang="cs-CZ" sz="2000" dirty="0" smtClean="0">
                <a:hlinkClick r:id="rId4"/>
              </a:rPr>
              <a:t>en.wikipedia.org/wiki/Lucius_Tarquinius_Superbus</a:t>
            </a:r>
            <a:endParaRPr lang="cs-CZ" sz="2000" dirty="0" smtClean="0"/>
          </a:p>
          <a:p>
            <a:r>
              <a:rPr lang="cs-CZ" sz="2000" dirty="0" err="1"/>
              <a:t>Sacco_di_Roma</a:t>
            </a:r>
            <a:r>
              <a:rPr lang="cs-CZ" sz="2000" dirty="0"/>
              <a:t>_(390_a.C.). In: </a:t>
            </a:r>
            <a:r>
              <a:rPr lang="cs-CZ" sz="2000" i="1" dirty="0" err="1"/>
              <a:t>Wikipedia</a:t>
            </a:r>
            <a:r>
              <a:rPr lang="cs-CZ" sz="2000" i="1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2014-03-13]. Dostupné z: </a:t>
            </a:r>
            <a:r>
              <a:rPr lang="cs-CZ" sz="2000" dirty="0">
                <a:hlinkClick r:id="rId5"/>
              </a:rPr>
              <a:t>http://it.wikipedia.org/wiki/</a:t>
            </a:r>
            <a:r>
              <a:rPr lang="cs-CZ" sz="2000" dirty="0" err="1">
                <a:hlinkClick r:id="rId5"/>
              </a:rPr>
              <a:t>Sacco_di_Roma</a:t>
            </a:r>
            <a:r>
              <a:rPr lang="cs-CZ" sz="2000" dirty="0">
                <a:hlinkClick r:id="rId5"/>
              </a:rPr>
              <a:t>_(390_a.C</a:t>
            </a:r>
            <a:r>
              <a:rPr lang="cs-CZ" sz="2000" dirty="0" smtClean="0">
                <a:hlinkClick r:id="rId5"/>
              </a:rPr>
              <a:t>.)</a:t>
            </a:r>
            <a:endParaRPr lang="cs-CZ" sz="2000" dirty="0" smtClean="0"/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41830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998</Words>
  <Application>Microsoft Office PowerPoint</Application>
  <PresentationFormat>Předvádění na obrazovce (4:3)</PresentationFormat>
  <Paragraphs>104</Paragraphs>
  <Slides>15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systému Office</vt:lpstr>
      <vt:lpstr>Snímek 1</vt:lpstr>
      <vt:lpstr>Římská republika I.</vt:lpstr>
      <vt:lpstr>Republika 510 (509) – 31 př. n. l</vt:lpstr>
      <vt:lpstr>Snímek 4</vt:lpstr>
      <vt:lpstr>Snímek 5</vt:lpstr>
      <vt:lpstr>Snímek 6</vt:lpstr>
      <vt:lpstr>Snímek 7</vt:lpstr>
      <vt:lpstr>Snímek 8</vt:lpstr>
      <vt:lpstr>Snímek 9</vt:lpstr>
      <vt:lpstr>Pyrrhovo vítězství</vt:lpstr>
      <vt:lpstr>Snímek 11</vt:lpstr>
      <vt:lpstr>Snímek 12</vt:lpstr>
      <vt:lpstr>Politický systém období republiky</vt:lpstr>
      <vt:lpstr>Boj za emancipaci plebejů</vt:lpstr>
      <vt:lpstr>Seznam použitých zdrojů: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Antonín Zelený</dc:creator>
  <cp:lastModifiedBy>Dum</cp:lastModifiedBy>
  <cp:revision>28</cp:revision>
  <dcterms:created xsi:type="dcterms:W3CDTF">2012-12-23T08:55:19Z</dcterms:created>
  <dcterms:modified xsi:type="dcterms:W3CDTF">2014-03-17T07:21:43Z</dcterms:modified>
</cp:coreProperties>
</file>