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2" r:id="rId2"/>
    <p:sldId id="257" r:id="rId3"/>
    <p:sldId id="259" r:id="rId4"/>
    <p:sldId id="260" r:id="rId5"/>
    <p:sldId id="261" r:id="rId6"/>
    <p:sldId id="263" r:id="rId7"/>
    <p:sldId id="264" r:id="rId8"/>
    <p:sldId id="267" r:id="rId9"/>
    <p:sldId id="265" r:id="rId10"/>
    <p:sldId id="266" r:id="rId11"/>
    <p:sldId id="269" r:id="rId12"/>
    <p:sldId id="268" r:id="rId13"/>
    <p:sldId id="270" r:id="rId14"/>
    <p:sldId id="272" r:id="rId15"/>
    <p:sldId id="271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16.3.2014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16.3.2014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16.3.2014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16.3.2014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16.3.2014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Bitva_u_Aegetsk%C3%BDch_ostrov%C5%AF" TargetMode="External"/><Relationship Id="rId2" Type="http://schemas.openxmlformats.org/officeDocument/2006/relationships/hyperlink" Target="http://commons.wikimedia.org/wiki/File:Abschied_des_Aeneas_von_Dido_19J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pqr.cz/node/323" TargetMode="External"/><Relationship Id="rId5" Type="http://schemas.openxmlformats.org/officeDocument/2006/relationships/hyperlink" Target="http://en.wikipedia.org/wiki/Carthage" TargetMode="External"/><Relationship Id="rId4" Type="http://schemas.openxmlformats.org/officeDocument/2006/relationships/hyperlink" Target="http://en.wikipedia.org/wiki/Second_Punic_Wa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1876341"/>
              </p:ext>
            </p:extLst>
          </p:nvPr>
        </p:nvGraphicFramePr>
        <p:xfrm>
          <a:off x="179512" y="1676044"/>
          <a:ext cx="8784976" cy="504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Římská republika II.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2.3.13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8. 10. 2012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Dějiny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světa - rozšiřující učivo pro seminář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Antické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Řecko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slouží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 rozšíření a doplnění znalostí 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daném tématu a je určen pro výuku v semináři z dějepisu. Věnuje se punským válkám a jejich důsledkům.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doplnění výkladu učitele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k ilustraci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napomohl lepšímu zapamatování učiva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rozšíření znalostí.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516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36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Římská republika II.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Punské války a jejich důsledky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 punských válek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Punové- hanlivé označení fénických obyvatel Kartága</a:t>
            </a:r>
          </a:p>
          <a:p>
            <a:r>
              <a:rPr lang="cs-CZ" dirty="0" smtClean="0"/>
              <a:t>Vládnou v celém západním Středomoří</a:t>
            </a:r>
          </a:p>
          <a:p>
            <a:r>
              <a:rPr lang="cs-CZ" dirty="0" smtClean="0"/>
              <a:t>Námořní velmoc, disponují silným obchodním a válečným loďstvem</a:t>
            </a:r>
          </a:p>
          <a:p>
            <a:r>
              <a:rPr lang="cs-CZ" dirty="0" smtClean="0"/>
              <a:t>Podle pověsti založila </a:t>
            </a:r>
            <a:r>
              <a:rPr lang="cs-CZ" dirty="0" err="1" smtClean="0"/>
              <a:t>Didó</a:t>
            </a:r>
            <a:endParaRPr lang="cs-CZ" dirty="0" smtClean="0"/>
          </a:p>
          <a:p>
            <a:pPr lvl="1"/>
            <a:r>
              <a:rPr lang="cs-CZ" dirty="0" smtClean="0"/>
              <a:t>Uprchla z fénického </a:t>
            </a:r>
            <a:r>
              <a:rPr lang="cs-CZ" dirty="0" err="1" smtClean="0"/>
              <a:t>Tyru</a:t>
            </a:r>
            <a:r>
              <a:rPr lang="cs-CZ" dirty="0" smtClean="0"/>
              <a:t>, spáchala sebevraždu poté, co ji opustil hrdina Aeneas, praotec Římanů</a:t>
            </a:r>
          </a:p>
          <a:p>
            <a:pPr lvl="1"/>
            <a:r>
              <a:rPr lang="cs-CZ" dirty="0" smtClean="0"/>
              <a:t>Od místního vládce koupila půdu, kterou lze ohradit býčí kůží, tu rozřezala na tenký pruh a vytýčila území Kartága</a:t>
            </a:r>
          </a:p>
          <a:p>
            <a:r>
              <a:rPr lang="cs-CZ" dirty="0"/>
              <a:t>Řím roste a zájmy obou velmocí se kříží</a:t>
            </a:r>
          </a:p>
          <a:p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8964488" cy="501650"/>
          </a:xfrm>
        </p:spPr>
        <p:txBody>
          <a:bodyPr/>
          <a:lstStyle/>
          <a:p>
            <a:pPr algn="l"/>
            <a:r>
              <a:rPr lang="cs-CZ" dirty="0"/>
              <a:t>Abschied_des_Aeneas_von_Dido_19Jh.jpg.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2014-03-13]. Dostupné z: http://commons.wikimedia.org/wiki/File:Abschied_des_Aeneas_von_Dido_19Jh.jpg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"/>
            <a:ext cx="7787580" cy="6418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punská válka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264 – 241 př. n. l.</a:t>
            </a:r>
          </a:p>
          <a:p>
            <a:r>
              <a:rPr lang="cs-CZ" dirty="0" smtClean="0"/>
              <a:t>Příčinou byl spor o ovládnutí Sicílie</a:t>
            </a:r>
          </a:p>
          <a:p>
            <a:pPr lvl="1"/>
            <a:r>
              <a:rPr lang="cs-CZ" dirty="0" smtClean="0"/>
              <a:t>Město </a:t>
            </a:r>
            <a:r>
              <a:rPr lang="cs-CZ" dirty="0" err="1" smtClean="0"/>
              <a:t>Messana</a:t>
            </a:r>
            <a:r>
              <a:rPr lang="cs-CZ" dirty="0" smtClean="0"/>
              <a:t> (</a:t>
            </a:r>
            <a:r>
              <a:rPr lang="cs-CZ" dirty="0" err="1" smtClean="0"/>
              <a:t>Messina</a:t>
            </a:r>
            <a:r>
              <a:rPr lang="cs-CZ" dirty="0" smtClean="0"/>
              <a:t>) bojuje proti </a:t>
            </a:r>
            <a:r>
              <a:rPr lang="cs-CZ" dirty="0" err="1" smtClean="0"/>
              <a:t>Sysakůsám</a:t>
            </a:r>
            <a:endParaRPr lang="cs-CZ" dirty="0" smtClean="0"/>
          </a:p>
          <a:p>
            <a:pPr lvl="1"/>
            <a:r>
              <a:rPr lang="cs-CZ" dirty="0" smtClean="0"/>
              <a:t>Do boje jako spojenci vtaženy Kartágo a Řím</a:t>
            </a:r>
          </a:p>
          <a:p>
            <a:pPr lvl="1"/>
            <a:r>
              <a:rPr lang="cs-CZ" dirty="0" smtClean="0"/>
              <a:t>Římané budují loďstvo (po vzoru </a:t>
            </a:r>
            <a:r>
              <a:rPr lang="cs-CZ" dirty="0" err="1" smtClean="0"/>
              <a:t>kartáginských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Kartágo vede </a:t>
            </a:r>
            <a:r>
              <a:rPr lang="cs-CZ" dirty="0" err="1" smtClean="0"/>
              <a:t>Hamilkar</a:t>
            </a:r>
            <a:r>
              <a:rPr lang="cs-CZ" dirty="0" smtClean="0"/>
              <a:t> Barkas</a:t>
            </a:r>
          </a:p>
          <a:p>
            <a:pPr lvl="1"/>
            <a:r>
              <a:rPr lang="cs-CZ" dirty="0" smtClean="0"/>
              <a:t>241 př. n. l. – rozhodující bitva u </a:t>
            </a:r>
            <a:r>
              <a:rPr lang="cs-CZ" dirty="0" err="1" smtClean="0"/>
              <a:t>Aegatských</a:t>
            </a:r>
            <a:r>
              <a:rPr lang="cs-CZ" dirty="0" smtClean="0"/>
              <a:t> ostrovů – Kartágo poraženo</a:t>
            </a:r>
          </a:p>
          <a:p>
            <a:pPr lvl="1"/>
            <a:r>
              <a:rPr lang="cs-CZ" dirty="0" smtClean="0"/>
              <a:t>Sicílie, Sardinie a Korsika – první římské kolonie</a:t>
            </a:r>
          </a:p>
          <a:p>
            <a:pPr lvl="1"/>
            <a:r>
              <a:rPr lang="cs-CZ" dirty="0" smtClean="0"/>
              <a:t>Kartágo musí platit válečné náhrady</a:t>
            </a:r>
          </a:p>
          <a:p>
            <a:pPr lvl="1"/>
            <a:r>
              <a:rPr lang="cs-CZ" dirty="0" smtClean="0"/>
              <a:t>V Hispánii dobyli město </a:t>
            </a:r>
            <a:r>
              <a:rPr lang="cs-CZ" dirty="0" err="1" smtClean="0"/>
              <a:t>Saguntum</a:t>
            </a:r>
            <a:r>
              <a:rPr lang="cs-CZ" dirty="0" smtClean="0"/>
              <a:t>, zakládají Nové Kartágo - </a:t>
            </a:r>
            <a:r>
              <a:rPr lang="cs-CZ" dirty="0" err="1"/>
              <a:t>C</a:t>
            </a:r>
            <a:r>
              <a:rPr lang="cs-CZ" dirty="0" err="1" smtClean="0"/>
              <a:t>artagena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568952" cy="365125"/>
          </a:xfrm>
        </p:spPr>
        <p:txBody>
          <a:bodyPr/>
          <a:lstStyle/>
          <a:p>
            <a:pPr algn="l"/>
            <a:r>
              <a:rPr lang="cs-CZ" dirty="0" err="1"/>
              <a:t>Bitva_u_Aegetských_ostrovů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2014-03-13]. Dostupné z: http://cs.wikipedia.org/wiki/Bitva_u_Aegetsk%C3%BDch_ostrov%C5%AF </a:t>
            </a:r>
          </a:p>
          <a:p>
            <a:pPr algn="l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7456141" cy="5730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648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punská válka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218 – 201 př. n. l.</a:t>
            </a:r>
          </a:p>
          <a:p>
            <a:r>
              <a:rPr lang="cs-CZ" dirty="0" smtClean="0"/>
              <a:t>100 000 vojáků pod vedením Hannibala pochoduje na Řím</a:t>
            </a:r>
          </a:p>
          <a:p>
            <a:r>
              <a:rPr lang="cs-CZ" dirty="0" smtClean="0"/>
              <a:t>Táhnou směrem z Hispánie přes Alpy</a:t>
            </a:r>
          </a:p>
          <a:p>
            <a:r>
              <a:rPr lang="cs-CZ" dirty="0" smtClean="0"/>
              <a:t>Obrovské ztráty kvůli nepříznivým klimatickým podmínkám</a:t>
            </a:r>
          </a:p>
          <a:p>
            <a:r>
              <a:rPr lang="cs-CZ" dirty="0" smtClean="0"/>
              <a:t>Doplnil vojsko Galy – nepřáteli Římanů</a:t>
            </a:r>
          </a:p>
          <a:p>
            <a:r>
              <a:rPr lang="cs-CZ" dirty="0" smtClean="0"/>
              <a:t>218 porazil Římany u </a:t>
            </a:r>
            <a:r>
              <a:rPr lang="cs-CZ" dirty="0" err="1" smtClean="0"/>
              <a:t>Trasimenského</a:t>
            </a:r>
            <a:r>
              <a:rPr lang="cs-CZ" dirty="0" smtClean="0"/>
              <a:t> jezera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410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07504" y="6356350"/>
            <a:ext cx="8928992" cy="365125"/>
          </a:xfrm>
        </p:spPr>
        <p:txBody>
          <a:bodyPr/>
          <a:lstStyle/>
          <a:p>
            <a:pPr algn="l"/>
            <a:r>
              <a:rPr lang="en-US" dirty="0" err="1"/>
              <a:t>Second_Punic_War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2014-03-14]. </a:t>
            </a:r>
            <a:r>
              <a:rPr lang="en-US" dirty="0" err="1"/>
              <a:t>Dostupné</a:t>
            </a:r>
            <a:r>
              <a:rPr lang="en-US" dirty="0"/>
              <a:t> z: http://en.wikipedia.org/wiki/Second_Punic_War 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874"/>
            <a:ext cx="9174413" cy="569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2251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216 př. n. l. porazil římské vojsko u </a:t>
            </a:r>
            <a:r>
              <a:rPr lang="cs-CZ" dirty="0" err="1" smtClean="0"/>
              <a:t>Cann</a:t>
            </a:r>
            <a:endParaRPr lang="cs-CZ" dirty="0" smtClean="0"/>
          </a:p>
          <a:p>
            <a:pPr lvl="1"/>
            <a:r>
              <a:rPr lang="cs-CZ" dirty="0" smtClean="0"/>
              <a:t>Zvítězil díky lepší taktice</a:t>
            </a:r>
          </a:p>
          <a:p>
            <a:r>
              <a:rPr lang="cs-CZ" dirty="0" smtClean="0"/>
              <a:t>Přidávají se k němu spojenci v celé Itálii</a:t>
            </a:r>
          </a:p>
          <a:p>
            <a:r>
              <a:rPr lang="cs-CZ" dirty="0" smtClean="0"/>
              <a:t>212 př. n. l. Římané dobyly Syrakusy</a:t>
            </a:r>
          </a:p>
          <a:p>
            <a:pPr lvl="1"/>
            <a:r>
              <a:rPr lang="cs-CZ" dirty="0" smtClean="0"/>
              <a:t>Smrt Archiméda – „neruš mé kruhy“</a:t>
            </a:r>
          </a:p>
          <a:p>
            <a:r>
              <a:rPr lang="cs-CZ" dirty="0" smtClean="0"/>
              <a:t>Římané soustřeďují síly na </a:t>
            </a:r>
            <a:r>
              <a:rPr lang="cs-CZ" dirty="0" err="1" smtClean="0"/>
              <a:t>Capuu</a:t>
            </a:r>
            <a:r>
              <a:rPr lang="cs-CZ" dirty="0" smtClean="0"/>
              <a:t> – </a:t>
            </a:r>
            <a:r>
              <a:rPr lang="cs-CZ" dirty="0"/>
              <a:t>spojenecké </a:t>
            </a:r>
            <a:r>
              <a:rPr lang="cs-CZ" dirty="0" smtClean="0"/>
              <a:t>město, Hannibalovo zázemí</a:t>
            </a:r>
          </a:p>
          <a:p>
            <a:r>
              <a:rPr lang="cs-CZ" dirty="0" smtClean="0"/>
              <a:t>Hannibal se přesunuje k Římu, aby je odlákal od </a:t>
            </a:r>
            <a:r>
              <a:rPr lang="cs-CZ" dirty="0" err="1" smtClean="0"/>
              <a:t>Capuy</a:t>
            </a:r>
            <a:endParaRPr lang="cs-CZ" dirty="0" smtClean="0"/>
          </a:p>
          <a:p>
            <a:pPr lvl="1"/>
            <a:r>
              <a:rPr lang="cs-CZ" dirty="0" smtClean="0"/>
              <a:t>„Hannibal ante </a:t>
            </a:r>
            <a:r>
              <a:rPr lang="cs-CZ" dirty="0" err="1" smtClean="0"/>
              <a:t>portas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9642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Římané dobývají Hispánii</a:t>
            </a:r>
          </a:p>
          <a:p>
            <a:r>
              <a:rPr lang="cs-CZ" dirty="0" smtClean="0"/>
              <a:t>Publius </a:t>
            </a:r>
            <a:r>
              <a:rPr lang="cs-CZ" dirty="0" err="1" smtClean="0"/>
              <a:t>Cornelius</a:t>
            </a:r>
            <a:r>
              <a:rPr lang="cs-CZ" dirty="0" smtClean="0"/>
              <a:t> </a:t>
            </a:r>
            <a:r>
              <a:rPr lang="cs-CZ" dirty="0" err="1" smtClean="0"/>
              <a:t>Scipio</a:t>
            </a:r>
            <a:r>
              <a:rPr lang="cs-CZ" dirty="0" smtClean="0"/>
              <a:t> (</a:t>
            </a:r>
            <a:r>
              <a:rPr lang="cs-CZ" dirty="0" err="1" smtClean="0"/>
              <a:t>Africanus</a:t>
            </a:r>
            <a:r>
              <a:rPr lang="cs-CZ" dirty="0" smtClean="0"/>
              <a:t>)</a:t>
            </a:r>
          </a:p>
          <a:p>
            <a:pPr lvl="1"/>
            <a:r>
              <a:rPr lang="cs-CZ" dirty="0" smtClean="0"/>
              <a:t>Vylodění v Africe</a:t>
            </a:r>
          </a:p>
          <a:p>
            <a:r>
              <a:rPr lang="cs-CZ" dirty="0" smtClean="0"/>
              <a:t>202 př. n. l. – rozhodující bitvy u </a:t>
            </a:r>
            <a:r>
              <a:rPr lang="cs-CZ" dirty="0" err="1" smtClean="0"/>
              <a:t>Zamy</a:t>
            </a:r>
            <a:endParaRPr lang="cs-CZ" dirty="0" smtClean="0"/>
          </a:p>
          <a:p>
            <a:pPr lvl="1"/>
            <a:r>
              <a:rPr lang="cs-CZ" dirty="0" err="1" smtClean="0"/>
              <a:t>Kartháginské</a:t>
            </a:r>
            <a:r>
              <a:rPr lang="cs-CZ" dirty="0" smtClean="0"/>
              <a:t> vojsko zničeno</a:t>
            </a:r>
          </a:p>
          <a:p>
            <a:pPr lvl="1"/>
            <a:r>
              <a:rPr lang="cs-CZ" dirty="0" smtClean="0"/>
              <a:t>Musí se vzdát Hispánie</a:t>
            </a:r>
          </a:p>
          <a:p>
            <a:pPr lvl="1"/>
            <a:r>
              <a:rPr lang="cs-CZ" dirty="0" smtClean="0"/>
              <a:t>Reparace – 260 t stříbra</a:t>
            </a:r>
          </a:p>
          <a:p>
            <a:pPr lvl="1"/>
            <a:r>
              <a:rPr lang="cs-CZ" dirty="0" smtClean="0"/>
              <a:t>Vydání většiny loďstva</a:t>
            </a:r>
          </a:p>
          <a:p>
            <a:pPr lvl="1"/>
            <a:r>
              <a:rPr lang="cs-CZ" dirty="0" smtClean="0"/>
              <a:t>Válčit může pouze se svolením Říma</a:t>
            </a:r>
          </a:p>
          <a:p>
            <a:pPr lvl="1"/>
            <a:r>
              <a:rPr lang="cs-CZ" dirty="0" smtClean="0"/>
              <a:t>Hannibal později spáchal sebevraždu</a:t>
            </a:r>
          </a:p>
          <a:p>
            <a:pPr lvl="1"/>
            <a:r>
              <a:rPr lang="cs-CZ" dirty="0" smtClean="0"/>
              <a:t>P. C. </a:t>
            </a:r>
            <a:r>
              <a:rPr lang="cs-CZ" dirty="0" err="1" smtClean="0"/>
              <a:t>Scipio</a:t>
            </a:r>
            <a:r>
              <a:rPr lang="cs-CZ" dirty="0" smtClean="0"/>
              <a:t> – obviněn ze zrady, umírá ve vyhnanství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559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712968" cy="365125"/>
          </a:xfrm>
        </p:spPr>
        <p:txBody>
          <a:bodyPr/>
          <a:lstStyle/>
          <a:p>
            <a:pPr algn="l"/>
            <a:r>
              <a:rPr lang="cs-CZ" dirty="0" smtClean="0"/>
              <a:t>Bitva u </a:t>
            </a:r>
            <a:r>
              <a:rPr lang="cs-CZ" dirty="0" err="1" smtClean="0"/>
              <a:t>Zamy</a:t>
            </a:r>
            <a:r>
              <a:rPr lang="cs-CZ" dirty="0" smtClean="0"/>
              <a:t>, </a:t>
            </a:r>
            <a:r>
              <a:rPr lang="en-US" dirty="0" err="1"/>
              <a:t>Second_Punic_War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2014-03-14]. </a:t>
            </a:r>
            <a:r>
              <a:rPr lang="en-US" dirty="0" err="1"/>
              <a:t>Dostupné</a:t>
            </a:r>
            <a:r>
              <a:rPr lang="en-US" dirty="0"/>
              <a:t> z: http://en.wikipedia.org/wiki/Second_Punic_War 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32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35146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0779" y="6309320"/>
            <a:ext cx="8784976" cy="365125"/>
          </a:xfrm>
        </p:spPr>
        <p:txBody>
          <a:bodyPr/>
          <a:lstStyle/>
          <a:p>
            <a:pPr algn="l"/>
            <a:r>
              <a:rPr lang="en-US" dirty="0" err="1"/>
              <a:t>Second_Punic_War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2014-03-14]. </a:t>
            </a:r>
            <a:r>
              <a:rPr lang="en-US" dirty="0" err="1"/>
              <a:t>Dostupné</a:t>
            </a:r>
            <a:r>
              <a:rPr lang="en-US" dirty="0"/>
              <a:t> z: http://en.wikipedia.org/wiki/Second_Punic_War 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111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Třetí punská válka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149 – 146 př. n. l.</a:t>
            </a:r>
          </a:p>
          <a:p>
            <a:r>
              <a:rPr lang="cs-CZ" dirty="0" err="1" smtClean="0"/>
              <a:t>Cato</a:t>
            </a:r>
            <a:r>
              <a:rPr lang="cs-CZ" dirty="0" smtClean="0"/>
              <a:t> st. – „</a:t>
            </a:r>
            <a:r>
              <a:rPr lang="cs-CZ" i="1" dirty="0" err="1" smtClean="0"/>
              <a:t>Ceterum</a:t>
            </a:r>
            <a:r>
              <a:rPr lang="cs-CZ" i="1" dirty="0" smtClean="0"/>
              <a:t> </a:t>
            </a:r>
            <a:r>
              <a:rPr lang="cs-CZ" i="1" dirty="0" err="1" smtClean="0"/>
              <a:t>censeo</a:t>
            </a:r>
            <a:r>
              <a:rPr lang="cs-CZ" i="1" dirty="0" smtClean="0"/>
              <a:t> </a:t>
            </a:r>
            <a:r>
              <a:rPr lang="cs-CZ" i="1" dirty="0" err="1" smtClean="0"/>
              <a:t>Carthaginem</a:t>
            </a:r>
            <a:r>
              <a:rPr lang="cs-CZ" i="1" dirty="0" smtClean="0"/>
              <a:t> </a:t>
            </a:r>
            <a:r>
              <a:rPr lang="cs-CZ" i="1" dirty="0" err="1" smtClean="0"/>
              <a:t>esse</a:t>
            </a:r>
            <a:r>
              <a:rPr lang="cs-CZ" i="1" dirty="0" smtClean="0"/>
              <a:t> </a:t>
            </a:r>
            <a:r>
              <a:rPr lang="cs-CZ" i="1" dirty="0" err="1" smtClean="0"/>
              <a:t>delendam</a:t>
            </a:r>
            <a:r>
              <a:rPr lang="cs-CZ" dirty="0" smtClean="0"/>
              <a:t>“</a:t>
            </a:r>
          </a:p>
          <a:p>
            <a:r>
              <a:rPr lang="cs-CZ" dirty="0" err="1" smtClean="0"/>
              <a:t>Karthágo</a:t>
            </a:r>
            <a:r>
              <a:rPr lang="cs-CZ" dirty="0" smtClean="0"/>
              <a:t> přinuceno k válce se </a:t>
            </a:r>
            <a:r>
              <a:rPr lang="cs-CZ" dirty="0" err="1" smtClean="0"/>
              <a:t>numidským</a:t>
            </a:r>
            <a:r>
              <a:rPr lang="cs-CZ" dirty="0" smtClean="0"/>
              <a:t> králem</a:t>
            </a:r>
          </a:p>
          <a:p>
            <a:r>
              <a:rPr lang="cs-CZ" dirty="0" err="1" smtClean="0"/>
              <a:t>Karthágo</a:t>
            </a:r>
            <a:r>
              <a:rPr lang="cs-CZ" dirty="0" smtClean="0"/>
              <a:t> muselo odevzdat všechny zbraně</a:t>
            </a:r>
          </a:p>
          <a:p>
            <a:r>
              <a:rPr lang="cs-CZ" dirty="0" smtClean="0"/>
              <a:t>Pak po nich Římané chtěli, aby město zbořili</a:t>
            </a:r>
          </a:p>
          <a:p>
            <a:r>
              <a:rPr lang="cs-CZ" dirty="0" err="1" smtClean="0"/>
              <a:t>Karthágo</a:t>
            </a:r>
            <a:r>
              <a:rPr lang="cs-CZ" dirty="0" smtClean="0"/>
              <a:t> (0,5 mil. obyv.) se připravuje na boj</a:t>
            </a:r>
          </a:p>
          <a:p>
            <a:r>
              <a:rPr lang="cs-CZ" dirty="0" smtClean="0"/>
              <a:t>90 % obyvatel padlo, zbytek prodán do otroctví, území města zasoleno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945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496944" cy="365125"/>
          </a:xfrm>
        </p:spPr>
        <p:txBody>
          <a:bodyPr/>
          <a:lstStyle/>
          <a:p>
            <a:pPr algn="l"/>
            <a:r>
              <a:rPr lang="cs-CZ" dirty="0" err="1" smtClean="0"/>
              <a:t>Kathágo</a:t>
            </a:r>
            <a:r>
              <a:rPr lang="cs-CZ" dirty="0" smtClean="0"/>
              <a:t> – poblíž dnešního Tunisu, </a:t>
            </a:r>
            <a:r>
              <a:rPr lang="en-US" dirty="0"/>
              <a:t>Carthage.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2014-03-14]. </a:t>
            </a:r>
            <a:r>
              <a:rPr lang="en-US" dirty="0" err="1"/>
              <a:t>Dostupné</a:t>
            </a:r>
            <a:r>
              <a:rPr lang="en-US" dirty="0"/>
              <a:t> z: http://</a:t>
            </a:r>
            <a:r>
              <a:rPr lang="en-US" dirty="0" smtClean="0"/>
              <a:t>en.wikipedia.org/wiki/Carthage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52" y="0"/>
            <a:ext cx="9162851" cy="609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4" y="116632"/>
            <a:ext cx="51125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Hořící město litoval i sám </a:t>
            </a:r>
            <a:r>
              <a:rPr lang="cs-CZ" dirty="0" err="1"/>
              <a:t>Scipio</a:t>
            </a:r>
            <a:r>
              <a:rPr lang="cs-CZ" dirty="0"/>
              <a:t>, když prohlásil: „</a:t>
            </a:r>
            <a:r>
              <a:rPr lang="cs-CZ" i="1" dirty="0"/>
              <a:t>Přijde den, kdy svatá </a:t>
            </a:r>
            <a:r>
              <a:rPr lang="cs-CZ" i="1" dirty="0" err="1"/>
              <a:t>Trója</a:t>
            </a:r>
            <a:r>
              <a:rPr lang="cs-CZ" i="1" dirty="0"/>
              <a:t> padne, a s ní i král </a:t>
            </a:r>
            <a:r>
              <a:rPr lang="cs-CZ" i="1" dirty="0" err="1"/>
              <a:t>Priamos</a:t>
            </a:r>
            <a:r>
              <a:rPr lang="cs-CZ" i="1" dirty="0"/>
              <a:t> a všechen jeho bojovný národ.</a:t>
            </a:r>
            <a:r>
              <a:rPr lang="cs-CZ" dirty="0"/>
              <a:t>“ Když se ho ptali, co tím myslí, odpověděl </a:t>
            </a:r>
            <a:r>
              <a:rPr lang="cs-CZ" dirty="0" err="1"/>
              <a:t>Scipio</a:t>
            </a:r>
            <a:r>
              <a:rPr lang="cs-CZ" dirty="0"/>
              <a:t> tazateli: „</a:t>
            </a:r>
            <a:r>
              <a:rPr lang="cs-CZ" i="1" dirty="0"/>
              <a:t>Je to slavná chvíle, </a:t>
            </a:r>
            <a:r>
              <a:rPr lang="cs-CZ" i="1" dirty="0" err="1"/>
              <a:t>Polybie</a:t>
            </a:r>
            <a:r>
              <a:rPr lang="cs-CZ" i="1" dirty="0"/>
              <a:t>, ale trápí mě předtucha a strach, že stejný osud postihne jednou i mé vlastní město.</a:t>
            </a:r>
            <a:r>
              <a:rPr lang="cs-CZ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410271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Důsledky punských válek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Rozdělení Římanů na optimáty a populáry</a:t>
            </a:r>
          </a:p>
          <a:p>
            <a:r>
              <a:rPr lang="cs-CZ" dirty="0" smtClean="0"/>
              <a:t>Prodloužení funkčního období úředníků</a:t>
            </a:r>
          </a:p>
          <a:p>
            <a:r>
              <a:rPr lang="cs-CZ" dirty="0" smtClean="0"/>
              <a:t>Vznik provincií – pronájem výběru daní – publikáni (nájemci) – vykořisťování</a:t>
            </a:r>
          </a:p>
          <a:p>
            <a:r>
              <a:rPr lang="cs-CZ" dirty="0" smtClean="0"/>
              <a:t>Řím ovládá mnoho závislých států (Numidie)</a:t>
            </a:r>
          </a:p>
          <a:p>
            <a:r>
              <a:rPr lang="cs-CZ" dirty="0" smtClean="0"/>
              <a:t>Rozšíření otroctví – válka zlikvidovala svobodné rolníky – stahují se do Říma</a:t>
            </a:r>
          </a:p>
          <a:p>
            <a:r>
              <a:rPr lang="cs-CZ" dirty="0" smtClean="0"/>
              <a:t>Převzetí helénistické kultury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344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 lnSpcReduction="10000"/>
          </a:bodyPr>
          <a:lstStyle/>
          <a:p>
            <a:r>
              <a:rPr lang="cs-CZ" sz="2000" dirty="0"/>
              <a:t>Abschied_des_Aeneas_von_Dido_19Jh.jpg.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2014-03-13].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commons.wikimedia.org/wiki/File:Abschied_des_Aeneas_von_Dido_19Jh.jpg</a:t>
            </a:r>
            <a:endParaRPr lang="cs-CZ" sz="2000" dirty="0" smtClean="0"/>
          </a:p>
          <a:p>
            <a:r>
              <a:rPr lang="cs-CZ" sz="2000" dirty="0" err="1"/>
              <a:t>Bitva_u_Aegetských_ostrovů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2014-03-13].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cs.wikipedia.org/wiki/Bitva_u_Aegetsk%C3%BDch_ostrov%C5%AF</a:t>
            </a:r>
            <a:endParaRPr lang="cs-CZ" sz="2000" dirty="0" smtClean="0"/>
          </a:p>
          <a:p>
            <a:r>
              <a:rPr lang="en-US" sz="2000" dirty="0" err="1"/>
              <a:t>Second_Punic_War</a:t>
            </a:r>
            <a:r>
              <a:rPr lang="en-US" sz="2000" dirty="0"/>
              <a:t>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2014-03-14].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4"/>
              </a:rPr>
              <a:t>http://</a:t>
            </a:r>
            <a:r>
              <a:rPr lang="en-US" sz="2000" dirty="0" smtClean="0">
                <a:hlinkClick r:id="rId4"/>
              </a:rPr>
              <a:t>en.wikipedia.org/wiki/Second_Punic_War</a:t>
            </a:r>
            <a:endParaRPr lang="cs-CZ" sz="2000" dirty="0" smtClean="0"/>
          </a:p>
          <a:p>
            <a:r>
              <a:rPr lang="en-US" sz="2000" dirty="0"/>
              <a:t>Carthage.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2014-03-14].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5"/>
              </a:rPr>
              <a:t>http://</a:t>
            </a:r>
            <a:r>
              <a:rPr lang="en-US" sz="2000" dirty="0" smtClean="0">
                <a:hlinkClick r:id="rId5"/>
              </a:rPr>
              <a:t>en.wikipedia.org/wiki/Carthage</a:t>
            </a:r>
            <a:endParaRPr lang="cs-CZ" sz="2000" dirty="0" smtClean="0"/>
          </a:p>
          <a:p>
            <a:r>
              <a:rPr lang="cs-CZ" sz="2000" dirty="0"/>
              <a:t>Třetí punská válka: Ostatně soudím, že Kartágo musí být zničeno. In: </a:t>
            </a:r>
            <a:r>
              <a:rPr lang="cs-CZ" sz="2000" i="1" dirty="0"/>
              <a:t>Portál antika</a:t>
            </a:r>
            <a:r>
              <a:rPr lang="cs-CZ" sz="2000" dirty="0"/>
              <a:t> [online]. 2010 [cit. 2014-03-14]. </a:t>
            </a:r>
            <a:r>
              <a:rPr lang="cs-CZ" sz="2000"/>
              <a:t>Dostupné z: </a:t>
            </a:r>
            <a:r>
              <a:rPr lang="cs-CZ" sz="2000">
                <a:hlinkClick r:id="rId6"/>
              </a:rPr>
              <a:t>http://</a:t>
            </a:r>
            <a:r>
              <a:rPr lang="cs-CZ" sz="2000" smtClean="0">
                <a:hlinkClick r:id="rId6"/>
              </a:rPr>
              <a:t>spqr.cz/node/323</a:t>
            </a:r>
            <a:endParaRPr lang="cs-CZ" sz="200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1311</TotalTime>
  <Words>1046</Words>
  <Application>Microsoft Office PowerPoint</Application>
  <PresentationFormat>Předvádění na obrazovce (4:3)</PresentationFormat>
  <Paragraphs>109</Paragraphs>
  <Slides>16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Římská republika II.</vt:lpstr>
      <vt:lpstr>Období punských válek</vt:lpstr>
      <vt:lpstr>Prezentace aplikace PowerPoint</vt:lpstr>
      <vt:lpstr>1. punská válka</vt:lpstr>
      <vt:lpstr>Prezentace aplikace PowerPoint</vt:lpstr>
      <vt:lpstr>2. punská válka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Třetí punská válka</vt:lpstr>
      <vt:lpstr>Prezentace aplikace PowerPoint</vt:lpstr>
      <vt:lpstr>Důsledky punských válek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27</cp:revision>
  <dcterms:created xsi:type="dcterms:W3CDTF">2012-12-23T08:55:19Z</dcterms:created>
  <dcterms:modified xsi:type="dcterms:W3CDTF">2014-03-16T09:38:58Z</dcterms:modified>
</cp:coreProperties>
</file>