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2" r:id="rId2"/>
    <p:sldId id="257" r:id="rId3"/>
    <p:sldId id="259" r:id="rId4"/>
    <p:sldId id="260" r:id="rId5"/>
    <p:sldId id="263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Antonius_a_Kleopatra" TargetMode="External"/><Relationship Id="rId2" Type="http://schemas.openxmlformats.org/officeDocument/2006/relationships/hyperlink" Target="http://cs.wikipedia.org/wiki/Julius_Caesa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5513606"/>
              </p:ext>
            </p:extLst>
          </p:nvPr>
        </p:nvGraphicFramePr>
        <p:xfrm>
          <a:off x="179512" y="1676044"/>
          <a:ext cx="8784976" cy="50404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Římská republika III.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2.3.14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3. 11. 2012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Antické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Řecko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dějepisu. Týká se  období krize římské republiky.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36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Římská republika III.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Krize římské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Trvala od konce 3. stol. př. n. l. do zániku republiky</a:t>
            </a:r>
          </a:p>
          <a:p>
            <a:r>
              <a:rPr lang="cs-CZ" dirty="0" smtClean="0"/>
              <a:t>Hlavní příčiny:</a:t>
            </a:r>
          </a:p>
          <a:p>
            <a:pPr lvl="1"/>
            <a:r>
              <a:rPr lang="cs-CZ" dirty="0" smtClean="0"/>
              <a:t>Římské vojsko tvoří občané-rolníci, války je zbídačují</a:t>
            </a:r>
          </a:p>
          <a:p>
            <a:pPr lvl="1"/>
            <a:r>
              <a:rPr lang="cs-CZ" dirty="0" smtClean="0"/>
              <a:t>Roste počet kolonií a otroků, přísun levného obilí</a:t>
            </a:r>
          </a:p>
          <a:p>
            <a:pPr lvl="1"/>
            <a:r>
              <a:rPr lang="cs-CZ" dirty="0" smtClean="0"/>
              <a:t>Půdu od krachujících rolníků skupují velkostatkáři – latifundia</a:t>
            </a:r>
          </a:p>
          <a:p>
            <a:pPr lvl="2"/>
            <a:r>
              <a:rPr lang="cs-CZ" dirty="0" smtClean="0"/>
              <a:t>To vede k dalšímu poklesu cen obilí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krize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Roste počet bezzemků – velké ohrožení pro vojsko</a:t>
            </a:r>
          </a:p>
          <a:p>
            <a:r>
              <a:rPr lang="cs-CZ" dirty="0" smtClean="0"/>
              <a:t>Římská společnost se polarizuje</a:t>
            </a:r>
          </a:p>
          <a:p>
            <a:r>
              <a:rPr lang="cs-CZ" dirty="0" smtClean="0"/>
              <a:t>Povstání otroků</a:t>
            </a:r>
          </a:p>
          <a:p>
            <a:pPr lvl="1"/>
            <a:r>
              <a:rPr lang="cs-CZ" dirty="0" smtClean="0"/>
              <a:t>Povstání se dařilo potlačovat – masakry otroků</a:t>
            </a:r>
          </a:p>
          <a:p>
            <a:pPr lvl="1"/>
            <a:r>
              <a:rPr lang="cs-CZ" dirty="0" smtClean="0"/>
              <a:t>Příčiny zůstávají neřešeny</a:t>
            </a:r>
          </a:p>
          <a:p>
            <a:r>
              <a:rPr lang="cs-CZ" dirty="0" smtClean="0"/>
              <a:t>Vznik politických klik optimátů a populárů</a:t>
            </a:r>
          </a:p>
          <a:p>
            <a:r>
              <a:rPr lang="cs-CZ" dirty="0" smtClean="0"/>
              <a:t>Objevují se snahy o reformu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bratří </a:t>
            </a:r>
            <a:r>
              <a:rPr lang="cs-CZ" dirty="0" err="1" smtClean="0"/>
              <a:t>Gracchů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r>
              <a:rPr lang="cs-CZ" dirty="0" smtClean="0"/>
              <a:t>Tiberius </a:t>
            </a:r>
            <a:r>
              <a:rPr lang="cs-CZ" dirty="0" err="1" smtClean="0"/>
              <a:t>Gracchus</a:t>
            </a:r>
            <a:r>
              <a:rPr lang="cs-CZ" dirty="0" smtClean="0"/>
              <a:t> 133 př. n. l.</a:t>
            </a:r>
          </a:p>
          <a:p>
            <a:pPr lvl="1"/>
            <a:r>
              <a:rPr lang="cs-CZ" dirty="0" smtClean="0"/>
              <a:t>Chtěl prosadit zákon o maximální držbě pozemků</a:t>
            </a:r>
          </a:p>
          <a:p>
            <a:pPr lvl="1"/>
            <a:r>
              <a:rPr lang="cs-CZ" dirty="0" smtClean="0"/>
              <a:t>Rozdělení půdy bezzemkům</a:t>
            </a:r>
          </a:p>
          <a:p>
            <a:pPr lvl="1"/>
            <a:r>
              <a:rPr lang="cs-CZ" dirty="0" smtClean="0"/>
              <a:t>Pokoušel se obejít senát, zavražděn během nepokojů</a:t>
            </a:r>
          </a:p>
          <a:p>
            <a:r>
              <a:rPr lang="cs-CZ" dirty="0" err="1" smtClean="0"/>
              <a:t>Gaius</a:t>
            </a:r>
            <a:r>
              <a:rPr lang="cs-CZ" dirty="0" smtClean="0"/>
              <a:t> </a:t>
            </a:r>
            <a:r>
              <a:rPr lang="cs-CZ" dirty="0" err="1" smtClean="0"/>
              <a:t>Cracchus</a:t>
            </a:r>
            <a:r>
              <a:rPr lang="cs-CZ" dirty="0" smtClean="0"/>
              <a:t> 123 př. n. l.</a:t>
            </a:r>
          </a:p>
          <a:p>
            <a:pPr lvl="1"/>
            <a:r>
              <a:rPr lang="cs-CZ" dirty="0" smtClean="0"/>
              <a:t>Zákon o prodeji levného obilí chudým</a:t>
            </a:r>
          </a:p>
          <a:p>
            <a:pPr lvl="1"/>
            <a:r>
              <a:rPr lang="cs-CZ" dirty="0" smtClean="0"/>
              <a:t>Zákon o rozšíření římského občanství</a:t>
            </a:r>
          </a:p>
          <a:p>
            <a:pPr lvl="1"/>
            <a:r>
              <a:rPr lang="cs-CZ" dirty="0" smtClean="0"/>
              <a:t>Zabit i s několika tisíci stoupenců</a:t>
            </a:r>
            <a:endParaRPr lang="cs-CZ" dirty="0"/>
          </a:p>
          <a:p>
            <a:pPr lvl="1"/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489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Boj o moc mezi optimáty a populáry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Koncem 2. stol. př. n. l. – vzestup </a:t>
            </a:r>
            <a:r>
              <a:rPr lang="cs-CZ" dirty="0" err="1" smtClean="0"/>
              <a:t>Gaia</a:t>
            </a:r>
            <a:r>
              <a:rPr lang="cs-CZ" dirty="0" smtClean="0"/>
              <a:t> Maria (homo </a:t>
            </a:r>
            <a:r>
              <a:rPr lang="cs-CZ" dirty="0" err="1" smtClean="0"/>
              <a:t>novus</a:t>
            </a:r>
            <a:r>
              <a:rPr lang="cs-CZ" dirty="0" smtClean="0"/>
              <a:t>, populár, konzul)</a:t>
            </a:r>
          </a:p>
          <a:p>
            <a:pPr lvl="1"/>
            <a:r>
              <a:rPr lang="cs-CZ" dirty="0" smtClean="0"/>
              <a:t>Vítěz nad </a:t>
            </a:r>
            <a:r>
              <a:rPr lang="cs-CZ" dirty="0" err="1" smtClean="0"/>
              <a:t>numidským</a:t>
            </a:r>
            <a:r>
              <a:rPr lang="cs-CZ" dirty="0" smtClean="0"/>
              <a:t> králem </a:t>
            </a:r>
            <a:r>
              <a:rPr lang="cs-CZ" dirty="0" err="1" smtClean="0"/>
              <a:t>Jugurthou</a:t>
            </a:r>
            <a:r>
              <a:rPr lang="cs-CZ" dirty="0" smtClean="0"/>
              <a:t> a </a:t>
            </a:r>
            <a:r>
              <a:rPr lang="cs-CZ" dirty="0" err="1" smtClean="0"/>
              <a:t>Kimbry</a:t>
            </a:r>
            <a:r>
              <a:rPr lang="cs-CZ" dirty="0" smtClean="0"/>
              <a:t> a Teutony</a:t>
            </a:r>
          </a:p>
          <a:p>
            <a:pPr lvl="1"/>
            <a:r>
              <a:rPr lang="cs-CZ" dirty="0" smtClean="0"/>
              <a:t>Reorganizoval armády</a:t>
            </a:r>
          </a:p>
          <a:p>
            <a:pPr lvl="1"/>
            <a:r>
              <a:rPr lang="cs-CZ" dirty="0" smtClean="0"/>
              <a:t>Zachránce Říma</a:t>
            </a:r>
          </a:p>
          <a:p>
            <a:r>
              <a:rPr lang="cs-CZ" dirty="0" smtClean="0"/>
              <a:t>Tribun Marcus Livius </a:t>
            </a:r>
            <a:r>
              <a:rPr lang="cs-CZ" dirty="0" err="1" smtClean="0"/>
              <a:t>Drusus</a:t>
            </a:r>
            <a:r>
              <a:rPr lang="cs-CZ" dirty="0" smtClean="0"/>
              <a:t> navrhuje obnovení zákonů bratří </a:t>
            </a:r>
            <a:r>
              <a:rPr lang="cs-CZ" dirty="0" err="1" smtClean="0"/>
              <a:t>Gracchů</a:t>
            </a:r>
            <a:r>
              <a:rPr lang="cs-CZ" dirty="0" smtClean="0"/>
              <a:t> – zavražděn</a:t>
            </a:r>
          </a:p>
          <a:p>
            <a:r>
              <a:rPr lang="cs-CZ" dirty="0" smtClean="0"/>
              <a:t>To vyvolalo válku se spojenci (91 - 89 př. n. l.)</a:t>
            </a:r>
          </a:p>
          <a:p>
            <a:r>
              <a:rPr lang="cs-CZ" dirty="0" smtClean="0"/>
              <a:t>Řím přinucen k ústupku – udělení </a:t>
            </a:r>
            <a:r>
              <a:rPr lang="cs-CZ" dirty="0" err="1" smtClean="0"/>
              <a:t>obč</a:t>
            </a:r>
            <a:r>
              <a:rPr lang="cs-CZ" dirty="0" smtClean="0"/>
              <a:t>. práva italským spojencům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Občanská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53136"/>
          </a:xfrm>
        </p:spPr>
        <p:txBody>
          <a:bodyPr>
            <a:normAutofit/>
          </a:bodyPr>
          <a:lstStyle/>
          <a:p>
            <a:r>
              <a:rPr lang="cs-CZ" dirty="0" err="1" smtClean="0"/>
              <a:t>Gaius</a:t>
            </a:r>
            <a:r>
              <a:rPr lang="cs-CZ" dirty="0" smtClean="0"/>
              <a:t> Marius vytáhl do boje proti pontskému králi Mithridatovi (odveta za „vraždění v </a:t>
            </a:r>
            <a:r>
              <a:rPr lang="cs-CZ" dirty="0" err="1" smtClean="0"/>
              <a:t>Efesu</a:t>
            </a:r>
            <a:r>
              <a:rPr lang="cs-CZ" dirty="0" smtClean="0"/>
              <a:t>“)</a:t>
            </a:r>
          </a:p>
          <a:p>
            <a:r>
              <a:rPr lang="cs-CZ" dirty="0" smtClean="0"/>
              <a:t>Marius a </a:t>
            </a:r>
            <a:r>
              <a:rPr lang="cs-CZ" dirty="0" err="1" smtClean="0"/>
              <a:t>Sulla</a:t>
            </a:r>
            <a:r>
              <a:rPr lang="cs-CZ" dirty="0" smtClean="0"/>
              <a:t> spolu bojují o Řím</a:t>
            </a:r>
          </a:p>
          <a:p>
            <a:r>
              <a:rPr lang="cs-CZ" b="1" dirty="0" smtClean="0"/>
              <a:t>82 – 79 př. n. l. – </a:t>
            </a:r>
            <a:r>
              <a:rPr lang="cs-CZ" b="1" dirty="0" err="1" smtClean="0"/>
              <a:t>Sullova</a:t>
            </a:r>
            <a:r>
              <a:rPr lang="cs-CZ" b="1" dirty="0" smtClean="0"/>
              <a:t> diktatura</a:t>
            </a:r>
          </a:p>
          <a:p>
            <a:pPr lvl="1"/>
            <a:r>
              <a:rPr lang="cs-CZ" dirty="0" smtClean="0"/>
              <a:t>Posílení moci senátu, proskripce</a:t>
            </a:r>
          </a:p>
          <a:p>
            <a:r>
              <a:rPr lang="cs-CZ" b="1" dirty="0" smtClean="0"/>
              <a:t>73 – 71 př. n. l. –Spartakovo povstání</a:t>
            </a:r>
          </a:p>
          <a:p>
            <a:pPr lvl="1"/>
            <a:r>
              <a:rPr lang="cs-CZ" dirty="0" smtClean="0"/>
              <a:t>Porazil Marcus </a:t>
            </a:r>
            <a:r>
              <a:rPr lang="cs-CZ" dirty="0" err="1" smtClean="0"/>
              <a:t>Crassus</a:t>
            </a:r>
            <a:endParaRPr lang="cs-CZ" dirty="0" smtClean="0"/>
          </a:p>
          <a:p>
            <a:pPr lvl="1"/>
            <a:r>
              <a:rPr lang="cs-CZ" dirty="0" smtClean="0"/>
              <a:t>Nechal otroky ukřižovat podél silnice Via Appia (asi 6000)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0097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triumvirát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63 – 62 př. n. l. – </a:t>
            </a:r>
            <a:r>
              <a:rPr lang="cs-CZ" dirty="0" err="1" smtClean="0"/>
              <a:t>Catilinovo</a:t>
            </a:r>
            <a:r>
              <a:rPr lang="cs-CZ" dirty="0" smtClean="0"/>
              <a:t> spiknutí – odhaleno M. </a:t>
            </a:r>
            <a:r>
              <a:rPr lang="cs-CZ" dirty="0" err="1" smtClean="0"/>
              <a:t>Tulliem</a:t>
            </a:r>
            <a:r>
              <a:rPr lang="cs-CZ" dirty="0" smtClean="0"/>
              <a:t> Ciceronem – zvolen konzulem</a:t>
            </a:r>
          </a:p>
          <a:p>
            <a:pPr marL="0" indent="0">
              <a:buNone/>
            </a:pPr>
            <a:r>
              <a:rPr lang="cs-CZ" i="1" dirty="0" smtClean="0"/>
              <a:t>„Quo </a:t>
            </a:r>
            <a:r>
              <a:rPr lang="cs-CZ" i="1" dirty="0" err="1"/>
              <a:t>usque</a:t>
            </a:r>
            <a:r>
              <a:rPr lang="cs-CZ" i="1" dirty="0"/>
              <a:t> tandem </a:t>
            </a:r>
            <a:r>
              <a:rPr lang="cs-CZ" i="1" dirty="0" err="1"/>
              <a:t>abutere</a:t>
            </a:r>
            <a:r>
              <a:rPr lang="cs-CZ" i="1" dirty="0"/>
              <a:t>, </a:t>
            </a:r>
            <a:r>
              <a:rPr lang="cs-CZ" i="1" dirty="0" err="1"/>
              <a:t>Catilina</a:t>
            </a:r>
            <a:r>
              <a:rPr lang="cs-CZ" i="1" dirty="0"/>
              <a:t>, </a:t>
            </a:r>
            <a:r>
              <a:rPr lang="cs-CZ" i="1" dirty="0" err="1"/>
              <a:t>patientia</a:t>
            </a:r>
            <a:r>
              <a:rPr lang="cs-CZ" i="1" dirty="0"/>
              <a:t> </a:t>
            </a:r>
            <a:r>
              <a:rPr lang="cs-CZ" i="1" dirty="0" smtClean="0"/>
              <a:t>nostra?</a:t>
            </a:r>
            <a:r>
              <a:rPr lang="cs-CZ" dirty="0"/>
              <a:t> </a:t>
            </a:r>
            <a:r>
              <a:rPr lang="cs-CZ" i="1" dirty="0" smtClean="0"/>
              <a:t>Jak </a:t>
            </a:r>
            <a:r>
              <a:rPr lang="cs-CZ" i="1" dirty="0"/>
              <a:t>dlouho ještě budeš zneužívat, </a:t>
            </a:r>
            <a:r>
              <a:rPr lang="cs-CZ" i="1" dirty="0" err="1"/>
              <a:t>Catilino</a:t>
            </a:r>
            <a:r>
              <a:rPr lang="cs-CZ" i="1" dirty="0"/>
              <a:t>, naši trpělivost</a:t>
            </a:r>
            <a:r>
              <a:rPr lang="cs-CZ" i="1" dirty="0" smtClean="0"/>
              <a:t>?“</a:t>
            </a:r>
          </a:p>
          <a:p>
            <a:r>
              <a:rPr lang="cs-CZ" dirty="0" smtClean="0"/>
              <a:t>60 př. n. l. - první triumvirát</a:t>
            </a:r>
          </a:p>
          <a:p>
            <a:pPr lvl="1"/>
            <a:r>
              <a:rPr lang="cs-CZ" dirty="0" smtClean="0"/>
              <a:t>Tajná dohoda nejmocnějších politiků</a:t>
            </a:r>
          </a:p>
          <a:p>
            <a:pPr lvl="1"/>
            <a:r>
              <a:rPr lang="cs-CZ" dirty="0" smtClean="0"/>
              <a:t>Pompeius (Hispánie), </a:t>
            </a:r>
            <a:r>
              <a:rPr lang="cs-CZ" dirty="0" err="1" smtClean="0"/>
              <a:t>Crassus</a:t>
            </a:r>
            <a:r>
              <a:rPr lang="cs-CZ" dirty="0" smtClean="0"/>
              <a:t> (východní provincie), Caesar (západ a severozápad Evropy)</a:t>
            </a:r>
          </a:p>
          <a:p>
            <a:pPr lvl="1"/>
            <a:r>
              <a:rPr lang="cs-CZ" dirty="0" smtClean="0"/>
              <a:t>Caesarův vliv roste – boje proti Galům, výpady za Rýn a do Británie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320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Caesarova diktatura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85313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49 – 44 př. n. l. překročil </a:t>
            </a:r>
            <a:r>
              <a:rPr lang="cs-CZ" dirty="0" err="1" smtClean="0"/>
              <a:t>Rubicon</a:t>
            </a:r>
            <a:r>
              <a:rPr lang="cs-CZ" dirty="0" smtClean="0"/>
              <a:t> a ovládl Itálii</a:t>
            </a:r>
          </a:p>
          <a:p>
            <a:pPr lvl="1"/>
            <a:r>
              <a:rPr lang="cs-CZ" dirty="0" smtClean="0"/>
              <a:t>„</a:t>
            </a:r>
            <a:r>
              <a:rPr lang="cs-CZ" dirty="0" err="1" smtClean="0"/>
              <a:t>Alea</a:t>
            </a:r>
            <a:r>
              <a:rPr lang="cs-CZ" dirty="0" smtClean="0"/>
              <a:t> </a:t>
            </a:r>
            <a:r>
              <a:rPr lang="cs-CZ" dirty="0" err="1" smtClean="0"/>
              <a:t>iacta</a:t>
            </a:r>
            <a:r>
              <a:rPr lang="cs-CZ" dirty="0" smtClean="0"/>
              <a:t> </a:t>
            </a:r>
            <a:r>
              <a:rPr lang="cs-CZ" dirty="0" err="1" smtClean="0"/>
              <a:t>est</a:t>
            </a:r>
            <a:r>
              <a:rPr lang="cs-CZ" dirty="0" smtClean="0"/>
              <a:t>!“</a:t>
            </a:r>
          </a:p>
          <a:p>
            <a:pPr lvl="1"/>
            <a:r>
              <a:rPr lang="cs-CZ" dirty="0" smtClean="0"/>
              <a:t>Pompeius poražen a zavražděn na útěku (</a:t>
            </a:r>
            <a:r>
              <a:rPr lang="cs-CZ" dirty="0" err="1" smtClean="0"/>
              <a:t>Crassus</a:t>
            </a:r>
            <a:r>
              <a:rPr lang="cs-CZ" dirty="0" smtClean="0"/>
              <a:t> již padl v boji)</a:t>
            </a:r>
          </a:p>
          <a:p>
            <a:r>
              <a:rPr lang="cs-CZ" dirty="0" smtClean="0"/>
              <a:t>Caesar nastolil diktátorský režim</a:t>
            </a:r>
          </a:p>
          <a:p>
            <a:r>
              <a:rPr lang="cs-CZ" dirty="0" smtClean="0"/>
              <a:t>44 př. n. l. o březnových </a:t>
            </a:r>
            <a:r>
              <a:rPr lang="cs-CZ" dirty="0" err="1" smtClean="0"/>
              <a:t>idách</a:t>
            </a:r>
            <a:r>
              <a:rPr lang="cs-CZ" dirty="0" smtClean="0"/>
              <a:t> (15. 3.) zavražděn </a:t>
            </a:r>
            <a:r>
              <a:rPr lang="cs-CZ" dirty="0" err="1" smtClean="0"/>
              <a:t>Brutem</a:t>
            </a:r>
            <a:r>
              <a:rPr lang="cs-CZ" dirty="0" smtClean="0"/>
              <a:t> více než 20 bodnými ranami</a:t>
            </a:r>
          </a:p>
          <a:p>
            <a:r>
              <a:rPr lang="pl-PL" dirty="0" smtClean="0"/>
              <a:t>„Et </a:t>
            </a:r>
            <a:r>
              <a:rPr lang="pl-PL" dirty="0"/>
              <a:t>tu, mi </a:t>
            </a:r>
            <a:r>
              <a:rPr lang="pl-PL" dirty="0" smtClean="0"/>
              <a:t>fili” </a:t>
            </a:r>
            <a:r>
              <a:rPr lang="pl-PL" dirty="0"/>
              <a:t>– </a:t>
            </a:r>
            <a:r>
              <a:rPr lang="pl-PL" b="1" dirty="0"/>
              <a:t>I ty</a:t>
            </a:r>
            <a:r>
              <a:rPr lang="pl-PL" dirty="0"/>
              <a:t>, </a:t>
            </a:r>
            <a:r>
              <a:rPr lang="pl-PL" b="1" dirty="0"/>
              <a:t>Brute</a:t>
            </a:r>
            <a:r>
              <a:rPr lang="pl-PL" dirty="0"/>
              <a:t>? (doslova "I ty, můj synu</a:t>
            </a:r>
            <a:r>
              <a:rPr lang="pl-PL" dirty="0" smtClean="0"/>
              <a:t>?”)</a:t>
            </a:r>
          </a:p>
          <a:p>
            <a:r>
              <a:rPr lang="pl-PL" dirty="0" smtClean="0"/>
              <a:t>42 př. n. l. – prohlášen za jednoho z římských bohů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237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712968" cy="365125"/>
          </a:xfrm>
        </p:spPr>
        <p:txBody>
          <a:bodyPr/>
          <a:lstStyle/>
          <a:p>
            <a:pPr algn="l"/>
            <a:r>
              <a:rPr lang="cs-CZ" dirty="0" err="1"/>
              <a:t>Julius_Caesar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http://cs.wikipedia.org/wiki/Julius_Caesar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8640"/>
            <a:ext cx="4752528" cy="6048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0377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Druhý triumvirát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Boj mezi Caesarovými přívrženci a odpůrci</a:t>
            </a:r>
          </a:p>
          <a:p>
            <a:r>
              <a:rPr lang="cs-CZ" dirty="0" smtClean="0"/>
              <a:t>43 př. n. l. – druhý </a:t>
            </a:r>
            <a:r>
              <a:rPr lang="cs-CZ" dirty="0" err="1" smtClean="0"/>
              <a:t>triuvirát</a:t>
            </a:r>
            <a:endParaRPr lang="cs-CZ" dirty="0" smtClean="0"/>
          </a:p>
          <a:p>
            <a:pPr lvl="1"/>
            <a:r>
              <a:rPr lang="cs-CZ" dirty="0" smtClean="0"/>
              <a:t>Octavianus, Antonius, </a:t>
            </a:r>
            <a:r>
              <a:rPr lang="cs-CZ" dirty="0" err="1" smtClean="0"/>
              <a:t>Lepidus</a:t>
            </a:r>
            <a:endParaRPr lang="cs-CZ" dirty="0" smtClean="0"/>
          </a:p>
          <a:p>
            <a:r>
              <a:rPr lang="cs-CZ" dirty="0" smtClean="0"/>
              <a:t>Zlikvidováno mnoho senátorů a příslušníků nobility</a:t>
            </a:r>
          </a:p>
          <a:p>
            <a:r>
              <a:rPr lang="cs-CZ" dirty="0" smtClean="0"/>
              <a:t>Boj proti Caesarovým vrahům</a:t>
            </a:r>
          </a:p>
          <a:p>
            <a:r>
              <a:rPr lang="cs-CZ" dirty="0" smtClean="0"/>
              <a:t>Antonius si vzal Kleopatru – snaha ovládnout Egypt</a:t>
            </a:r>
          </a:p>
          <a:p>
            <a:r>
              <a:rPr lang="cs-CZ" dirty="0" smtClean="0"/>
              <a:t>31 př. n. l. – poražen Octavianem u </a:t>
            </a:r>
            <a:r>
              <a:rPr lang="cs-CZ" dirty="0" err="1" smtClean="0"/>
              <a:t>Actia</a:t>
            </a:r>
            <a:endParaRPr lang="cs-CZ" dirty="0" smtClean="0"/>
          </a:p>
          <a:p>
            <a:r>
              <a:rPr lang="cs-CZ" dirty="0" smtClean="0"/>
              <a:t>Antonius a Kleopatra spáchali sebevraždu</a:t>
            </a:r>
          </a:p>
          <a:p>
            <a:r>
              <a:rPr lang="cs-CZ" dirty="0" smtClean="0"/>
              <a:t>27 př. n. l. – obnovena republika</a:t>
            </a:r>
          </a:p>
          <a:p>
            <a:r>
              <a:rPr lang="cs-CZ" dirty="0" smtClean="0"/>
              <a:t>Několik dnů na to obdržel Octavianus od senátu titul </a:t>
            </a:r>
            <a:r>
              <a:rPr lang="cs-CZ" dirty="0" err="1" smtClean="0"/>
              <a:t>Agustus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82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356350"/>
            <a:ext cx="8712968" cy="365125"/>
          </a:xfrm>
        </p:spPr>
        <p:txBody>
          <a:bodyPr/>
          <a:lstStyle/>
          <a:p>
            <a:pPr algn="l"/>
            <a:r>
              <a:rPr lang="cs-CZ" dirty="0" err="1"/>
              <a:t>Antonius_a_Kleopatra</a:t>
            </a:r>
            <a:r>
              <a:rPr lang="cs-CZ" dirty="0"/>
              <a:t>-.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2014-03-14]. Dostupné z: http://cs.wikipedia.org/wiki/Antonius_a_Kleopatra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201" y="0"/>
            <a:ext cx="9175787" cy="6093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1483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/>
              <a:t>ŠTĚPÁNKOVÁ, Alena a Zdeněk ŠAŠINKA. </a:t>
            </a:r>
            <a:r>
              <a:rPr lang="cs-CZ" sz="2000" i="1" dirty="0"/>
              <a:t>Odmaturuj! z dějepisu</a:t>
            </a:r>
            <a:r>
              <a:rPr lang="cs-CZ" sz="2000" dirty="0"/>
              <a:t>. Vyd. 1. Brno: </a:t>
            </a:r>
            <a:r>
              <a:rPr lang="cs-CZ" sz="2000" dirty="0" err="1"/>
              <a:t>Didaktis</a:t>
            </a:r>
            <a:r>
              <a:rPr lang="cs-CZ" sz="2000" dirty="0"/>
              <a:t>, c2006, 232 s. ISBN 80-735-8059-4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KINDER, Hermann a Werner HILGERMANN. </a:t>
            </a:r>
            <a:r>
              <a:rPr lang="cs-CZ" sz="2000" i="1" dirty="0"/>
              <a:t>Encyklopedický atlas světových dějin: mapy a chronologický přehled</a:t>
            </a:r>
            <a:r>
              <a:rPr lang="cs-CZ" sz="2000" dirty="0"/>
              <a:t>. Překlad Lenka </a:t>
            </a:r>
            <a:r>
              <a:rPr lang="cs-CZ" sz="2000" dirty="0" err="1"/>
              <a:t>Wurstová</a:t>
            </a:r>
            <a:r>
              <a:rPr lang="cs-CZ" sz="2000" dirty="0"/>
              <a:t>. Praha: Lidové noviny, 1998, 628 s. ISBN 80-710-6243-X</a:t>
            </a:r>
            <a:r>
              <a:rPr lang="cs-CZ" sz="2000" dirty="0" smtClean="0"/>
              <a:t>.</a:t>
            </a:r>
          </a:p>
          <a:p>
            <a:r>
              <a:rPr lang="cs-CZ" sz="2000" dirty="0" err="1"/>
              <a:t>Julius_Caesar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cs.wikipedia.org/wiki/Julius_Caesar</a:t>
            </a:r>
            <a:endParaRPr lang="cs-CZ" sz="2000" dirty="0" smtClean="0"/>
          </a:p>
          <a:p>
            <a:r>
              <a:rPr lang="cs-CZ" sz="2000" dirty="0" err="1"/>
              <a:t>Antonius_a_Kleopatra</a:t>
            </a:r>
            <a:r>
              <a:rPr lang="cs-CZ" sz="2000" dirty="0"/>
              <a:t>-.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2014-03-14].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cs.wikipedia.org/wiki/Antonius_a_Kleopatra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877</Words>
  <Application>Microsoft Office PowerPoint</Application>
  <PresentationFormat>Předvádění na obrazovce (4:3)</PresentationFormat>
  <Paragraphs>109</Paragraphs>
  <Slides>13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Římská republika III.</vt:lpstr>
      <vt:lpstr>Příčiny krize</vt:lpstr>
      <vt:lpstr>Důsledky krize</vt:lpstr>
      <vt:lpstr>Reformy bratří Gracchů</vt:lpstr>
      <vt:lpstr>Boj o moc mezi optimáty a populáry</vt:lpstr>
      <vt:lpstr>Občanská válka</vt:lpstr>
      <vt:lpstr>První triumvirát</vt:lpstr>
      <vt:lpstr>Caesarova diktatura</vt:lpstr>
      <vt:lpstr>Prezentace aplikace PowerPoint</vt:lpstr>
      <vt:lpstr>Druhý triumvirát</vt:lpstr>
      <vt:lpstr>Prezentace aplikace PowerPoint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21</cp:revision>
  <dcterms:created xsi:type="dcterms:W3CDTF">2012-12-23T08:55:19Z</dcterms:created>
  <dcterms:modified xsi:type="dcterms:W3CDTF">2014-03-16T09:39:07Z</dcterms:modified>
</cp:coreProperties>
</file>