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2" r:id="rId2"/>
    <p:sldId id="257" r:id="rId3"/>
    <p:sldId id="259" r:id="rId4"/>
    <p:sldId id="260" r:id="rId5"/>
    <p:sldId id="263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557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2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laudius" TargetMode="External"/><Relationship Id="rId2" Type="http://schemas.openxmlformats.org/officeDocument/2006/relationships/hyperlink" Target="http://de.wikipedia.org/wiki/Varusschlach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Domitianus" TargetMode="External"/><Relationship Id="rId4" Type="http://schemas.openxmlformats.org/officeDocument/2006/relationships/hyperlink" Target="http://cs.wikipedia.org/wiki/Tit%C5%AFv_oblo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95985395"/>
              </p:ext>
            </p:extLst>
          </p:nvPr>
        </p:nvGraphicFramePr>
        <p:xfrm>
          <a:off x="179512" y="1676044"/>
          <a:ext cx="8784976" cy="50653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Principát 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2.3.15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4. 11. 2012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Antické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Řecko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7052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k rozšíření a doplnění znalostí 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daném tématu a je určen pro výuku v semináři z dějepisu či rozšíření učiva v hodinách dějepisu. Vztahuje se k období principátu do konce vlády dynastie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Flaviovců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k doplnění výkladu učitele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k ilustraci probírané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98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napomohl lepšímu zapamatování učiva 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rozšíření znalostí.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597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636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Principát I.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27 př. n. l. – 284 n. 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02027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Princeps</a:t>
            </a:r>
            <a:r>
              <a:rPr lang="cs-CZ" dirty="0" smtClean="0"/>
              <a:t> – první mezi rovnými</a:t>
            </a:r>
          </a:p>
          <a:p>
            <a:r>
              <a:rPr lang="cs-CZ" dirty="0" smtClean="0"/>
              <a:t>Představoval přechod od republikánského k monarchistickému systému vlády</a:t>
            </a:r>
          </a:p>
          <a:p>
            <a:r>
              <a:rPr lang="cs-CZ" dirty="0" smtClean="0"/>
              <a:t>Pravomoci uděluje senát a lid</a:t>
            </a:r>
            <a:endParaRPr lang="cs-CZ" dirty="0"/>
          </a:p>
          <a:p>
            <a:r>
              <a:rPr lang="cs-CZ" dirty="0" smtClean="0"/>
              <a:t>Panovník vládne autoritativně se respektem k tradicím</a:t>
            </a:r>
          </a:p>
          <a:p>
            <a:r>
              <a:rPr lang="cs-CZ" dirty="0" smtClean="0"/>
              <a:t>Moc panovníka vyplývá z kumulace republikánských úřadů, které zůstávají zachovány</a:t>
            </a:r>
          </a:p>
          <a:p>
            <a:r>
              <a:rPr lang="cs-CZ" dirty="0" smtClean="0"/>
              <a:t>Období raného císařství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5842992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Octavianus Augustus 27 př. n. </a:t>
            </a:r>
            <a:r>
              <a:rPr lang="cs-CZ" smtClean="0"/>
              <a:t>l. </a:t>
            </a:r>
            <a:r>
              <a:rPr lang="cs-CZ" dirty="0" smtClean="0"/>
              <a:t>– 14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2453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Období klidu a prosperity</a:t>
            </a:r>
          </a:p>
          <a:p>
            <a:r>
              <a:rPr lang="cs-CZ" dirty="0" smtClean="0"/>
              <a:t>Pretoriánská </a:t>
            </a:r>
            <a:r>
              <a:rPr lang="cs-CZ" dirty="0" smtClean="0"/>
              <a:t>garda</a:t>
            </a:r>
          </a:p>
          <a:p>
            <a:r>
              <a:rPr lang="cs-CZ" dirty="0" smtClean="0"/>
              <a:t>Reforma ve správě provincií a financí</a:t>
            </a:r>
          </a:p>
          <a:p>
            <a:r>
              <a:rPr lang="cs-CZ" dirty="0" smtClean="0"/>
              <a:t>Reforma zákonodárství (mravnostní zákonodárství</a:t>
            </a:r>
          </a:p>
          <a:p>
            <a:r>
              <a:rPr lang="cs-CZ" dirty="0" smtClean="0"/>
              <a:t>Boje s Germány</a:t>
            </a:r>
          </a:p>
          <a:p>
            <a:r>
              <a:rPr lang="cs-CZ" dirty="0" smtClean="0"/>
              <a:t>9 n. l. římské vojsko poraženo v </a:t>
            </a:r>
            <a:r>
              <a:rPr lang="cs-CZ" dirty="0" err="1" smtClean="0"/>
              <a:t>Teutonburském</a:t>
            </a:r>
            <a:r>
              <a:rPr lang="cs-CZ" dirty="0" smtClean="0"/>
              <a:t> lese</a:t>
            </a:r>
          </a:p>
          <a:p>
            <a:pPr lvl="1"/>
            <a:r>
              <a:rPr lang="cs-CZ" dirty="0" err="1" smtClean="0"/>
              <a:t>Varus</a:t>
            </a:r>
            <a:r>
              <a:rPr lang="cs-CZ" dirty="0" smtClean="0"/>
              <a:t> x Arminius</a:t>
            </a:r>
          </a:p>
          <a:p>
            <a:pPr lvl="1"/>
            <a:r>
              <a:rPr lang="cs-CZ" dirty="0" smtClean="0"/>
              <a:t>Poblíž </a:t>
            </a:r>
            <a:r>
              <a:rPr lang="cs-CZ" dirty="0" err="1" smtClean="0"/>
              <a:t>Osnabrücku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err="1"/>
              <a:t>Varusschlacht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http://de.wikipedia.org/wiki/Varusschlacht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0"/>
            <a:ext cx="2843808" cy="283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Tiberius 14 – 37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Julsko-</a:t>
            </a:r>
            <a:r>
              <a:rPr lang="cs-CZ" dirty="0" err="1" smtClean="0"/>
              <a:t>klaudijská</a:t>
            </a:r>
            <a:r>
              <a:rPr lang="cs-CZ" dirty="0" smtClean="0"/>
              <a:t> dynastie do roku 68</a:t>
            </a:r>
          </a:p>
          <a:p>
            <a:r>
              <a:rPr lang="cs-CZ" dirty="0" smtClean="0"/>
              <a:t>Adoptivní syn Octaviana</a:t>
            </a:r>
          </a:p>
          <a:p>
            <a:r>
              <a:rPr lang="cs-CZ" dirty="0" smtClean="0"/>
              <a:t>Posílil pravomoci senátu</a:t>
            </a:r>
          </a:p>
          <a:p>
            <a:r>
              <a:rPr lang="cs-CZ" dirty="0" smtClean="0"/>
              <a:t>Řídil stát z ostrova Capri</a:t>
            </a:r>
          </a:p>
          <a:p>
            <a:r>
              <a:rPr lang="cs-CZ" dirty="0" smtClean="0"/>
              <a:t>Skutečným vládcem </a:t>
            </a:r>
            <a:r>
              <a:rPr lang="cs-CZ" dirty="0" err="1" smtClean="0"/>
              <a:t>Seianus</a:t>
            </a:r>
            <a:r>
              <a:rPr lang="cs-CZ" dirty="0" smtClean="0"/>
              <a:t> – popravy oponentů</a:t>
            </a:r>
          </a:p>
          <a:p>
            <a:r>
              <a:rPr lang="cs-CZ" dirty="0" smtClean="0"/>
              <a:t>Jeho synovec </a:t>
            </a:r>
            <a:r>
              <a:rPr lang="cs-CZ" dirty="0" err="1" smtClean="0"/>
              <a:t>Germanicus</a:t>
            </a:r>
            <a:r>
              <a:rPr lang="cs-CZ" dirty="0" smtClean="0"/>
              <a:t> bojuje proti Germánům</a:t>
            </a:r>
          </a:p>
          <a:p>
            <a:r>
              <a:rPr lang="cs-CZ" dirty="0" smtClean="0"/>
              <a:t>Marobud – markomanský král, první historicky doložený panovník na našem území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4697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Caligula</a:t>
            </a:r>
            <a:r>
              <a:rPr lang="cs-CZ" dirty="0" smtClean="0"/>
              <a:t> 37 - 41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„Botička“</a:t>
            </a:r>
          </a:p>
          <a:p>
            <a:r>
              <a:rPr lang="cs-CZ" dirty="0" smtClean="0"/>
              <a:t>Nejmladší syn </a:t>
            </a:r>
            <a:r>
              <a:rPr lang="cs-CZ" dirty="0" err="1" smtClean="0"/>
              <a:t>Germanica</a:t>
            </a:r>
            <a:endParaRPr lang="cs-CZ" dirty="0" smtClean="0"/>
          </a:p>
          <a:p>
            <a:r>
              <a:rPr lang="cs-CZ" dirty="0" smtClean="0"/>
              <a:t>Zbožštění panovníka – kult císaře</a:t>
            </a:r>
          </a:p>
          <a:p>
            <a:r>
              <a:rPr lang="cs-CZ" dirty="0" smtClean="0"/>
              <a:t>Zprvu umírněný a oblíbený</a:t>
            </a:r>
          </a:p>
          <a:p>
            <a:r>
              <a:rPr lang="cs-CZ" dirty="0" smtClean="0"/>
              <a:t>Později krutý a neoblíbený panovník</a:t>
            </a:r>
          </a:p>
          <a:p>
            <a:r>
              <a:rPr lang="cs-CZ" dirty="0" smtClean="0"/>
              <a:t>Nákladná a velikášská politika – výpravy proti Germánům, stavební činnost, okázalá nádhera</a:t>
            </a:r>
          </a:p>
          <a:p>
            <a:r>
              <a:rPr lang="cs-CZ" dirty="0" smtClean="0"/>
              <a:t>Jeho vládu ovlivnila nemoc – šílenství</a:t>
            </a:r>
          </a:p>
          <a:p>
            <a:r>
              <a:rPr lang="cs-CZ" dirty="0" smtClean="0"/>
              <a:t>Svržen pretoriánskou gardou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Claudius 41 - 54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Caligulův</a:t>
            </a:r>
            <a:r>
              <a:rPr lang="cs-CZ" dirty="0" smtClean="0"/>
              <a:t> strýc</a:t>
            </a:r>
          </a:p>
          <a:p>
            <a:r>
              <a:rPr lang="cs-CZ" dirty="0" smtClean="0"/>
              <a:t>Byl pokládán za duševně méněcenného, proto unikl smrti</a:t>
            </a:r>
          </a:p>
          <a:p>
            <a:r>
              <a:rPr lang="cs-CZ" dirty="0" smtClean="0"/>
              <a:t>Návrat k </a:t>
            </a:r>
            <a:r>
              <a:rPr lang="cs-CZ" dirty="0" err="1" smtClean="0"/>
              <a:t>augustovské</a:t>
            </a:r>
            <a:r>
              <a:rPr lang="cs-CZ" dirty="0" smtClean="0"/>
              <a:t> tradici</a:t>
            </a:r>
          </a:p>
          <a:p>
            <a:r>
              <a:rPr lang="cs-CZ" dirty="0" smtClean="0"/>
              <a:t>Velký vliv mají manželky – </a:t>
            </a:r>
            <a:r>
              <a:rPr lang="cs-CZ" b="1" dirty="0" smtClean="0"/>
              <a:t>Messalina</a:t>
            </a:r>
            <a:r>
              <a:rPr lang="cs-CZ" dirty="0" smtClean="0"/>
              <a:t> – byla pověstná svým nevázaným milostným životem, </a:t>
            </a:r>
            <a:r>
              <a:rPr lang="cs-CZ" b="1" dirty="0" err="1" smtClean="0"/>
              <a:t>Agrippina</a:t>
            </a:r>
            <a:r>
              <a:rPr lang="cs-CZ" dirty="0" smtClean="0"/>
              <a:t> – svého manžela otrávila</a:t>
            </a:r>
          </a:p>
          <a:p>
            <a:r>
              <a:rPr lang="cs-CZ" dirty="0" smtClean="0"/>
              <a:t>Dobyl jižní Británii a zřídil provincii </a:t>
            </a:r>
            <a:r>
              <a:rPr lang="cs-CZ" dirty="0" err="1" smtClean="0"/>
              <a:t>Thrácia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149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427602"/>
            <a:ext cx="8640960" cy="293873"/>
          </a:xfrm>
        </p:spPr>
        <p:txBody>
          <a:bodyPr/>
          <a:lstStyle/>
          <a:p>
            <a:r>
              <a:rPr lang="cs-CZ" dirty="0"/>
              <a:t>Claudius.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http://cs.wikipedia.org/wiki/Claudius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0"/>
            <a:ext cx="7897688" cy="6427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8111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 54 – 68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Syn </a:t>
            </a:r>
            <a:r>
              <a:rPr lang="cs-CZ" dirty="0" err="1" smtClean="0"/>
              <a:t>Agrippiny</a:t>
            </a:r>
            <a:r>
              <a:rPr lang="cs-CZ" dirty="0" smtClean="0"/>
              <a:t> z prvního manželství</a:t>
            </a:r>
          </a:p>
          <a:p>
            <a:r>
              <a:rPr lang="cs-CZ" dirty="0" smtClean="0"/>
              <a:t>První léta pod vlivem Seneky (později jej přinutil k sebevraždě)</a:t>
            </a:r>
          </a:p>
          <a:p>
            <a:r>
              <a:rPr lang="cs-CZ" dirty="0" smtClean="0"/>
              <a:t>Krutovláda – vražda matky, manželky, bratra</a:t>
            </a:r>
          </a:p>
          <a:p>
            <a:r>
              <a:rPr lang="cs-CZ" dirty="0" smtClean="0"/>
              <a:t>Obnovení procesů pro urážku majestátu</a:t>
            </a:r>
          </a:p>
          <a:p>
            <a:r>
              <a:rPr lang="cs-CZ" dirty="0" smtClean="0"/>
              <a:t>Požár Říma – záminka k pronásledování křesťanů</a:t>
            </a:r>
          </a:p>
          <a:p>
            <a:r>
              <a:rPr lang="cs-CZ" dirty="0" smtClean="0"/>
              <a:t>Zvůle, vladařské šílenství</a:t>
            </a:r>
          </a:p>
          <a:p>
            <a:r>
              <a:rPr lang="cs-CZ" dirty="0" smtClean="0"/>
              <a:t>68 spáchal sebevraždu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802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Flaviovci</a:t>
            </a:r>
            <a:r>
              <a:rPr lang="cs-CZ" dirty="0" smtClean="0"/>
              <a:t> 69 - 96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68 – 69 „rok čtyři císařů“</a:t>
            </a:r>
          </a:p>
          <a:p>
            <a:r>
              <a:rPr lang="cs-CZ" dirty="0" smtClean="0"/>
              <a:t>Titus Flavius </a:t>
            </a:r>
            <a:r>
              <a:rPr lang="cs-CZ" dirty="0" err="1" smtClean="0"/>
              <a:t>Vespasianus</a:t>
            </a:r>
            <a:r>
              <a:rPr lang="cs-CZ" dirty="0" smtClean="0"/>
              <a:t> – jeho syn Titus potlačil povstání v Judeji, dobyl Jeruzalém (válka židovská)</a:t>
            </a:r>
          </a:p>
          <a:p>
            <a:pPr lvl="1"/>
            <a:r>
              <a:rPr lang="cs-CZ" dirty="0" err="1" smtClean="0"/>
              <a:t>Titův</a:t>
            </a:r>
            <a:r>
              <a:rPr lang="cs-CZ" dirty="0" smtClean="0"/>
              <a:t> vítězný oblouk</a:t>
            </a:r>
          </a:p>
          <a:p>
            <a:pPr lvl="1"/>
            <a:r>
              <a:rPr lang="cs-CZ" dirty="0" err="1" smtClean="0"/>
              <a:t>Colosseum</a:t>
            </a:r>
            <a:r>
              <a:rPr lang="cs-CZ" dirty="0" smtClean="0"/>
              <a:t> (</a:t>
            </a:r>
            <a:r>
              <a:rPr lang="cs-CZ" dirty="0" err="1" smtClean="0"/>
              <a:t>Amphiteatrum</a:t>
            </a:r>
            <a:r>
              <a:rPr lang="cs-CZ" dirty="0" smtClean="0"/>
              <a:t> </a:t>
            </a:r>
            <a:r>
              <a:rPr lang="cs-CZ" dirty="0" err="1" smtClean="0"/>
              <a:t>Flavium</a:t>
            </a:r>
            <a:r>
              <a:rPr lang="cs-CZ" dirty="0" smtClean="0"/>
              <a:t>)</a:t>
            </a:r>
          </a:p>
          <a:p>
            <a:r>
              <a:rPr lang="cs-CZ" dirty="0" smtClean="0"/>
              <a:t>Občanská práva pro obyvatele Hispánie</a:t>
            </a:r>
          </a:p>
          <a:p>
            <a:r>
              <a:rPr lang="cs-CZ" dirty="0" smtClean="0"/>
              <a:t>Úsporná finanční politika</a:t>
            </a:r>
          </a:p>
          <a:p>
            <a:r>
              <a:rPr lang="cs-CZ" dirty="0" smtClean="0"/>
              <a:t>V době vlády Tita r. 79 – zničení Pompejí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6531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err="1"/>
              <a:t>Titův</a:t>
            </a:r>
            <a:r>
              <a:rPr lang="cs-CZ" dirty="0"/>
              <a:t> oblouk.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http://cs.wikipedia.org/wiki/Tit%C5%AFv_oblouk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8532440" cy="639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91790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err="1"/>
              <a:t>Domitianus</a:t>
            </a:r>
            <a:r>
              <a:rPr lang="cs-CZ" dirty="0"/>
              <a:t> 81 </a:t>
            </a:r>
            <a:r>
              <a:rPr lang="cs-CZ" dirty="0" smtClean="0"/>
              <a:t>– 96</a:t>
            </a:r>
          </a:p>
          <a:p>
            <a:pPr lvl="1"/>
            <a:r>
              <a:rPr lang="cs-CZ" dirty="0" smtClean="0"/>
              <a:t>Rozšířil území v Británii a Porýní</a:t>
            </a:r>
          </a:p>
          <a:p>
            <a:pPr lvl="1"/>
            <a:r>
              <a:rPr lang="cs-CZ" dirty="0" smtClean="0"/>
              <a:t>Buduje ochranný val proti Germánům - limes</a:t>
            </a:r>
          </a:p>
          <a:p>
            <a:pPr lvl="1"/>
            <a:r>
              <a:rPr lang="cs-CZ" dirty="0" smtClean="0"/>
              <a:t>Postupně zavedl despotickou vládu</a:t>
            </a:r>
          </a:p>
          <a:p>
            <a:pPr lvl="2"/>
            <a:r>
              <a:rPr lang="cs-CZ" dirty="0" smtClean="0"/>
              <a:t>Vyžadoval titul „</a:t>
            </a:r>
            <a:r>
              <a:rPr lang="cs-CZ" dirty="0" err="1" smtClean="0"/>
              <a:t>dominus</a:t>
            </a:r>
            <a:r>
              <a:rPr lang="cs-CZ" dirty="0" smtClean="0"/>
              <a:t> et deus“</a:t>
            </a:r>
          </a:p>
          <a:p>
            <a:pPr lvl="1"/>
            <a:r>
              <a:rPr lang="cs-CZ" dirty="0" smtClean="0"/>
              <a:t>Zavražděn, konec dynastie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en-US" dirty="0" err="1"/>
              <a:t>Domitianus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2014-03-14]. </a:t>
            </a:r>
            <a:r>
              <a:rPr lang="en-US" dirty="0" err="1"/>
              <a:t>Dostupné</a:t>
            </a:r>
            <a:r>
              <a:rPr lang="en-US" dirty="0"/>
              <a:t> z: http://cs.wikipedia.org/wiki/Domitianus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789040"/>
            <a:ext cx="4476433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0845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ŠTĚPÁNKOVÁ, Alena a Zdeněk ŠAŠINKA. </a:t>
            </a:r>
            <a:r>
              <a:rPr lang="cs-CZ" sz="2000" i="1" dirty="0"/>
              <a:t>Odmaturuj! z dějepisu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c2006, 232 s. ISBN 80-735-8059-4.</a:t>
            </a:r>
          </a:p>
          <a:p>
            <a:r>
              <a:rPr lang="cs-CZ" sz="2000" dirty="0"/>
              <a:t>KINDER, Hermann a Werner HILGERMANN. </a:t>
            </a:r>
            <a:r>
              <a:rPr lang="cs-CZ" sz="2000" i="1" dirty="0"/>
              <a:t>Encyklopedický atlas světových dějin: mapy a chronologický přehled</a:t>
            </a:r>
            <a:r>
              <a:rPr lang="cs-CZ" sz="2000" dirty="0"/>
              <a:t>. Překlad Lenka </a:t>
            </a:r>
            <a:r>
              <a:rPr lang="cs-CZ" sz="2000" dirty="0" err="1"/>
              <a:t>Wurstová</a:t>
            </a:r>
            <a:r>
              <a:rPr lang="cs-CZ" sz="2000" dirty="0"/>
              <a:t>. Praha: Lidové noviny, 1998, 628 s. ISBN 80-710-6243-X. </a:t>
            </a:r>
          </a:p>
          <a:p>
            <a:r>
              <a:rPr lang="cs-CZ" sz="2000" dirty="0" err="1"/>
              <a:t>Varusschlacht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de.wikipedia.org/wiki/Varusschlacht</a:t>
            </a:r>
            <a:endParaRPr lang="cs-CZ" sz="2000" dirty="0" smtClean="0"/>
          </a:p>
          <a:p>
            <a:r>
              <a:rPr lang="cs-CZ" sz="2000" dirty="0"/>
              <a:t>Claudius.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</a:t>
            </a:r>
            <a:r>
              <a:rPr lang="cs-CZ" sz="2000" i="1" dirty="0" smtClean="0"/>
              <a:t>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cs.wikipedia.org/wiki/Claudius</a:t>
            </a:r>
            <a:endParaRPr lang="cs-CZ" sz="2000" dirty="0" smtClean="0"/>
          </a:p>
          <a:p>
            <a:r>
              <a:rPr lang="cs-CZ" sz="2000" dirty="0" err="1"/>
              <a:t>Titův</a:t>
            </a:r>
            <a:r>
              <a:rPr lang="cs-CZ" sz="2000" dirty="0"/>
              <a:t> oblouk. In: </a:t>
            </a:r>
            <a:r>
              <a:rPr lang="cs-CZ" sz="2000" i="1" dirty="0" err="1" smtClean="0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cs.wikipedia.org/wiki/Tit%C5%AFv_oblouk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en-US" sz="2000" dirty="0" err="1"/>
              <a:t>Domitianus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2014-03-14].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cs.wikipedia.org/wiki/Domitianus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859</Words>
  <Application>Microsoft Office PowerPoint</Application>
  <PresentationFormat>Předvádění na obrazovce (4:3)</PresentationFormat>
  <Paragraphs>108</Paragraphs>
  <Slides>13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Principát I.</vt:lpstr>
      <vt:lpstr>Principát</vt:lpstr>
      <vt:lpstr>Octavianus Augustus 27 př. n. l. – 14 n. l.</vt:lpstr>
      <vt:lpstr>Tiberius 14 – 37</vt:lpstr>
      <vt:lpstr>Caligula 37 - 41</vt:lpstr>
      <vt:lpstr>Claudius 41 - 54</vt:lpstr>
      <vt:lpstr>Snímek 8</vt:lpstr>
      <vt:lpstr>Nero 54 – 68</vt:lpstr>
      <vt:lpstr>Flaviovci 69 - 96</vt:lpstr>
      <vt:lpstr>Snímek 11</vt:lpstr>
      <vt:lpstr>Snímek 12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Dum</cp:lastModifiedBy>
  <cp:revision>21</cp:revision>
  <dcterms:created xsi:type="dcterms:W3CDTF">2012-12-23T08:55:19Z</dcterms:created>
  <dcterms:modified xsi:type="dcterms:W3CDTF">2014-03-17T07:32:09Z</dcterms:modified>
</cp:coreProperties>
</file>