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D65DD-C796-4DFC-B9DB-38ACB1919194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B9116-3382-4B69-B9C6-AB1E6E9E4A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6402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AFBAF-B393-468C-BED9-C4CB992FD5D4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FDF9E-1A9A-4034-B507-97504E111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8647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554E3-46DD-4B9E-B388-4AD330E516AE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A3632-8881-4CDF-8B13-02E3104F86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5174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195F3-59A0-4E71-B7C6-62FF1D1F2B0D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AC2D2-3FF0-445E-9CB2-2D56DFFF0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578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1F714-12E7-4A57-A597-2D62CCF1DEAC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B02392-8513-44EE-B9FC-E01A25442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0527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1B772-6361-4B31-B009-E0832BFF350D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71755-E286-42E7-93E4-06620ACC6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289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2AAA8-1D8C-4A62-9FA9-95C70E7EA15F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69ABC-1BCD-44CE-8C2F-FBB7E479F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172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A4CD2-DB15-43F8-8755-73DB0D93D7F6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A6075-0AF7-4D32-9098-F8D82BEA1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7415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19C64-A310-41F6-AA46-4962F85E72C5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4382A9-CFE5-4DBC-B81C-7C3A9AABF0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269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ACE00-59CC-400F-A49E-84A103BBA935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62413-E74D-4721-A724-6E9891AEE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793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A1038-FADF-4C8E-82AD-3216DCEA4985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721D0-7FB1-43EB-A730-813313ECA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5853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92A61A-6353-42B3-B10C-E4EA7DD5D5C8}" type="datetimeFigureOut">
              <a:rPr lang="cs-CZ"/>
              <a:pPr>
                <a:defRPr/>
              </a:pPr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CCF759-A3F9-4CFE-9B6E-1433E27B8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ptospira_scanning_micrograph.jpg" TargetMode="External"/><Relationship Id="rId2" Type="http://schemas.openxmlformats.org/officeDocument/2006/relationships/hyperlink" Target="http://upload.wikimedia.org/wikipedia/commons/6/69/E-coli-in-colo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39750" y="2060575"/>
            <a:ext cx="7772400" cy="20161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VY_52_INOVACE_25_Jednobuněčné </a:t>
            </a:r>
            <a:r>
              <a:rPr lang="cs-CZ" sz="3200" b="1" dirty="0" smtClean="0"/>
              <a:t>organizmy - bakterie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86886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468313" y="647700"/>
            <a:ext cx="80645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>
          <a:xfrm>
            <a:off x="468313" y="-315913"/>
            <a:ext cx="8229600" cy="1143001"/>
          </a:xfrm>
        </p:spPr>
        <p:txBody>
          <a:bodyPr/>
          <a:lstStyle/>
          <a:p>
            <a:pPr eaLnBrk="1" hangingPunct="1"/>
            <a:r>
              <a:rPr lang="cs-CZ" sz="2800" b="1" u="sng" smtClean="0"/>
              <a:t>JEDNOBUNĚČNÉ ORGANIZMY</a:t>
            </a:r>
            <a:r>
              <a:rPr lang="cs-CZ" sz="2800" smtClean="0"/>
              <a:t>: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>
          <a:xfrm>
            <a:off x="250825" y="404813"/>
            <a:ext cx="8229600" cy="4525962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400" b="1" u="sng" dirty="0" smtClean="0"/>
              <a:t>BAKTERIE: </a:t>
            </a:r>
            <a:r>
              <a:rPr lang="cs-CZ" sz="2400" dirty="0" smtClean="0"/>
              <a:t>nejstarší </a:t>
            </a:r>
            <a:r>
              <a:rPr lang="cs-CZ" sz="2400" dirty="0" smtClean="0"/>
              <a:t>organizmy - </a:t>
            </a:r>
            <a:r>
              <a:rPr lang="cs-CZ" sz="2400" dirty="0" smtClean="0"/>
              <a:t>mají různý tvar- 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	             - tyčinky= bacily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	             - kuličky= koky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	             - spirály= </a:t>
            </a:r>
            <a:r>
              <a:rPr lang="cs-CZ" sz="2400" dirty="0" err="1" smtClean="0"/>
              <a:t>spirochety</a:t>
            </a:r>
            <a:endParaRPr lang="cs-CZ" sz="2400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Jsou </a:t>
            </a:r>
            <a:r>
              <a:rPr lang="cs-CZ" sz="2400" dirty="0" smtClean="0"/>
              <a:t>všudypřítomné - odolné </a:t>
            </a:r>
            <a:r>
              <a:rPr lang="cs-CZ" sz="2400" dirty="0" smtClean="0"/>
              <a:t>mrazu i horku díky</a:t>
            </a:r>
            <a:r>
              <a:rPr lang="cs-CZ" sz="2400" b="1" dirty="0" smtClean="0"/>
              <a:t> sporám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b="1" dirty="0" smtClean="0"/>
              <a:t>Množení - dělením</a:t>
            </a:r>
            <a:endParaRPr lang="cs-CZ" sz="2400" b="1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z="2400" b="1" dirty="0" smtClean="0"/>
              <a:t>Úkol: </a:t>
            </a:r>
            <a:r>
              <a:rPr lang="cs-CZ" sz="2400" dirty="0" smtClean="0"/>
              <a:t>ekosystém - </a:t>
            </a:r>
            <a:r>
              <a:rPr lang="cs-CZ" sz="2400" u="sng" dirty="0" smtClean="0"/>
              <a:t>dokončit oběh látek</a:t>
            </a:r>
            <a:r>
              <a:rPr lang="cs-CZ" sz="2400" dirty="0" smtClean="0"/>
              <a:t>, rozloží i </a:t>
            </a:r>
            <a:r>
              <a:rPr lang="cs-CZ" sz="2400" dirty="0" smtClean="0"/>
              <a:t>ropu - </a:t>
            </a:r>
            <a:r>
              <a:rPr lang="cs-CZ" sz="2400" dirty="0" smtClean="0"/>
              <a:t>výroba bioplynu, čištění  odpadních vod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hlízkovité </a:t>
            </a:r>
            <a:r>
              <a:rPr lang="cs-CZ" sz="2400" u="sng" dirty="0" smtClean="0"/>
              <a:t>bakterie - kořeny </a:t>
            </a:r>
            <a:r>
              <a:rPr lang="cs-CZ" sz="2400" dirty="0" smtClean="0"/>
              <a:t>bobovitých </a:t>
            </a:r>
            <a:r>
              <a:rPr lang="cs-CZ" sz="2400" dirty="0" smtClean="0"/>
              <a:t>rostlin = váží </a:t>
            </a:r>
            <a:r>
              <a:rPr lang="cs-CZ" sz="2400" dirty="0" smtClean="0"/>
              <a:t>plynný dusík v půdě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potraviny </a:t>
            </a:r>
            <a:r>
              <a:rPr lang="cs-CZ" sz="2400" dirty="0" smtClean="0"/>
              <a:t>- výroba tvarohu, jogurtu</a:t>
            </a:r>
            <a:r>
              <a:rPr lang="cs-CZ" sz="2400" dirty="0" smtClean="0"/>
              <a:t>…</a:t>
            </a:r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dirty="0" smtClean="0"/>
              <a:t>tělo </a:t>
            </a:r>
            <a:r>
              <a:rPr lang="cs-CZ" sz="2400" dirty="0" smtClean="0"/>
              <a:t>- </a:t>
            </a:r>
            <a:r>
              <a:rPr lang="cs-CZ" sz="2400" dirty="0" smtClean="0"/>
              <a:t>ochrana dutin</a:t>
            </a:r>
            <a:r>
              <a:rPr lang="cs-CZ" sz="2400" dirty="0" smtClean="0"/>
              <a:t>, kůže, střev</a:t>
            </a:r>
            <a:endParaRPr lang="cs-CZ" sz="2400" dirty="0" smtClean="0"/>
          </a:p>
          <a:p>
            <a:pPr marL="514350" indent="-514350" eaLnBrk="1" hangingPunct="1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u="sng" smtClean="0"/>
              <a:t>choroboplodné –</a:t>
            </a:r>
            <a:r>
              <a:rPr lang="cs-CZ" sz="2400" smtClean="0"/>
              <a:t> patogenní - </a:t>
            </a:r>
            <a:r>
              <a:rPr lang="cs-CZ" sz="2400" dirty="0" smtClean="0"/>
              <a:t>angíny</a:t>
            </a:r>
          </a:p>
          <a:p>
            <a:pPr marL="514350" indent="-514350"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 descr="http://upload.wikimedia.org/wikipedia/commons/0/05/Structure_bacterienn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832" r="22302" b="25093"/>
          <a:stretch>
            <a:fillRect/>
          </a:stretch>
        </p:blipFill>
        <p:spPr bwMode="auto">
          <a:xfrm>
            <a:off x="323850" y="2881313"/>
            <a:ext cx="4481513" cy="245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3"/>
          <p:cNvSpPr txBox="1">
            <a:spLocks noChangeArrowheads="1"/>
          </p:cNvSpPr>
          <p:nvPr/>
        </p:nvSpPr>
        <p:spPr bwMode="auto">
          <a:xfrm>
            <a:off x="468313" y="836613"/>
            <a:ext cx="86756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 </a:t>
            </a:r>
            <a:r>
              <a:rPr lang="cs-CZ" b="1" i="1"/>
              <a:t>stavba bakterie:</a:t>
            </a:r>
          </a:p>
        </p:txBody>
      </p:sp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6300788" y="908050"/>
            <a:ext cx="2843212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Buněčná stěna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Polopropustná membrána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Chromozom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Cytoplazma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  <a:p>
            <a:pPr eaLnBrk="1" hangingPunct="1"/>
            <a:r>
              <a:rPr lang="cs-CZ"/>
              <a:t>Ribozom</a:t>
            </a:r>
          </a:p>
          <a:p>
            <a:pPr eaLnBrk="1" hangingPunct="1"/>
            <a:endParaRPr lang="cs-CZ"/>
          </a:p>
          <a:p>
            <a:pPr eaLnBrk="1" hangingPunct="1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4284663" y="1196975"/>
            <a:ext cx="2087562" cy="1800225"/>
          </a:xfrm>
          <a:prstGeom prst="straightConnector1">
            <a:avLst/>
          </a:prstGeom>
          <a:ln w="57150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 flipV="1">
            <a:off x="4427538" y="1989138"/>
            <a:ext cx="1944687" cy="1511300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3708400" y="2781300"/>
            <a:ext cx="2592388" cy="1152525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4211638" y="3644900"/>
            <a:ext cx="2089150" cy="288925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3924300" y="4365625"/>
            <a:ext cx="2519363" cy="215900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Tvary bakterií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2404"/>
          <a:stretch>
            <a:fillRect/>
          </a:stretch>
        </p:blipFill>
        <p:spPr bwMode="auto">
          <a:xfrm>
            <a:off x="331788" y="1857375"/>
            <a:ext cx="2841625" cy="388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196"/>
          <a:stretch>
            <a:fillRect/>
          </a:stretch>
        </p:blipFill>
        <p:spPr bwMode="auto">
          <a:xfrm>
            <a:off x="3276600" y="1622425"/>
            <a:ext cx="2652713" cy="447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044" r="39195"/>
          <a:stretch>
            <a:fillRect/>
          </a:stretch>
        </p:blipFill>
        <p:spPr bwMode="auto">
          <a:xfrm>
            <a:off x="6084888" y="1536700"/>
            <a:ext cx="2782887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1" descr="skenování0009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88" y="757238"/>
            <a:ext cx="8353425" cy="582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611188" y="188913"/>
            <a:ext cx="47529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  <a:r>
              <a:rPr lang="cs-CZ" sz="2400"/>
              <a:t> dělení bakterie  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323850" y="4797425"/>
            <a:ext cx="3960813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Tvary bakterií</a:t>
            </a:r>
            <a:r>
              <a:rPr lang="cs-CZ" b="1"/>
              <a:t>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468313" y="692150"/>
            <a:ext cx="867568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1200">
              <a:latin typeface="Calibri" pitchFamily="34" charset="0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539750" y="620713"/>
            <a:ext cx="7704138" cy="166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Obr.1-http://upload.wikimedia.org/wikipedia/commons/0/05/Structure_bacterienne.png</a:t>
            </a:r>
          </a:p>
          <a:p>
            <a:pPr eaLnBrk="1" hangingPunct="1"/>
            <a:r>
              <a:rPr lang="cs-CZ" sz="1200"/>
              <a:t>Obr.2- učebnice:  Kvasničková Danuše Ekologický přírodopis pro 7.ročník základní školy 2.část, třetí, upravené vydání, nakladatelství Fortuna, ISBN 80-7168-890-8</a:t>
            </a:r>
          </a:p>
          <a:p>
            <a:pPr eaLnBrk="1" hangingPunct="1"/>
            <a:r>
              <a:rPr lang="cs-CZ" sz="1200"/>
              <a:t>Obr.3- </a:t>
            </a:r>
            <a:r>
              <a:rPr lang="cs-CZ" sz="1200">
                <a:hlinkClick r:id="rId2"/>
              </a:rPr>
              <a:t>http://upload.wikimedia.org/wikipedia/commons/6/69/E-coli-in-color.jpg</a:t>
            </a:r>
            <a:endParaRPr lang="cs-CZ" sz="1200"/>
          </a:p>
          <a:p>
            <a:pPr eaLnBrk="1" hangingPunct="1"/>
            <a:r>
              <a:rPr lang="cs-CZ" sz="1200"/>
              <a:t>Obr.4- </a:t>
            </a:r>
            <a:r>
              <a:rPr lang="cs-CZ" sz="1200">
                <a:hlinkClick r:id="rId3"/>
              </a:rPr>
              <a:t>http://cs.wikipedia.org/wiki/Soubor:Leptospira_scanning_micrograph.jpg</a:t>
            </a:r>
            <a:endParaRPr lang="cs-CZ" sz="1200"/>
          </a:p>
          <a:p>
            <a:pPr eaLnBrk="1" hangingPunct="1"/>
            <a:r>
              <a:rPr lang="cs-CZ" sz="1200"/>
              <a:t>Obr.5- http://cs.wikipedia.org/wiki/Soubor:Streptococcus_pneumoniae.jpg</a:t>
            </a:r>
          </a:p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87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VY_52_INOVACE_25_Jednobuněčné organizmy - bakterie - učební text</vt:lpstr>
      <vt:lpstr>JEDNOBUNĚČNÉ ORGANIZMY:</vt:lpstr>
      <vt:lpstr>Snímek 3</vt:lpstr>
      <vt:lpstr>Tvary bakterií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Dum</cp:lastModifiedBy>
  <cp:revision>22</cp:revision>
  <dcterms:created xsi:type="dcterms:W3CDTF">2011-03-15T19:16:50Z</dcterms:created>
  <dcterms:modified xsi:type="dcterms:W3CDTF">2012-03-28T11:46:19Z</dcterms:modified>
</cp:coreProperties>
</file>