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2" r:id="rId2"/>
    <p:sldId id="257" r:id="rId3"/>
    <p:sldId id="259" r:id="rId4"/>
    <p:sldId id="269" r:id="rId5"/>
    <p:sldId id="260" r:id="rId6"/>
    <p:sldId id="263" r:id="rId7"/>
    <p:sldId id="261" r:id="rId8"/>
    <p:sldId id="264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16.3.2014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16.3.2014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Traianu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en.wikipedia.org/wiki/Palmyr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Baths_of_Caracalla" TargetMode="External"/><Relationship Id="rId2" Type="http://schemas.openxmlformats.org/officeDocument/2006/relationships/hyperlink" Target="http://cs.wikipedia.org/wiki/Antonin%C5%AFv_va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Traianus" TargetMode="External"/><Relationship Id="rId5" Type="http://schemas.openxmlformats.org/officeDocument/2006/relationships/hyperlink" Target="http://cs.wikipedia.org/wiki/Zenobie" TargetMode="External"/><Relationship Id="rId4" Type="http://schemas.openxmlformats.org/officeDocument/2006/relationships/hyperlink" Target="http://en.wikipedia.org/wiki/Palmy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1833731"/>
              </p:ext>
            </p:extLst>
          </p:nvPr>
        </p:nvGraphicFramePr>
        <p:xfrm>
          <a:off x="179512" y="1676044"/>
          <a:ext cx="8784976" cy="504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Principát II.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2.3.16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24.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11. 2012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Dějiny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světa - rozšiřující učivo pro seminář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Antické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Řecko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slouží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 rozšíření a doplnění znalostí 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daném tématu a je určen pro výuku v semináři z dějepisu. Zahrnuje období od pádu dynastie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Flaviovců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do konce principátu.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doplnění výkladu učitele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k ilustraci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napomohl lepšímu zapamatování učiva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rozšíření znalostí.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516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36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Principát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 pádu </a:t>
            </a:r>
            <a:r>
              <a:rPr lang="cs-CZ" dirty="0" err="1" smtClean="0"/>
              <a:t>Flaviovců</a:t>
            </a:r>
            <a:r>
              <a:rPr lang="cs-CZ" dirty="0" smtClean="0"/>
              <a:t> do konce principátu.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Dynastie adoptivních císařů 96 - 192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Zavedeno nástupnictví na základě adopce</a:t>
            </a:r>
          </a:p>
          <a:p>
            <a:r>
              <a:rPr lang="cs-CZ" dirty="0" smtClean="0"/>
              <a:t>96 – 98 </a:t>
            </a:r>
            <a:r>
              <a:rPr lang="cs-CZ" dirty="0" err="1" smtClean="0"/>
              <a:t>Nerva</a:t>
            </a:r>
            <a:endParaRPr lang="cs-CZ" dirty="0"/>
          </a:p>
          <a:p>
            <a:pPr lvl="1"/>
            <a:r>
              <a:rPr lang="cs-CZ" dirty="0" smtClean="0"/>
              <a:t>Zrušil kult císaře</a:t>
            </a:r>
          </a:p>
          <a:p>
            <a:pPr lvl="1"/>
            <a:r>
              <a:rPr lang="cs-CZ" dirty="0" smtClean="0"/>
              <a:t>Provedl reformy na podporu chudých</a:t>
            </a:r>
          </a:p>
          <a:p>
            <a:pPr lvl="1"/>
            <a:r>
              <a:rPr lang="cs-CZ" dirty="0" smtClean="0"/>
              <a:t>Slabý vládce</a:t>
            </a:r>
          </a:p>
          <a:p>
            <a:r>
              <a:rPr lang="cs-CZ" dirty="0" smtClean="0"/>
              <a:t>98 – 117 </a:t>
            </a:r>
            <a:r>
              <a:rPr lang="cs-CZ" dirty="0" err="1" smtClean="0"/>
              <a:t>Traianus</a:t>
            </a:r>
            <a:endParaRPr lang="cs-CZ" dirty="0" smtClean="0"/>
          </a:p>
          <a:p>
            <a:pPr lvl="1"/>
            <a:r>
              <a:rPr lang="cs-CZ" dirty="0" smtClean="0"/>
              <a:t>Vynikající a schopný vládce původem z Hispánie</a:t>
            </a:r>
          </a:p>
          <a:p>
            <a:pPr lvl="1"/>
            <a:r>
              <a:rPr lang="cs-CZ" dirty="0" smtClean="0"/>
              <a:t>Velký vojevůdce</a:t>
            </a:r>
          </a:p>
          <a:p>
            <a:pPr lvl="1"/>
            <a:r>
              <a:rPr lang="cs-CZ" dirty="0" smtClean="0"/>
              <a:t>Připojil oblast dnešního Rumunska – Dacie</a:t>
            </a:r>
          </a:p>
          <a:p>
            <a:pPr lvl="1"/>
            <a:r>
              <a:rPr lang="cs-CZ" dirty="0" smtClean="0"/>
              <a:t>Ovládl Arábii, Arménii, Asýrii, Mezopotámii</a:t>
            </a:r>
          </a:p>
          <a:p>
            <a:pPr lvl="1"/>
            <a:r>
              <a:rPr lang="cs-CZ" dirty="0" smtClean="0"/>
              <a:t>Snil o pochodu na východ po vzoru Alexandra Velikého</a:t>
            </a:r>
          </a:p>
          <a:p>
            <a:pPr lvl="1"/>
            <a:r>
              <a:rPr lang="cs-CZ" dirty="0" smtClean="0"/>
              <a:t>Říše dosáhla největšího územního rozsahu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7504" y="5661248"/>
            <a:ext cx="3960440" cy="1060227"/>
          </a:xfrm>
        </p:spPr>
        <p:txBody>
          <a:bodyPr/>
          <a:lstStyle/>
          <a:p>
            <a:pPr algn="l"/>
            <a:r>
              <a:rPr lang="cs-CZ" dirty="0" err="1"/>
              <a:t>Traianus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2014-03-14].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cs.wikipedia.org/wiki/Traianus</a:t>
            </a:r>
            <a:endParaRPr lang="cs-CZ" dirty="0" smtClean="0"/>
          </a:p>
          <a:p>
            <a:pPr algn="l"/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471"/>
            <a:ext cx="3862330" cy="5548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350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117 – 138 Hadrianus</a:t>
            </a:r>
          </a:p>
          <a:p>
            <a:pPr lvl="1"/>
            <a:r>
              <a:rPr lang="cs-CZ" dirty="0" smtClean="0"/>
              <a:t>Zaměřil se na upevnění hranic a reformu správy</a:t>
            </a:r>
          </a:p>
          <a:p>
            <a:pPr lvl="1"/>
            <a:r>
              <a:rPr lang="cs-CZ" dirty="0" smtClean="0"/>
              <a:t>Buduje limes </a:t>
            </a:r>
            <a:r>
              <a:rPr lang="cs-CZ" dirty="0" err="1" smtClean="0"/>
              <a:t>romanus</a:t>
            </a:r>
            <a:r>
              <a:rPr lang="cs-CZ" dirty="0" smtClean="0"/>
              <a:t> – </a:t>
            </a:r>
            <a:r>
              <a:rPr lang="cs-CZ" dirty="0" err="1" smtClean="0"/>
              <a:t>hadrianův</a:t>
            </a:r>
            <a:r>
              <a:rPr lang="cs-CZ" dirty="0" smtClean="0"/>
              <a:t> val</a:t>
            </a:r>
          </a:p>
          <a:p>
            <a:pPr lvl="1"/>
            <a:r>
              <a:rPr lang="cs-CZ" dirty="0" smtClean="0"/>
              <a:t>Protiřímské povstání Bar </a:t>
            </a:r>
            <a:r>
              <a:rPr lang="cs-CZ" dirty="0" err="1" smtClean="0"/>
              <a:t>Kochby</a:t>
            </a:r>
            <a:r>
              <a:rPr lang="cs-CZ" dirty="0" smtClean="0"/>
              <a:t> (132 – 135)</a:t>
            </a:r>
          </a:p>
          <a:p>
            <a:pPr lvl="2"/>
            <a:r>
              <a:rPr lang="cs-CZ" dirty="0" smtClean="0"/>
              <a:t>Židovská diaspora</a:t>
            </a:r>
          </a:p>
          <a:p>
            <a:pPr lvl="1"/>
            <a:r>
              <a:rPr lang="cs-CZ" dirty="0" smtClean="0"/>
              <a:t>„Císař cestovatel“ – inspekční cesty po říši</a:t>
            </a:r>
          </a:p>
          <a:p>
            <a:r>
              <a:rPr lang="cs-CZ" dirty="0" smtClean="0"/>
              <a:t>138 – 161 Antonius Pius</a:t>
            </a:r>
          </a:p>
          <a:p>
            <a:pPr lvl="1"/>
            <a:r>
              <a:rPr lang="cs-CZ" dirty="0" smtClean="0"/>
              <a:t>Poklidná vláda, období rozmachu a prosperity</a:t>
            </a:r>
          </a:p>
          <a:p>
            <a:pPr lvl="1"/>
            <a:r>
              <a:rPr lang="cs-CZ" dirty="0"/>
              <a:t>A</a:t>
            </a:r>
            <a:r>
              <a:rPr lang="cs-CZ" dirty="0" smtClean="0"/>
              <a:t>ntoniův val v Británii</a:t>
            </a:r>
          </a:p>
          <a:p>
            <a:r>
              <a:rPr lang="cs-CZ" dirty="0" smtClean="0"/>
              <a:t>161 – 180 Marcus Aurelius</a:t>
            </a:r>
          </a:p>
          <a:p>
            <a:pPr lvl="1"/>
            <a:r>
              <a:rPr lang="cs-CZ" dirty="0" smtClean="0"/>
              <a:t>Filozof na trůně</a:t>
            </a:r>
          </a:p>
          <a:p>
            <a:pPr lvl="1"/>
            <a:r>
              <a:rPr lang="cs-CZ" dirty="0" smtClean="0"/>
              <a:t>Markomanské války</a:t>
            </a:r>
          </a:p>
          <a:p>
            <a:pPr lvl="1"/>
            <a:r>
              <a:rPr lang="cs-CZ" dirty="0" smtClean="0"/>
              <a:t>Umírá ve </a:t>
            </a:r>
            <a:r>
              <a:rPr lang="cs-CZ" dirty="0" err="1" smtClean="0"/>
              <a:t>Vindoboně</a:t>
            </a:r>
            <a:endParaRPr lang="cs-CZ" dirty="0" smtClean="0"/>
          </a:p>
          <a:p>
            <a:r>
              <a:rPr lang="cs-CZ" dirty="0" smtClean="0"/>
              <a:t>180 – 192 </a:t>
            </a:r>
            <a:r>
              <a:rPr lang="cs-CZ" dirty="0" err="1" smtClean="0"/>
              <a:t>Commodus</a:t>
            </a:r>
            <a:endParaRPr lang="cs-CZ" dirty="0" smtClean="0"/>
          </a:p>
          <a:p>
            <a:pPr lvl="1"/>
            <a:r>
              <a:rPr lang="cs-CZ" dirty="0" smtClean="0"/>
              <a:t>Opak svého otce</a:t>
            </a:r>
          </a:p>
          <a:p>
            <a:pPr lvl="1"/>
            <a:r>
              <a:rPr lang="cs-CZ" dirty="0" smtClean="0"/>
              <a:t>Vladařské šílenství (považoval se za Herkula a </a:t>
            </a:r>
            <a:r>
              <a:rPr lang="cs-CZ" dirty="0" err="1" smtClean="0"/>
              <a:t>Mithru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712968" cy="365125"/>
          </a:xfrm>
        </p:spPr>
        <p:txBody>
          <a:bodyPr/>
          <a:lstStyle/>
          <a:p>
            <a:pPr algn="l"/>
            <a:r>
              <a:rPr lang="cs-CZ" dirty="0"/>
              <a:t>Antoniův val.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2014-03-14]. Dostupné z: http://cs.wikipedia.org/wiki/Antonin%C5%AFv_val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2568" cy="635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3" y="260648"/>
            <a:ext cx="403244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568" y="3252478"/>
            <a:ext cx="4053994" cy="304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600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Dynastie </a:t>
            </a:r>
            <a:r>
              <a:rPr lang="cs-CZ" dirty="0" err="1" smtClean="0"/>
              <a:t>Severovců</a:t>
            </a:r>
            <a:r>
              <a:rPr lang="cs-CZ" dirty="0" smtClean="0"/>
              <a:t> 193 - 235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cs-CZ" dirty="0" smtClean="0"/>
              <a:t>193 rok „čtyř císařů“</a:t>
            </a:r>
          </a:p>
          <a:p>
            <a:r>
              <a:rPr lang="cs-CZ" dirty="0" smtClean="0"/>
              <a:t>193 – 211 </a:t>
            </a:r>
            <a:r>
              <a:rPr lang="cs-CZ" dirty="0" err="1" smtClean="0"/>
              <a:t>Septimius</a:t>
            </a:r>
            <a:r>
              <a:rPr lang="cs-CZ" dirty="0" smtClean="0"/>
              <a:t> </a:t>
            </a:r>
            <a:r>
              <a:rPr lang="cs-CZ" dirty="0" err="1" smtClean="0"/>
              <a:t>Severus</a:t>
            </a:r>
            <a:endParaRPr lang="cs-CZ" dirty="0" smtClean="0"/>
          </a:p>
          <a:p>
            <a:pPr lvl="1"/>
            <a:r>
              <a:rPr lang="cs-CZ" dirty="0" smtClean="0"/>
              <a:t>Zakladatel dynastie, adoptivní syn Marka Aurelia</a:t>
            </a:r>
          </a:p>
          <a:p>
            <a:pPr lvl="1"/>
            <a:r>
              <a:rPr lang="cs-CZ" dirty="0" smtClean="0"/>
              <a:t>Zvítězil v bojích o vládu</a:t>
            </a:r>
          </a:p>
          <a:p>
            <a:pPr lvl="1"/>
            <a:r>
              <a:rPr lang="cs-CZ" dirty="0" smtClean="0"/>
              <a:t>Pobýval v Sýrii a Africe - </a:t>
            </a:r>
            <a:r>
              <a:rPr lang="cs-CZ" dirty="0" err="1" smtClean="0"/>
              <a:t>Karthágo</a:t>
            </a:r>
            <a:endParaRPr lang="cs-CZ" dirty="0" smtClean="0"/>
          </a:p>
          <a:p>
            <a:pPr lvl="1"/>
            <a:r>
              <a:rPr lang="cs-CZ" dirty="0" smtClean="0"/>
              <a:t>Buduje pohraniční vojsko – udílí vojákům půdu</a:t>
            </a:r>
          </a:p>
          <a:p>
            <a:pPr lvl="1"/>
            <a:r>
              <a:rPr lang="cs-CZ" dirty="0" smtClean="0"/>
              <a:t>Zbavil vlivu senát</a:t>
            </a:r>
          </a:p>
          <a:p>
            <a:pPr lvl="1"/>
            <a:r>
              <a:rPr lang="cs-CZ" dirty="0" smtClean="0"/>
              <a:t>Rozpustil pretoriánskou gardu</a:t>
            </a:r>
          </a:p>
          <a:p>
            <a:pPr lvl="1"/>
            <a:r>
              <a:rPr lang="cs-CZ" dirty="0" smtClean="0"/>
              <a:t>Umírá při tažení do Británie (York)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211 – 217 </a:t>
            </a:r>
            <a:r>
              <a:rPr lang="cs-CZ" dirty="0" err="1" smtClean="0"/>
              <a:t>Caracalla</a:t>
            </a:r>
            <a:endParaRPr lang="cs-CZ" dirty="0" smtClean="0"/>
          </a:p>
          <a:p>
            <a:pPr lvl="1"/>
            <a:r>
              <a:rPr lang="cs-CZ" dirty="0" smtClean="0"/>
              <a:t>Vyvraždil svoje konkurenty, včetně bratra-spoluvladaře</a:t>
            </a:r>
          </a:p>
          <a:p>
            <a:pPr lvl="1"/>
            <a:r>
              <a:rPr lang="cs-CZ" dirty="0" smtClean="0"/>
              <a:t>212 </a:t>
            </a:r>
            <a:r>
              <a:rPr lang="cs-CZ" dirty="0" err="1" smtClean="0"/>
              <a:t>Caracallův</a:t>
            </a:r>
            <a:r>
              <a:rPr lang="cs-CZ" dirty="0" smtClean="0"/>
              <a:t> edikt – rozšířil občanství na všechny obyvatele říše (</a:t>
            </a:r>
            <a:r>
              <a:rPr lang="cs-CZ" dirty="0" err="1" smtClean="0"/>
              <a:t>Constitutio</a:t>
            </a:r>
            <a:r>
              <a:rPr lang="cs-CZ" dirty="0" smtClean="0"/>
              <a:t> </a:t>
            </a:r>
            <a:r>
              <a:rPr lang="cs-CZ" dirty="0" err="1" smtClean="0"/>
              <a:t>Antoniana</a:t>
            </a:r>
            <a:r>
              <a:rPr lang="cs-CZ" dirty="0" smtClean="0"/>
              <a:t>)</a:t>
            </a:r>
          </a:p>
          <a:p>
            <a:r>
              <a:rPr lang="cs-CZ" dirty="0" smtClean="0"/>
              <a:t>218 – 222 </a:t>
            </a:r>
            <a:r>
              <a:rPr lang="cs-CZ" dirty="0" err="1" smtClean="0"/>
              <a:t>Elagabalus</a:t>
            </a:r>
            <a:endParaRPr lang="cs-CZ" dirty="0" smtClean="0"/>
          </a:p>
          <a:p>
            <a:pPr lvl="1"/>
            <a:r>
              <a:rPr lang="cs-CZ" dirty="0" smtClean="0"/>
              <a:t>Krutý a zkažený císař, zavedl uctívání boha </a:t>
            </a:r>
            <a:r>
              <a:rPr lang="cs-CZ" dirty="0" err="1" smtClean="0"/>
              <a:t>Baala</a:t>
            </a:r>
            <a:endParaRPr lang="cs-CZ" dirty="0" smtClean="0"/>
          </a:p>
          <a:p>
            <a:r>
              <a:rPr lang="cs-CZ" dirty="0" smtClean="0"/>
              <a:t>222 – 235 Alexander </a:t>
            </a:r>
            <a:r>
              <a:rPr lang="cs-CZ" dirty="0" err="1" smtClean="0"/>
              <a:t>Severus</a:t>
            </a:r>
            <a:endParaRPr lang="cs-CZ" dirty="0" smtClean="0"/>
          </a:p>
          <a:p>
            <a:pPr lvl="1"/>
            <a:r>
              <a:rPr lang="cs-CZ" dirty="0" smtClean="0"/>
              <a:t>Poslední panovník dynastie </a:t>
            </a:r>
            <a:r>
              <a:rPr lang="cs-CZ" dirty="0" err="1" smtClean="0"/>
              <a:t>Severovců</a:t>
            </a:r>
            <a:endParaRPr lang="cs-CZ" dirty="0" smtClean="0"/>
          </a:p>
          <a:p>
            <a:pPr lvl="1"/>
            <a:r>
              <a:rPr lang="cs-CZ" dirty="0" smtClean="0"/>
              <a:t>Vládne za něj matka</a:t>
            </a:r>
          </a:p>
          <a:p>
            <a:pPr lvl="1"/>
            <a:r>
              <a:rPr lang="cs-CZ" dirty="0" smtClean="0"/>
              <a:t>Boj proti germánským Gótům</a:t>
            </a:r>
          </a:p>
          <a:p>
            <a:pPr lvl="1"/>
            <a:r>
              <a:rPr lang="cs-CZ" dirty="0" smtClean="0"/>
              <a:t>Spolu s ní zavražděn v Mohuči</a:t>
            </a:r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289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568952" cy="365125"/>
          </a:xfrm>
        </p:spPr>
        <p:txBody>
          <a:bodyPr/>
          <a:lstStyle/>
          <a:p>
            <a:pPr algn="l"/>
            <a:r>
              <a:rPr lang="cs-CZ" dirty="0" err="1" smtClean="0"/>
              <a:t>Caracallovy</a:t>
            </a:r>
            <a:r>
              <a:rPr lang="cs-CZ" dirty="0" smtClean="0"/>
              <a:t> lázně v Římě, </a:t>
            </a:r>
            <a:r>
              <a:rPr lang="en-US" dirty="0" err="1"/>
              <a:t>Baths_of_Caracalla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2014-03-14]. </a:t>
            </a:r>
            <a:r>
              <a:rPr lang="en-US" dirty="0" err="1"/>
              <a:t>Dostupné</a:t>
            </a:r>
            <a:r>
              <a:rPr lang="en-US" dirty="0"/>
              <a:t> z: http://en.wikipedia.org/wiki/Baths_of_Caracalla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99" y="0"/>
            <a:ext cx="9213978" cy="613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5778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Vojenští císaři 235 - 305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Velitelé nastolení armádou</a:t>
            </a:r>
          </a:p>
          <a:p>
            <a:r>
              <a:rPr lang="cs-CZ" dirty="0" smtClean="0"/>
              <a:t>Všichni po krátké vládě zavražděni (dva padli v bitvě, jeden spáchal sebevraždu)</a:t>
            </a:r>
          </a:p>
          <a:p>
            <a:r>
              <a:rPr lang="cs-CZ" dirty="0" smtClean="0"/>
              <a:t>Např. </a:t>
            </a:r>
            <a:r>
              <a:rPr lang="cs-CZ" dirty="0" err="1" smtClean="0"/>
              <a:t>Decius</a:t>
            </a:r>
            <a:r>
              <a:rPr lang="cs-CZ" dirty="0"/>
              <a:t> </a:t>
            </a:r>
            <a:r>
              <a:rPr lang="cs-CZ" dirty="0" smtClean="0"/>
              <a:t>– pokoušel se obnovit staré římské tradice, pronásledování křesťanů</a:t>
            </a:r>
          </a:p>
          <a:p>
            <a:r>
              <a:rPr lang="cs-CZ" dirty="0" err="1" smtClean="0"/>
              <a:t>Gallienus</a:t>
            </a:r>
            <a:r>
              <a:rPr lang="cs-CZ" dirty="0" smtClean="0"/>
              <a:t> – reforma armády – mobilní jízdní jednotky pro obranu hranic</a:t>
            </a:r>
          </a:p>
          <a:p>
            <a:r>
              <a:rPr lang="cs-CZ" dirty="0" err="1" smtClean="0"/>
              <a:t>Aurelianus</a:t>
            </a:r>
            <a:r>
              <a:rPr lang="cs-CZ" dirty="0" smtClean="0"/>
              <a:t> – porazil </a:t>
            </a:r>
            <a:r>
              <a:rPr lang="cs-CZ" dirty="0" err="1" smtClean="0"/>
              <a:t>palmyrskou</a:t>
            </a:r>
            <a:r>
              <a:rPr lang="cs-CZ" dirty="0" smtClean="0"/>
              <a:t> královnu </a:t>
            </a:r>
            <a:r>
              <a:rPr lang="cs-CZ" dirty="0" err="1" smtClean="0"/>
              <a:t>Zenobii</a:t>
            </a:r>
            <a:r>
              <a:rPr lang="cs-CZ" dirty="0" smtClean="0"/>
              <a:t>, zavedl kult slunce (sol </a:t>
            </a:r>
            <a:r>
              <a:rPr lang="cs-CZ" dirty="0" err="1" smtClean="0"/>
              <a:t>invictus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„obnovitel světa“ , „pán a bůh“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584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568952" cy="365125"/>
          </a:xfrm>
        </p:spPr>
        <p:txBody>
          <a:bodyPr/>
          <a:lstStyle/>
          <a:p>
            <a:r>
              <a:rPr lang="cs-CZ" dirty="0"/>
              <a:t>Palmyra.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2014-03-14].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en.wikipedia.org/wiki/Palmyra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4000" cy="4754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632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5013176"/>
            <a:ext cx="3024336" cy="1708299"/>
          </a:xfrm>
        </p:spPr>
        <p:txBody>
          <a:bodyPr/>
          <a:lstStyle/>
          <a:p>
            <a:pPr algn="l"/>
            <a:r>
              <a:rPr lang="cs-CZ" dirty="0" err="1"/>
              <a:t>Zenobie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2014-03-14]. Dostupné z: http://cs.wikipedia.org/wiki/Zenobie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3" y="-38539"/>
            <a:ext cx="5724128" cy="689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9006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88632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/>
              <a:t>ŠTĚPÁNKOVÁ, Alena a Zdeněk ŠAŠINKA. </a:t>
            </a:r>
            <a:r>
              <a:rPr lang="cs-CZ" sz="2000" i="1" dirty="0"/>
              <a:t>Odmaturuj! z dějepisu</a:t>
            </a:r>
            <a:r>
              <a:rPr lang="cs-CZ" sz="2000" dirty="0"/>
              <a:t>. Vyd. 1. Brno: </a:t>
            </a:r>
            <a:r>
              <a:rPr lang="cs-CZ" sz="2000" dirty="0" err="1"/>
              <a:t>Didaktis</a:t>
            </a:r>
            <a:r>
              <a:rPr lang="cs-CZ" sz="2000" dirty="0"/>
              <a:t>, c2006, 232 s. ISBN 80-735-8059-4.</a:t>
            </a:r>
          </a:p>
          <a:p>
            <a:r>
              <a:rPr lang="cs-CZ" sz="2000" dirty="0"/>
              <a:t>KINDER, Hermann a Werner HILGERMANN. </a:t>
            </a:r>
            <a:r>
              <a:rPr lang="cs-CZ" sz="2000" i="1" dirty="0"/>
              <a:t>Encyklopedický atlas světových dějin: mapy a chronologický přehled</a:t>
            </a:r>
            <a:r>
              <a:rPr lang="cs-CZ" sz="2000" dirty="0"/>
              <a:t>. Překlad Lenka </a:t>
            </a:r>
            <a:r>
              <a:rPr lang="cs-CZ" sz="2000" dirty="0" err="1"/>
              <a:t>Wurstová</a:t>
            </a:r>
            <a:r>
              <a:rPr lang="cs-CZ" sz="2000" dirty="0"/>
              <a:t>. Praha: Lidové noviny, 1998, 628 s. ISBN 80-710-6243-X. </a:t>
            </a:r>
          </a:p>
          <a:p>
            <a:r>
              <a:rPr lang="cs-CZ" sz="2000" dirty="0"/>
              <a:t>Antoniův val.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2014-03-14].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cs.wikipedia.org/wiki/Antonin%C5%AFv_val</a:t>
            </a:r>
            <a:endParaRPr lang="cs-CZ" sz="2000" dirty="0" smtClean="0"/>
          </a:p>
          <a:p>
            <a:r>
              <a:rPr lang="en-US" sz="2000" dirty="0" err="1"/>
              <a:t>Baths_of_Caracalla</a:t>
            </a:r>
            <a:r>
              <a:rPr lang="en-US" sz="2000" dirty="0"/>
              <a:t>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2014-03-14].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3"/>
              </a:rPr>
              <a:t>http://</a:t>
            </a:r>
            <a:r>
              <a:rPr lang="en-US" sz="2000" dirty="0" smtClean="0">
                <a:hlinkClick r:id="rId3"/>
              </a:rPr>
              <a:t>en.wikipedia.org/wiki/Baths_of_Caracalla</a:t>
            </a:r>
            <a:endParaRPr lang="cs-CZ" sz="2000" dirty="0" smtClean="0"/>
          </a:p>
          <a:p>
            <a:r>
              <a:rPr lang="cs-CZ" sz="2000" dirty="0"/>
              <a:t>Palmyra.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2014-03-14]. Dostupné z: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en.wikipedia.org/wiki/Palmyra</a:t>
            </a:r>
            <a:endParaRPr lang="cs-CZ" sz="2000" dirty="0" smtClean="0"/>
          </a:p>
          <a:p>
            <a:r>
              <a:rPr lang="cs-CZ" sz="2000" dirty="0" err="1"/>
              <a:t>Zenobie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2014-03-14]. Dostupné z: </a:t>
            </a: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cs.wikipedia.org/wiki/Zenobie</a:t>
            </a:r>
            <a:endParaRPr lang="cs-CZ" sz="2000" dirty="0" smtClean="0"/>
          </a:p>
          <a:p>
            <a:r>
              <a:rPr lang="cs-CZ" sz="2000" dirty="0" err="1"/>
              <a:t>Traianus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2014-03-14]. Dostupné z: </a:t>
            </a:r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cs.wikipedia.org/wiki/Traianus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888</Words>
  <Application>Microsoft Office PowerPoint</Application>
  <PresentationFormat>Předvádění na obrazovce (4:3)</PresentationFormat>
  <Paragraphs>105</Paragraphs>
  <Slides>13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Principát II.</vt:lpstr>
      <vt:lpstr>Dynastie adoptivních císařů 96 - 192</vt:lpstr>
      <vt:lpstr>Prezentace aplikace PowerPoint</vt:lpstr>
      <vt:lpstr>Prezentace aplikace PowerPoint</vt:lpstr>
      <vt:lpstr>Prezentace aplikace PowerPoint</vt:lpstr>
      <vt:lpstr>Dynastie Severovců 193 - 235</vt:lpstr>
      <vt:lpstr>Prezentace aplikace PowerPoint</vt:lpstr>
      <vt:lpstr>Prezentace aplikace PowerPoint</vt:lpstr>
      <vt:lpstr>Vojenští císaři 235 - 305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17</cp:revision>
  <dcterms:created xsi:type="dcterms:W3CDTF">2012-12-23T08:55:19Z</dcterms:created>
  <dcterms:modified xsi:type="dcterms:W3CDTF">2014-03-16T09:39:28Z</dcterms:modified>
</cp:coreProperties>
</file>