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2" r:id="rId2"/>
    <p:sldId id="257" r:id="rId3"/>
    <p:sldId id="259" r:id="rId4"/>
    <p:sldId id="267" r:id="rId5"/>
    <p:sldId id="260" r:id="rId6"/>
    <p:sldId id="261" r:id="rId7"/>
    <p:sldId id="263" r:id="rId8"/>
    <p:sldId id="264" r:id="rId9"/>
    <p:sldId id="265" r:id="rId10"/>
    <p:sldId id="268" r:id="rId11"/>
    <p:sldId id="266" r:id="rId12"/>
    <p:sldId id="269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14.3.2014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14.3.2014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14.3.2014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14.3.2014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14.3.2014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14.3.2014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14.3.2014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14.3.2014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14.3.2014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14.3.2014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14.3.2014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14.3.2014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nstantin_I._Velik%C3%BD" TargetMode="External"/><Relationship Id="rId7" Type="http://schemas.openxmlformats.org/officeDocument/2006/relationships/image" Target="../media/image5.png"/><Relationship Id="rId2" Type="http://schemas.openxmlformats.org/officeDocument/2006/relationships/hyperlink" Target="http://cs.wikipedia.org/wiki/Svat%C3%A1_Helena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hyperlink" Target="http://cs.wikipedia.org/wiki/Bitva_u_Milvijsk%C3%A9ho_mostu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Starov%C4%9Bk%C3%BD_%C5%98%C3%ADm#Rozd.C4.9Blen.C3.AD_.C5.99.C3.AD.C5.A1e_a_nastolen.C3.AD_k.C5.99es.C5.A5anstv.C3.AD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s.wikipedia.org/wiki/Vandalov%C3%A9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nstantin_I._Velik%C3%BD" TargetMode="External"/><Relationship Id="rId2" Type="http://schemas.openxmlformats.org/officeDocument/2006/relationships/hyperlink" Target="http://cs.wikipedia.org/wiki/Svat%C3%A1_Helen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Vandalov%C3%A9" TargetMode="External"/><Relationship Id="rId5" Type="http://schemas.openxmlformats.org/officeDocument/2006/relationships/hyperlink" Target="http://cs.wikipedia.org/wiki/Starov%C4%9Bk%C3%BD_%C5%98%C3%ADm#Rozd.C4.9Blen.C3.AD_.C5.99.C3.AD.C5.A1e_a_nastolen.C3.AD_k.C5.99es.C5.A5anstv.C3.AD" TargetMode="External"/><Relationship Id="rId4" Type="http://schemas.openxmlformats.org/officeDocument/2006/relationships/hyperlink" Target="http://cs.wikipedia.org/wiki/Bitva_u_Milvijsk%C3%A9ho_most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6488571"/>
              </p:ext>
            </p:extLst>
          </p:nvPr>
        </p:nvGraphicFramePr>
        <p:xfrm>
          <a:off x="179512" y="1676044"/>
          <a:ext cx="8784976" cy="50404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Dominát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2.3.17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12.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Dějiny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světa - rozšiřující učivo pro seminář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Antické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Řecko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slouží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 rozšíření a doplnění znalostí o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daném tématu a je určen pro výuku v semináři z dějepisu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. Materiál se vztahuje k období 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dominátu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– 284 – 476.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je určen k doplnění výkladu učitele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k ilustraci probírané látky.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osvědčil,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napomohl lepšímu zapamatování učiva a 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rozšíření znalostí.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15164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6362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/>
              <a:t>Dominát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284 - 476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Diokleciánovy</a:t>
            </a:r>
            <a:r>
              <a:rPr lang="cs-CZ" dirty="0" smtClean="0"/>
              <a:t> reformy 284 - 305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853136"/>
          </a:xfrm>
        </p:spPr>
        <p:txBody>
          <a:bodyPr>
            <a:normAutofit/>
          </a:bodyPr>
          <a:lstStyle/>
          <a:p>
            <a:r>
              <a:rPr lang="cs-CZ" dirty="0" smtClean="0"/>
              <a:t>Syn propuštěného otroka a vojevůdce</a:t>
            </a:r>
          </a:p>
          <a:p>
            <a:r>
              <a:rPr lang="cs-CZ" dirty="0" smtClean="0"/>
              <a:t>Upevnil říši, obnovil pořádek a prosperitu</a:t>
            </a:r>
          </a:p>
          <a:p>
            <a:r>
              <a:rPr lang="cs-CZ" dirty="0" smtClean="0"/>
              <a:t>Zavedl tetrarchii – říši rozdělil, dva spoluvladaři –</a:t>
            </a:r>
            <a:r>
              <a:rPr lang="cs-CZ" dirty="0" err="1" smtClean="0"/>
              <a:t>augustové</a:t>
            </a:r>
            <a:r>
              <a:rPr lang="cs-CZ" dirty="0" smtClean="0"/>
              <a:t> a dva adoptivní nástupci – </a:t>
            </a:r>
            <a:r>
              <a:rPr lang="cs-CZ" dirty="0" err="1" smtClean="0"/>
              <a:t>ceasarové</a:t>
            </a:r>
            <a:endParaRPr lang="cs-CZ" dirty="0" smtClean="0"/>
          </a:p>
          <a:p>
            <a:pPr lvl="1"/>
            <a:r>
              <a:rPr lang="cs-CZ" dirty="0" smtClean="0"/>
              <a:t>Po dvaceti letech měli dva vládci odstoupit</a:t>
            </a:r>
          </a:p>
          <a:p>
            <a:pPr lvl="1"/>
            <a:r>
              <a:rPr lang="cs-CZ" dirty="0" smtClean="0"/>
              <a:t>Centrum říše se přesunuje na východ</a:t>
            </a:r>
          </a:p>
          <a:p>
            <a:pPr lvl="1"/>
            <a:r>
              <a:rPr lang="cs-CZ" dirty="0" smtClean="0"/>
              <a:t>Hned druhá tetrarchie selhala – ambice panovníků</a:t>
            </a:r>
          </a:p>
          <a:p>
            <a:r>
              <a:rPr lang="cs-CZ" dirty="0" smtClean="0"/>
              <a:t>Vytvořil 12 diecézí spravovaných vikáři a 101 provincií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4005064"/>
            <a:ext cx="2016224" cy="2716411"/>
          </a:xfrm>
        </p:spPr>
        <p:txBody>
          <a:bodyPr/>
          <a:lstStyle/>
          <a:p>
            <a:pPr algn="l"/>
            <a:r>
              <a:rPr lang="cs-CZ" dirty="0"/>
              <a:t>Starověký Řím.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2014-03-14]. Dostupné z: http://cs.wikipedia.org/wiki/Starov%C4%9Bk%C3%BD_%C5%98%C3%ADm#Rozd.C4.9Blen.C3.AD_.C5.99.C3.AD.C5.A1e_a_nastolen.C3.AD_k.C5.99es.C5.A5anstv.C3.AD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-1277"/>
            <a:ext cx="4568016" cy="685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7912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832648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Absolutní monarchie – neomezená moc, proskynéze</a:t>
            </a:r>
          </a:p>
          <a:p>
            <a:r>
              <a:rPr lang="cs-CZ" dirty="0" smtClean="0"/>
              <a:t>Kolonát</a:t>
            </a:r>
          </a:p>
          <a:p>
            <a:pPr lvl="1"/>
            <a:r>
              <a:rPr lang="cs-CZ" dirty="0" smtClean="0"/>
              <a:t>Půda pronajímána kolónům</a:t>
            </a:r>
          </a:p>
          <a:p>
            <a:pPr lvl="1"/>
            <a:r>
              <a:rPr lang="cs-CZ" dirty="0" smtClean="0"/>
              <a:t>Snižoval se podíl otrocké práce</a:t>
            </a:r>
          </a:p>
          <a:p>
            <a:pPr lvl="1"/>
            <a:r>
              <a:rPr lang="cs-CZ" dirty="0" smtClean="0"/>
              <a:t>Klesá počet svobodných rolníků</a:t>
            </a:r>
          </a:p>
          <a:p>
            <a:pPr lvl="1"/>
            <a:r>
              <a:rPr lang="cs-CZ" dirty="0" smtClean="0"/>
              <a:t>Velkostatkáři kolóny chrání ale zároveň vykořisťují</a:t>
            </a:r>
          </a:p>
          <a:p>
            <a:pPr lvl="1"/>
            <a:r>
              <a:rPr lang="cs-CZ" dirty="0" smtClean="0"/>
              <a:t>Migrace na venkov</a:t>
            </a:r>
          </a:p>
          <a:p>
            <a:pPr lvl="2"/>
            <a:r>
              <a:rPr lang="cs-CZ" dirty="0" smtClean="0"/>
              <a:t>Ve městech horší možnost obživy</a:t>
            </a:r>
          </a:p>
          <a:p>
            <a:pPr lvl="2"/>
            <a:r>
              <a:rPr lang="cs-CZ" dirty="0" smtClean="0"/>
              <a:t>Přechod k naturálním formám hospodářství</a:t>
            </a:r>
            <a:endParaRPr lang="cs-CZ" dirty="0"/>
          </a:p>
          <a:p>
            <a:r>
              <a:rPr lang="cs-CZ" dirty="0"/>
              <a:t>Nucená společenství řemeslníků - korporace</a:t>
            </a:r>
          </a:p>
          <a:p>
            <a:pPr lvl="1"/>
            <a:r>
              <a:rPr lang="cs-CZ" dirty="0" smtClean="0"/>
              <a:t>Opatření měla zlepšit zásobování armády</a:t>
            </a:r>
          </a:p>
          <a:p>
            <a:pPr lvl="1"/>
            <a:r>
              <a:rPr lang="cs-CZ" dirty="0" smtClean="0"/>
              <a:t>Státní dílny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Konstantin I. Veliký 324 - 337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Opět jediným vládcem</a:t>
            </a:r>
          </a:p>
          <a:p>
            <a:r>
              <a:rPr lang="cs-CZ" dirty="0" smtClean="0"/>
              <a:t>330 </a:t>
            </a:r>
            <a:r>
              <a:rPr lang="cs-CZ" dirty="0" err="1" smtClean="0"/>
              <a:t>Byzantium</a:t>
            </a:r>
            <a:r>
              <a:rPr lang="cs-CZ" dirty="0" smtClean="0"/>
              <a:t> přejmenováno na Konstantinopol – hlavní město, „druhý Řím“</a:t>
            </a:r>
          </a:p>
          <a:p>
            <a:r>
              <a:rPr lang="cs-CZ" dirty="0" smtClean="0"/>
              <a:t>Navázal na </a:t>
            </a:r>
            <a:r>
              <a:rPr lang="cs-CZ" dirty="0" err="1" smtClean="0"/>
              <a:t>Diokleciánovy</a:t>
            </a:r>
            <a:r>
              <a:rPr lang="cs-CZ" dirty="0" smtClean="0"/>
              <a:t> reformy</a:t>
            </a:r>
          </a:p>
          <a:p>
            <a:r>
              <a:rPr lang="cs-CZ" dirty="0" smtClean="0"/>
              <a:t>313 </a:t>
            </a:r>
            <a:r>
              <a:rPr lang="cs-CZ" dirty="0"/>
              <a:t>E</a:t>
            </a:r>
            <a:r>
              <a:rPr lang="cs-CZ" dirty="0" smtClean="0"/>
              <a:t>dikt milánský – zrovnoprávnění křesťanství</a:t>
            </a:r>
          </a:p>
          <a:p>
            <a:pPr lvl="1"/>
            <a:r>
              <a:rPr lang="cs-CZ" dirty="0" smtClean="0"/>
              <a:t>Bitva u </a:t>
            </a:r>
            <a:r>
              <a:rPr lang="cs-CZ" dirty="0" err="1" smtClean="0"/>
              <a:t>Milvijského</a:t>
            </a:r>
            <a:r>
              <a:rPr lang="cs-CZ" dirty="0" smtClean="0"/>
              <a:t> mostu</a:t>
            </a:r>
          </a:p>
          <a:p>
            <a:r>
              <a:rPr lang="cs-CZ" dirty="0" smtClean="0"/>
              <a:t>Na smrtelném loži se nechal císař pokřtít</a:t>
            </a:r>
          </a:p>
          <a:p>
            <a:pPr lvl="1"/>
            <a:r>
              <a:rPr lang="cs-CZ" dirty="0" smtClean="0"/>
              <a:t>Vliv svaté Heleny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387668" y="4005064"/>
            <a:ext cx="3162898" cy="2716411"/>
          </a:xfrm>
        </p:spPr>
        <p:txBody>
          <a:bodyPr/>
          <a:lstStyle/>
          <a:p>
            <a:pPr algn="l"/>
            <a:r>
              <a:rPr lang="cs-CZ" sz="1100" dirty="0"/>
              <a:t>Svatá Helena.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2014-03-14]. Dostupné z: </a:t>
            </a:r>
            <a:r>
              <a:rPr lang="cs-CZ" sz="1100" dirty="0">
                <a:hlinkClick r:id="rId2"/>
              </a:rPr>
              <a:t>http://</a:t>
            </a:r>
            <a:r>
              <a:rPr lang="cs-CZ" sz="1100" dirty="0" smtClean="0">
                <a:hlinkClick r:id="rId2"/>
              </a:rPr>
              <a:t>cs.wikipedia.org/wiki/Svat%C3%A1_Helena</a:t>
            </a:r>
            <a:endParaRPr lang="cs-CZ" sz="1100" dirty="0" smtClean="0"/>
          </a:p>
          <a:p>
            <a:pPr algn="l"/>
            <a:r>
              <a:rPr lang="cs-CZ" sz="1100" dirty="0"/>
              <a:t>Konstantin Veliký.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2014-03-14]. Dostupné z: </a:t>
            </a:r>
            <a:r>
              <a:rPr lang="cs-CZ" sz="1100" dirty="0">
                <a:hlinkClick r:id="rId3"/>
              </a:rPr>
              <a:t>http://cs.wikipedia.org/wiki/Konstantin_I._</a:t>
            </a:r>
            <a:r>
              <a:rPr lang="cs-CZ" sz="1100" dirty="0" smtClean="0">
                <a:hlinkClick r:id="rId3"/>
              </a:rPr>
              <a:t>Velik%C3%BD</a:t>
            </a:r>
            <a:endParaRPr lang="cs-CZ" sz="1100" dirty="0" smtClean="0"/>
          </a:p>
          <a:p>
            <a:pPr algn="l"/>
            <a:r>
              <a:rPr lang="cs-CZ" sz="1100" dirty="0"/>
              <a:t>Bitva u </a:t>
            </a:r>
            <a:r>
              <a:rPr lang="cs-CZ" sz="1100" dirty="0" err="1"/>
              <a:t>Milvijského</a:t>
            </a:r>
            <a:r>
              <a:rPr lang="cs-CZ" sz="1100" dirty="0"/>
              <a:t> mostu.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2014-03-14]. Dostupné z: </a:t>
            </a:r>
            <a:r>
              <a:rPr lang="cs-CZ" sz="1100" dirty="0">
                <a:hlinkClick r:id="rId4"/>
              </a:rPr>
              <a:t>http://</a:t>
            </a:r>
            <a:r>
              <a:rPr lang="cs-CZ" sz="1100" dirty="0" smtClean="0">
                <a:hlinkClick r:id="rId4"/>
              </a:rPr>
              <a:t>cs.wikipedia.org/wiki/Bitva_u_Milvijsk%C3%A9ho_mostu</a:t>
            </a:r>
            <a:endParaRPr lang="cs-CZ" sz="1100" dirty="0" smtClean="0"/>
          </a:p>
          <a:p>
            <a:pPr algn="l"/>
            <a:endParaRPr lang="cs-CZ" sz="1100" dirty="0" smtClean="0"/>
          </a:p>
          <a:p>
            <a:pPr algn="l"/>
            <a:endParaRPr lang="cs-CZ" sz="11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377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250" y="2943225"/>
            <a:ext cx="2571750" cy="391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" y="3771900"/>
            <a:ext cx="3386811" cy="25374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53436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76664"/>
          </a:xfrm>
        </p:spPr>
        <p:txBody>
          <a:bodyPr>
            <a:normAutofit/>
          </a:bodyPr>
          <a:lstStyle/>
          <a:p>
            <a:r>
              <a:rPr lang="cs-CZ" dirty="0" smtClean="0"/>
              <a:t>Poslední z jeho rodu, </a:t>
            </a:r>
            <a:r>
              <a:rPr lang="cs-CZ" dirty="0" err="1" smtClean="0"/>
              <a:t>Julianus</a:t>
            </a:r>
            <a:r>
              <a:rPr lang="cs-CZ" dirty="0" smtClean="0"/>
              <a:t> zvaný Apostata – obnovení pohanských kultů</a:t>
            </a:r>
          </a:p>
          <a:p>
            <a:r>
              <a:rPr lang="cs-CZ" dirty="0" smtClean="0"/>
              <a:t>375 zničení ostrogótské říše Huny – počátek stěhování národů</a:t>
            </a:r>
          </a:p>
          <a:p>
            <a:r>
              <a:rPr lang="cs-CZ" dirty="0" smtClean="0"/>
              <a:t>378 bitva u </a:t>
            </a:r>
            <a:r>
              <a:rPr lang="cs-CZ" dirty="0" err="1" smtClean="0"/>
              <a:t>Adrianopole</a:t>
            </a:r>
            <a:r>
              <a:rPr lang="cs-CZ" dirty="0" smtClean="0"/>
              <a:t> (</a:t>
            </a:r>
            <a:r>
              <a:rPr lang="cs-CZ" dirty="0" err="1" smtClean="0"/>
              <a:t>Edirne</a:t>
            </a:r>
            <a:r>
              <a:rPr lang="cs-CZ" dirty="0" smtClean="0"/>
              <a:t>) – zničen výkvět římské armády</a:t>
            </a:r>
          </a:p>
          <a:p>
            <a:r>
              <a:rPr lang="cs-CZ" dirty="0" smtClean="0"/>
              <a:t>391 </a:t>
            </a:r>
            <a:r>
              <a:rPr lang="cs-CZ" dirty="0" err="1" smtClean="0"/>
              <a:t>Thedosiův</a:t>
            </a:r>
            <a:r>
              <a:rPr lang="cs-CZ" dirty="0" smtClean="0"/>
              <a:t> edikt – křesťanství jediným státním náboženstvím – zákaz pohanských kultů</a:t>
            </a:r>
          </a:p>
          <a:p>
            <a:r>
              <a:rPr lang="cs-CZ" dirty="0" smtClean="0"/>
              <a:t>394 – 395 </a:t>
            </a:r>
            <a:r>
              <a:rPr lang="cs-CZ" dirty="0" err="1" smtClean="0"/>
              <a:t>Theodosius</a:t>
            </a:r>
            <a:r>
              <a:rPr lang="cs-CZ" dirty="0" smtClean="0"/>
              <a:t> naposled soustředil vládu do jedněch rukou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45971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římské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395 umírá </a:t>
            </a:r>
            <a:r>
              <a:rPr lang="cs-CZ" dirty="0" err="1" smtClean="0"/>
              <a:t>Theodosius</a:t>
            </a:r>
            <a:endParaRPr lang="cs-CZ" dirty="0" smtClean="0"/>
          </a:p>
          <a:p>
            <a:r>
              <a:rPr lang="cs-CZ" dirty="0" smtClean="0"/>
              <a:t>Říše rozdělena na Západořímskou - </a:t>
            </a:r>
            <a:r>
              <a:rPr lang="cs-CZ" dirty="0" err="1" smtClean="0"/>
              <a:t>Honorius</a:t>
            </a:r>
            <a:r>
              <a:rPr lang="cs-CZ" dirty="0" smtClean="0"/>
              <a:t> a Východořímskou - </a:t>
            </a:r>
            <a:r>
              <a:rPr lang="cs-CZ" dirty="0" err="1" smtClean="0"/>
              <a:t>Arcadius</a:t>
            </a:r>
            <a:endParaRPr lang="cs-CZ" dirty="0" smtClean="0"/>
          </a:p>
          <a:p>
            <a:r>
              <a:rPr lang="cs-CZ" dirty="0" smtClean="0"/>
              <a:t>Konec jednotného římského impéria</a:t>
            </a:r>
          </a:p>
          <a:p>
            <a:r>
              <a:rPr lang="cs-CZ" dirty="0" smtClean="0"/>
              <a:t>Hlavní město západní části – Ravenna</a:t>
            </a:r>
          </a:p>
          <a:p>
            <a:r>
              <a:rPr lang="cs-CZ" dirty="0" smtClean="0"/>
              <a:t>Na východě sílí vliv řecké kultury</a:t>
            </a:r>
          </a:p>
          <a:p>
            <a:r>
              <a:rPr lang="cs-CZ" dirty="0" smtClean="0"/>
              <a:t>Přívalu barbarů se snaží čelit institucí </a:t>
            </a:r>
            <a:r>
              <a:rPr lang="cs-CZ" dirty="0" err="1" smtClean="0"/>
              <a:t>foederatů</a:t>
            </a:r>
            <a:r>
              <a:rPr lang="cs-CZ" dirty="0" smtClean="0"/>
              <a:t> – římská armáda se germanizuje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024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849122" cy="365125"/>
          </a:xfrm>
        </p:spPr>
        <p:txBody>
          <a:bodyPr/>
          <a:lstStyle/>
          <a:p>
            <a:pPr algn="l"/>
            <a:r>
              <a:rPr lang="cs-CZ" dirty="0"/>
              <a:t>Starověký Řím.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2014-03-14]. Dostupné z: </a:t>
            </a:r>
            <a:r>
              <a:rPr lang="cs-CZ" dirty="0">
                <a:hlinkClick r:id="rId2"/>
              </a:rPr>
              <a:t>http://cs.wikipedia.org/wiki/Starov%C4%9Bk%C3%BD_%C5%98%C3%ADm#Rozd.C4.9Blen.C3.AD_.C5.99.C3.AD.C5.A1e_a_nastolen.C3.AD_k.C5.99es.C5.A5anstv.C3.AD</a:t>
            </a:r>
            <a:endParaRPr lang="cs-CZ" dirty="0"/>
          </a:p>
          <a:p>
            <a:pPr algn="l"/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"/>
            <a:ext cx="8280920" cy="59716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32931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0871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Význam císařů v západní části slábne</a:t>
            </a:r>
          </a:p>
          <a:p>
            <a:r>
              <a:rPr lang="cs-CZ" dirty="0" smtClean="0"/>
              <a:t>410 Řím dobyt Góty - </a:t>
            </a:r>
            <a:r>
              <a:rPr lang="cs-CZ" dirty="0" err="1" smtClean="0"/>
              <a:t>Alarich</a:t>
            </a:r>
            <a:endParaRPr lang="cs-CZ" dirty="0" smtClean="0"/>
          </a:p>
          <a:p>
            <a:r>
              <a:rPr lang="cs-CZ" dirty="0" smtClean="0"/>
              <a:t>Střídají se slabí vládci, palácové převraty</a:t>
            </a:r>
          </a:p>
          <a:p>
            <a:r>
              <a:rPr lang="cs-CZ" dirty="0" smtClean="0"/>
              <a:t>Skutečnou moc mají silní vojevůdci</a:t>
            </a:r>
          </a:p>
          <a:p>
            <a:r>
              <a:rPr lang="cs-CZ" dirty="0" smtClean="0"/>
              <a:t>451 </a:t>
            </a:r>
            <a:r>
              <a:rPr lang="cs-CZ" dirty="0" err="1" smtClean="0"/>
              <a:t>Aetius</a:t>
            </a:r>
            <a:r>
              <a:rPr lang="cs-CZ" dirty="0" smtClean="0"/>
              <a:t> vítězí nad Huny na </a:t>
            </a:r>
            <a:r>
              <a:rPr lang="cs-CZ" dirty="0" err="1" smtClean="0"/>
              <a:t>Katalaunských</a:t>
            </a:r>
            <a:r>
              <a:rPr lang="cs-CZ" dirty="0" smtClean="0"/>
              <a:t> polích</a:t>
            </a:r>
          </a:p>
          <a:p>
            <a:r>
              <a:rPr lang="cs-CZ" dirty="0" smtClean="0"/>
              <a:t>455 dobytí Říma Vandaly</a:t>
            </a:r>
          </a:p>
          <a:p>
            <a:r>
              <a:rPr lang="cs-CZ" dirty="0" smtClean="0"/>
              <a:t>Posledním císařem roku 475 Romulus </a:t>
            </a:r>
            <a:r>
              <a:rPr lang="cs-CZ" dirty="0" err="1" smtClean="0"/>
              <a:t>Augustula</a:t>
            </a:r>
            <a:r>
              <a:rPr lang="cs-CZ" dirty="0" smtClean="0"/>
              <a:t> – šestiletý syn hodnostáře Oresta</a:t>
            </a:r>
          </a:p>
          <a:p>
            <a:r>
              <a:rPr lang="cs-CZ" dirty="0" smtClean="0"/>
              <a:t>476 svržen germánským vojevůdcem </a:t>
            </a:r>
            <a:r>
              <a:rPr lang="cs-CZ" dirty="0" err="1" smtClean="0"/>
              <a:t>Odoakerem</a:t>
            </a:r>
            <a:endParaRPr lang="cs-CZ" dirty="0" smtClean="0"/>
          </a:p>
          <a:p>
            <a:r>
              <a:rPr lang="cs-CZ" dirty="0" smtClean="0"/>
              <a:t>Stal se králem </a:t>
            </a:r>
            <a:r>
              <a:rPr lang="cs-CZ" dirty="0" err="1" smtClean="0"/>
              <a:t>germánů</a:t>
            </a:r>
            <a:endParaRPr lang="cs-CZ" dirty="0" smtClean="0"/>
          </a:p>
          <a:p>
            <a:r>
              <a:rPr lang="cs-CZ" dirty="0" smtClean="0"/>
              <a:t>Dějiny Západořímské říše končí</a:t>
            </a:r>
          </a:p>
          <a:p>
            <a:r>
              <a:rPr lang="cs-CZ" dirty="0" smtClean="0"/>
              <a:t>Končí období starověku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0874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147011"/>
            <a:ext cx="8964488" cy="628179"/>
          </a:xfrm>
        </p:spPr>
        <p:txBody>
          <a:bodyPr/>
          <a:lstStyle/>
          <a:p>
            <a:pPr algn="l"/>
            <a:r>
              <a:rPr lang="cs-CZ" dirty="0"/>
              <a:t>Vandalové.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2014-03-14].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cs.wikipedia.org/wiki/Vandalov%C3%A9</a:t>
            </a:r>
            <a:endParaRPr lang="cs-CZ" dirty="0" smtClean="0"/>
          </a:p>
          <a:p>
            <a:pPr algn="l"/>
            <a:r>
              <a:rPr lang="cs-CZ" dirty="0" err="1" smtClean="0"/>
              <a:t>Alarichův</a:t>
            </a:r>
            <a:r>
              <a:rPr lang="cs-CZ" dirty="0" smtClean="0"/>
              <a:t> pohřeb</a:t>
            </a:r>
            <a:r>
              <a:rPr lang="cs-CZ" dirty="0"/>
              <a:t>, </a:t>
            </a:r>
            <a:r>
              <a:rPr lang="en-US" dirty="0" err="1"/>
              <a:t>Alarich</a:t>
            </a:r>
            <a:r>
              <a:rPr lang="en-US" dirty="0"/>
              <a:t> I.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2014-03-14]. </a:t>
            </a:r>
            <a:r>
              <a:rPr lang="en-US" dirty="0" err="1"/>
              <a:t>Dostupné</a:t>
            </a:r>
            <a:r>
              <a:rPr lang="en-US" dirty="0"/>
              <a:t> z: http://cs.wikipedia.org/wiki/Alarich_I. </a:t>
            </a:r>
            <a:endParaRPr lang="cs-CZ" dirty="0" smtClean="0"/>
          </a:p>
          <a:p>
            <a:pPr algn="l"/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6494" y="0"/>
            <a:ext cx="4747506" cy="5949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23234"/>
            <a:ext cx="4423818" cy="41339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142380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 fontScale="85000" lnSpcReduction="20000"/>
          </a:bodyPr>
          <a:lstStyle/>
          <a:p>
            <a:r>
              <a:rPr lang="cs-CZ" sz="2000" dirty="0"/>
              <a:t>ŠTĚPÁNKOVÁ, Alena a Zdeněk ŠAŠINKA. </a:t>
            </a:r>
            <a:r>
              <a:rPr lang="cs-CZ" sz="2000" i="1" dirty="0"/>
              <a:t>Odmaturuj! z dějepisu</a:t>
            </a:r>
            <a:r>
              <a:rPr lang="cs-CZ" sz="2000" dirty="0"/>
              <a:t>. Vyd. 1. Brno: </a:t>
            </a:r>
            <a:r>
              <a:rPr lang="cs-CZ" sz="2000" dirty="0" err="1"/>
              <a:t>Didaktis</a:t>
            </a:r>
            <a:r>
              <a:rPr lang="cs-CZ" sz="2000" dirty="0"/>
              <a:t>, c2006, 232 s. ISBN 80-735-8059-4.</a:t>
            </a:r>
          </a:p>
          <a:p>
            <a:r>
              <a:rPr lang="cs-CZ" sz="2000" dirty="0"/>
              <a:t>KINDER, Hermann a Werner HILGERMANN. </a:t>
            </a:r>
            <a:r>
              <a:rPr lang="cs-CZ" sz="2000" i="1" dirty="0"/>
              <a:t>Encyklopedický atlas světových dějin: mapy a chronologický přehled</a:t>
            </a:r>
            <a:r>
              <a:rPr lang="cs-CZ" sz="2000" dirty="0"/>
              <a:t>. Překlad Lenka </a:t>
            </a:r>
            <a:r>
              <a:rPr lang="cs-CZ" sz="2000" dirty="0" err="1"/>
              <a:t>Wurstová</a:t>
            </a:r>
            <a:r>
              <a:rPr lang="cs-CZ" sz="2000" dirty="0"/>
              <a:t>. Praha: Lidové noviny, 1998, 628 s. ISBN 80-710-6243-X. </a:t>
            </a:r>
          </a:p>
          <a:p>
            <a:r>
              <a:rPr lang="cs-CZ" sz="2000" dirty="0"/>
              <a:t>Svatá Helena.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2014-03-14]. Dostupné z: </a:t>
            </a:r>
            <a:r>
              <a:rPr lang="cs-CZ" sz="2000" dirty="0">
                <a:hlinkClick r:id="rId2"/>
              </a:rPr>
              <a:t>http://cs.wikipedia.org/wiki/Svat%C3%A1_Helena</a:t>
            </a:r>
            <a:endParaRPr lang="cs-CZ" sz="2000" dirty="0"/>
          </a:p>
          <a:p>
            <a:r>
              <a:rPr lang="cs-CZ" sz="2000" dirty="0"/>
              <a:t>Konstantin Veliký.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2014-03-14]. Dostupné z: </a:t>
            </a:r>
            <a:r>
              <a:rPr lang="cs-CZ" sz="2000" dirty="0">
                <a:hlinkClick r:id="rId3"/>
              </a:rPr>
              <a:t>http://cs.wikipedia.org/wiki/Konstantin_I._Velik%C3%BD</a:t>
            </a:r>
            <a:endParaRPr lang="cs-CZ" sz="2000" dirty="0"/>
          </a:p>
          <a:p>
            <a:r>
              <a:rPr lang="cs-CZ" sz="2000" dirty="0"/>
              <a:t>Bitva u </a:t>
            </a:r>
            <a:r>
              <a:rPr lang="cs-CZ" sz="2000" dirty="0" err="1"/>
              <a:t>Milvijského</a:t>
            </a:r>
            <a:r>
              <a:rPr lang="cs-CZ" sz="2000" dirty="0"/>
              <a:t> mostu.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2014-03-14]. Dostupné z: </a:t>
            </a:r>
            <a:r>
              <a:rPr lang="cs-CZ" sz="2000" dirty="0">
                <a:hlinkClick r:id="rId4"/>
              </a:rPr>
              <a:t>http://cs.wikipedia.org/wiki/Bitva_u_Milvijsk%C3%A9ho_mostu</a:t>
            </a:r>
            <a:endParaRPr lang="cs-CZ" sz="2000" dirty="0"/>
          </a:p>
          <a:p>
            <a:r>
              <a:rPr lang="cs-CZ" sz="2000" dirty="0"/>
              <a:t>Starověký Řím.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2014-03-14]. Dostupné z: </a:t>
            </a:r>
            <a:r>
              <a:rPr lang="cs-CZ" sz="2000" dirty="0">
                <a:hlinkClick r:id="rId5"/>
              </a:rPr>
              <a:t>http://cs.wikipedia.org/wiki/Starov%C4%9Bk%C3%BD_%C5%98%C3%ADm#Rozd.C4.9Blen.C3.AD_.</a:t>
            </a:r>
            <a:r>
              <a:rPr lang="cs-CZ" sz="2000" dirty="0" smtClean="0">
                <a:hlinkClick r:id="rId5"/>
              </a:rPr>
              <a:t>C5.99.C3.AD.C5.A1e_a_nastolen.C3.AD_k.C5.99es.C5.A5anstv.C3.AD</a:t>
            </a:r>
            <a:r>
              <a:rPr lang="cs-CZ" sz="2000" dirty="0"/>
              <a:t>Vandalové.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2014-03-14]. Dostupné z: </a:t>
            </a:r>
            <a:r>
              <a:rPr lang="cs-CZ" sz="2000" dirty="0">
                <a:hlinkClick r:id="rId6"/>
              </a:rPr>
              <a:t>http://cs.wikipedia.org/wiki/Vandalov%C3%A9</a:t>
            </a:r>
            <a:endParaRPr lang="cs-CZ" sz="2000" dirty="0"/>
          </a:p>
          <a:p>
            <a:r>
              <a:rPr lang="cs-CZ" sz="2000" dirty="0" err="1"/>
              <a:t>Alarichův</a:t>
            </a:r>
            <a:r>
              <a:rPr lang="cs-CZ" sz="2000" dirty="0"/>
              <a:t> pohřeb, </a:t>
            </a:r>
            <a:r>
              <a:rPr lang="en-US" sz="2000" dirty="0" err="1"/>
              <a:t>Alarich</a:t>
            </a:r>
            <a:r>
              <a:rPr lang="en-US" sz="2000" dirty="0"/>
              <a:t> I.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2014-03-14]. </a:t>
            </a:r>
            <a:r>
              <a:rPr lang="en-US" sz="2000" dirty="0" err="1"/>
              <a:t>Dostupné</a:t>
            </a:r>
            <a:r>
              <a:rPr lang="en-US" sz="2000" dirty="0"/>
              <a:t> z: http://cs.wikipedia.org/wiki/Alarich_I. </a:t>
            </a:r>
            <a:endParaRPr lang="cs-CZ" sz="2000" dirty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992</Words>
  <Application>Microsoft Office PowerPoint</Application>
  <PresentationFormat>Předvádění na obrazovce (4:3)</PresentationFormat>
  <Paragraphs>103</Paragraphs>
  <Slides>13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Dominát</vt:lpstr>
      <vt:lpstr>Diokleciánovy reformy 284 - 305</vt:lpstr>
      <vt:lpstr>Prezentace aplikace PowerPoint</vt:lpstr>
      <vt:lpstr>Prezentace aplikace PowerPoint</vt:lpstr>
      <vt:lpstr>Konstantin I. Veliký 324 - 337</vt:lpstr>
      <vt:lpstr>Prezentace aplikace PowerPoint</vt:lpstr>
      <vt:lpstr>Prezentace aplikace PowerPoint</vt:lpstr>
      <vt:lpstr>Rozdělení římské říše</vt:lpstr>
      <vt:lpstr>Prezentace aplikace PowerPoint</vt:lpstr>
      <vt:lpstr>Prezentace aplikace PowerPoint</vt:lpstr>
      <vt:lpstr>Prezentace aplikace PowerPoint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18</cp:revision>
  <dcterms:created xsi:type="dcterms:W3CDTF">2012-12-23T08:55:19Z</dcterms:created>
  <dcterms:modified xsi:type="dcterms:W3CDTF">2014-03-14T17:47:56Z</dcterms:modified>
</cp:coreProperties>
</file>