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5"/>
  </p:notesMasterIdLst>
  <p:sldIdLst>
    <p:sldId id="256" r:id="rId3"/>
    <p:sldId id="322" r:id="rId4"/>
    <p:sldId id="332" r:id="rId5"/>
    <p:sldId id="333" r:id="rId6"/>
    <p:sldId id="334" r:id="rId7"/>
    <p:sldId id="335" r:id="rId8"/>
    <p:sldId id="337" r:id="rId9"/>
    <p:sldId id="338" r:id="rId10"/>
    <p:sldId id="341" r:id="rId11"/>
    <p:sldId id="340" r:id="rId12"/>
    <p:sldId id="271" r:id="rId13"/>
    <p:sldId id="270" r:id="rId14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0.jpe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://www.zkl.cz/cs/pro-konstruktery/10-montaz-demontaz-lozisek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www.loziska.net/2-loziska-valiva.html?menu=25" TargetMode="External"/><Relationship Id="rId5" Type="http://schemas.openxmlformats.org/officeDocument/2006/relationships/hyperlink" Target="http://www.mitcalc.cz/doc/help/cz/c_bearing_choice.htm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1029797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Valivá ložiska, části, výhody a nevýhody, montáž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Valivá tělíska, klec, vnitřní kroužek, úhelník, 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číselníkový 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úchylkoměr, hydraulický lis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Technologie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2.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VY_32_INOVACE_22_440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Valivá ložiska – montáž 1 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2000" b="1" dirty="0">
                <a:solidFill>
                  <a:srgbClr val="00CC00"/>
                </a:solidFill>
                <a:latin typeface="Calibri" pitchFamily="34" charset="0"/>
              </a:rPr>
              <a:t>Valivá ložiska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jsou strojní součásti, které</a:t>
            </a:r>
            <a:r>
              <a:rPr lang="cs-CZ" sz="2000" dirty="0">
                <a:solidFill>
                  <a:srgbClr val="00CC00"/>
                </a:solidFill>
                <a:latin typeface="Calibri" pitchFamily="34" charset="0"/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- umožňují otáčivý pohyb hřídelů</a:t>
            </a: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					         - přenášejí zatížení na rám stroje</a:t>
            </a: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</a:rPr>
              <a:t>                                                                         - valivé tření je menší než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</a:rPr>
              <a:t>kluzné</a:t>
            </a: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endParaRPr lang="cs-CZ" sz="2000" dirty="0">
              <a:solidFill>
                <a:prstClr val="black"/>
              </a:solidFill>
              <a:latin typeface="Calibri" pitchFamily="34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endParaRPr lang="cs-CZ" sz="2000" dirty="0" smtClean="0">
              <a:solidFill>
                <a:prstClr val="black"/>
              </a:solidFill>
              <a:latin typeface="Calibri" pitchFamily="34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</a:rPr>
              <a:t>k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</a:rPr>
              <a:t>lec</a:t>
            </a: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endParaRPr lang="cs-CZ" sz="2000" b="1" dirty="0" smtClean="0">
              <a:solidFill>
                <a:prstClr val="black"/>
              </a:solidFill>
              <a:latin typeface="Calibri" pitchFamily="34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</a:rPr>
              <a:t>valivá tělíska</a:t>
            </a: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endParaRPr lang="cs-CZ" sz="2000" b="1" dirty="0" smtClean="0">
              <a:solidFill>
                <a:prstClr val="black"/>
              </a:solidFill>
              <a:latin typeface="Calibri" pitchFamily="34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</a:rPr>
              <a:t>v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</a:rPr>
              <a:t>nější kroužek</a:t>
            </a: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endParaRPr lang="cs-CZ" sz="2000" b="1" dirty="0" smtClean="0">
              <a:solidFill>
                <a:prstClr val="black"/>
              </a:solidFill>
              <a:latin typeface="Calibri" pitchFamily="34" charset="0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</a:rPr>
              <a:t>v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</a:rPr>
              <a:t>nitřní kroužek</a:t>
            </a: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</a:rPr>
              <a:t>t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</a:rPr>
              <a:t>ěsnění, kryt</a:t>
            </a:r>
            <a:endParaRPr lang="cs-CZ" sz="2000" b="1" dirty="0">
              <a:solidFill>
                <a:prstClr val="black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206" y="2132856"/>
            <a:ext cx="3317775" cy="331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 bwMode="auto">
          <a:xfrm>
            <a:off x="1043608" y="2924944"/>
            <a:ext cx="4824536" cy="360040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C0000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Přímá spojnice se šipkou 9"/>
          <p:cNvCxnSpPr/>
          <p:nvPr/>
        </p:nvCxnSpPr>
        <p:spPr bwMode="auto">
          <a:xfrm flipV="1">
            <a:off x="1979712" y="3474244"/>
            <a:ext cx="4109938" cy="242788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chemeClr val="accent1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Přímá spojnice se šipkou 13"/>
          <p:cNvCxnSpPr/>
          <p:nvPr/>
        </p:nvCxnSpPr>
        <p:spPr bwMode="auto">
          <a:xfrm flipV="1">
            <a:off x="2195736" y="3861048"/>
            <a:ext cx="2664296" cy="576064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00206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Přímá spojnice se šipkou 16"/>
          <p:cNvCxnSpPr/>
          <p:nvPr/>
        </p:nvCxnSpPr>
        <p:spPr bwMode="auto">
          <a:xfrm flipV="1">
            <a:off x="2195736" y="4077072"/>
            <a:ext cx="3672408" cy="1080120"/>
          </a:xfrm>
          <a:prstGeom prst="straightConnector1">
            <a:avLst/>
          </a:prstGeom>
          <a:solidFill>
            <a:srgbClr val="00B8FF"/>
          </a:solidFill>
          <a:ln w="38100" cap="flat" cmpd="sng" algn="ctr">
            <a:solidFill>
              <a:srgbClr val="FFC000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90767971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A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- kuličková				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G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soudečková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B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- kuličková s kosoúhlým stykem		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H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toroidní – omezují vibrace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C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- naklápěcí				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        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I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- axiální kuličková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D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- válečková				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              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J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- axiální válečková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E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- jehlová				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K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axiální jehlová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F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- kuželíková				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L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- axiální soudečková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05064"/>
            <a:ext cx="7848872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10920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6600" dirty="0">
                <a:solidFill>
                  <a:srgbClr val="00CC00"/>
                </a:solidFill>
                <a:latin typeface="Calibri"/>
                <a:sym typeface="Wingdings" pitchFamily="2" charset="2"/>
              </a:rPr>
              <a:t></a:t>
            </a:r>
            <a:r>
              <a:rPr lang="cs-CZ" sz="3200" dirty="0">
                <a:solidFill>
                  <a:srgbClr val="00CC00"/>
                </a:solidFill>
                <a:latin typeface="Calibri"/>
                <a:sym typeface="Wingdings" pitchFamily="2" charset="2"/>
              </a:rPr>
              <a:t> </a:t>
            </a:r>
            <a:r>
              <a:rPr lang="cs-CZ" sz="2000" dirty="0">
                <a:solidFill>
                  <a:prstClr val="black"/>
                </a:solidFill>
                <a:latin typeface="Calibri"/>
                <a:sym typeface="Wingdings" pitchFamily="2" charset="2"/>
              </a:rPr>
              <a:t>- malé ztráty třením, i při rozběhu</a:t>
            </a:r>
            <a:endParaRPr lang="cs-CZ" sz="2000" dirty="0">
              <a:solidFill>
                <a:srgbClr val="00CC00"/>
              </a:solidFill>
              <a:latin typeface="Calibri"/>
              <a:sym typeface="Wingdings" pitchFamily="2" charset="2"/>
            </a:endParaRP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2000" dirty="0">
                <a:solidFill>
                  <a:prstClr val="black"/>
                </a:solidFill>
                <a:latin typeface="Calibri"/>
                <a:sym typeface="Wingdings" pitchFamily="2" charset="2"/>
              </a:rPr>
              <a:t>              - malá spotřeba maziva</a:t>
            </a: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2000" dirty="0">
                <a:solidFill>
                  <a:prstClr val="black"/>
                </a:solidFill>
                <a:latin typeface="Calibri"/>
                <a:sym typeface="Wingdings" pitchFamily="2" charset="2"/>
              </a:rPr>
              <a:t>              - odolné proti zadření</a:t>
            </a: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2000" dirty="0">
                <a:solidFill>
                  <a:prstClr val="black"/>
                </a:solidFill>
                <a:latin typeface="Calibri"/>
                <a:sym typeface="Wingdings" pitchFamily="2" charset="2"/>
              </a:rPr>
              <a:t>              - vhodné pro vysoké otáčky</a:t>
            </a: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2000" dirty="0">
                <a:solidFill>
                  <a:prstClr val="black"/>
                </a:solidFill>
                <a:latin typeface="Calibri"/>
                <a:sym typeface="Wingdings" pitchFamily="2" charset="2"/>
              </a:rPr>
              <a:t>              - snadná montáž a údržba</a:t>
            </a: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6600" dirty="0">
                <a:solidFill>
                  <a:srgbClr val="C0504D"/>
                </a:solidFill>
                <a:latin typeface="Calibri"/>
                <a:sym typeface="Wingdings" pitchFamily="2" charset="2"/>
              </a:rPr>
              <a:t></a:t>
            </a:r>
            <a:r>
              <a:rPr lang="cs-CZ" sz="2000" dirty="0">
                <a:solidFill>
                  <a:prstClr val="black"/>
                </a:solidFill>
                <a:latin typeface="Calibri"/>
                <a:sym typeface="Wingdings" pitchFamily="2" charset="2"/>
              </a:rPr>
              <a:t>- větší vnější rozměry</a:t>
            </a: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2000" dirty="0">
                <a:solidFill>
                  <a:prstClr val="black"/>
                </a:solidFill>
                <a:latin typeface="Calibri"/>
                <a:sym typeface="Wingdings" pitchFamily="2" charset="2"/>
              </a:rPr>
              <a:t>            - malá odolnost vůči rázům a přetížení</a:t>
            </a: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2000" dirty="0">
                <a:solidFill>
                  <a:prstClr val="black"/>
                </a:solidFill>
                <a:latin typeface="Calibri"/>
                <a:sym typeface="Wingdings" pitchFamily="2" charset="2"/>
              </a:rPr>
              <a:t>            - větší nároky na přesnost výroby</a:t>
            </a:r>
          </a:p>
          <a:p>
            <a:pPr marL="342900" lvl="0" indent="-342900" defTabSz="914400">
              <a:lnSpc>
                <a:spcPct val="10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2000" dirty="0">
                <a:solidFill>
                  <a:prstClr val="black"/>
                </a:solidFill>
                <a:latin typeface="Calibri"/>
                <a:sym typeface="Wingdings" pitchFamily="2" charset="2"/>
              </a:rPr>
              <a:t>            - při vyšších otáčkách jsou hlučnější</a:t>
            </a:r>
            <a:endParaRPr lang="cs-CZ" sz="2000" dirty="0">
              <a:solidFill>
                <a:srgbClr val="C0504D"/>
              </a:solidFill>
              <a:latin typeface="Calibri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28800"/>
            <a:ext cx="2952328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87985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Ložiska rozebíratelná a nerozebíratelná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r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ozebíratelná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jsou taková ložiska, jejichž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oba kroužky se mohou montovat zvlášť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což je obzvlášť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výhodné při montáži obou kroužků s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přesahem        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postupná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montáž jednotlivých dílů může být využita rovněž u některých složitých uložení a montážních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celků                                                                     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např. ložiska se čtyřbodovým stykem, dvouřadá kuličková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ložiska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 děleným vnitřním kroužkem, válečková ložiska,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kuželíková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ložiska, axiální kuličková ložiska,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axiální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válečková ložiska a axiální soudečková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ložiska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nerozebíratelná</a:t>
            </a:r>
            <a:r>
              <a:rPr lang="cs-CZ" altLang="cs-CZ" sz="2000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ložiska jsou např. jednořadá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kuličková                                ložiska, jednořadá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kuličková ložiska kosoúhlým stykem,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naklápěcí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kuličková ložiska a dvouřadá soudečková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ložiska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4293096"/>
            <a:ext cx="1584177" cy="1670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491" y="2420888"/>
            <a:ext cx="1469934" cy="1995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913723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Příprava </a:t>
            </a: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ložisek k 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montáži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před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montáží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zkontrolovat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zda odpovídá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označení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uvedené na ložisku, nebo na obalu ložiska, údajům předepsaným na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výkrese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ložiska jsou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originálním obalu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chráněná proti korozi konzervačním prostředkem po dobu 5 roků za předpokladu správného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skladování 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ložisko vyjímá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z obalu až těsně před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montáží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jen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ve výjimečných případech se z ložiska odstraňuje konzervační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prostředek 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pokud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je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obal poškozen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je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nutno ložisko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vymýt vždy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čisticí prostředky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–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organických, anorganických, například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technicky benzin s přidáním 5 až 10 % oleje, petrolej, líh nebo odvodňovací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kapaliny – hořlaviny, alternativou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jsou alkalické prostředky – žíraviny 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-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ři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vymývání se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jedním z kroužků ložiska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otáčí                                                      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             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706491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vymytí se musí ložisko ihned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nakonzervovat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olejem nebo tukem                           - při konzervaci se jedním kroužkem ložiska pomalu otáčí, aby oběžné dráhy obou kroužků i povrch valivých těles přišly do styku s konzervačním prostředkem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co nejdříve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namontovat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 místo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určení, antikorozní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přípravek, kterým jsou nakonzervována ložiska ZKL,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se nemusí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se před montáží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odstraňovat, pouze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otřít povrch a díru ložiska, aby bylo zabezpečeno správné usazení ložiska v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uložení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nesmějí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se provádět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žádné dodatečné mechanické úpravy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, jako např. zhotovení otvorů pro přívod maziva, drážek, zápichů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apod.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429982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Příprava součástí uložení k montáži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všechny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součásti uložení musí být před montáží pečlivě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vyčištěny a zbaveny ostřin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vzniklých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obráběním, neopracované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plochy vnitřku těles valivého uložení musí být naprosto čisté, dokonale zbavené zbytku formovacího písku a opatřené ochranným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nátěrem, důkladně pročistit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všechny mazací otvory 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závity, všechny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ostré hrany je třeba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srazit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překontrolovat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dodržení předepsaných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tolerancí, geometrickou přesnost,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jakost povrchu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ložiskových sedel na hřídeli i v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tělese, přesnost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rozměrů valivých ložisek není třeba před montáží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kontrolovat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zkontrolovat hřídel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000" dirty="0"/>
              <a:t>před montáží hřídel pečlivě zkontrolovat. Podle velikosti hřídele je </a:t>
            </a:r>
            <a:r>
              <a:rPr lang="cs-CZ" sz="2000" dirty="0" smtClean="0"/>
              <a:t>obr</a:t>
            </a:r>
            <a:r>
              <a:rPr lang="cs-CZ" sz="2000" dirty="0"/>
              <a:t>.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687823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přesnost tvaru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 hrotech na soustruhu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nebo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 podpěrách, a to ručičkovým úchylkoměrem (indikátorem) nebo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mikrometrem 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průměr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válcového čepu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je možno provést třmenovým kalibrem nebo mikrometrem ve dvou rovinách kolmých k ose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čepu, v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každé rovině se provedou 4 měření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                      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449" y="1556792"/>
            <a:ext cx="4767263" cy="1539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 descr="E:\10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149080"/>
            <a:ext cx="476250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207365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pl-PL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pl-PL" altLang="cs-CZ" sz="2000" b="1" dirty="0">
                <a:solidFill>
                  <a:schemeClr val="tx1"/>
                </a:solidFill>
                <a:latin typeface="Calibri" pitchFamily="34" charset="0"/>
              </a:rPr>
              <a:t>osazení a zaoblení </a:t>
            </a:r>
            <a:r>
              <a:rPr lang="pl-PL" altLang="cs-CZ" sz="2000" dirty="0">
                <a:solidFill>
                  <a:schemeClr val="tx1"/>
                </a:solidFill>
                <a:latin typeface="Calibri" pitchFamily="34" charset="0"/>
              </a:rPr>
              <a:t>přechodu na </a:t>
            </a:r>
            <a:r>
              <a:rPr lang="pl-PL" altLang="cs-CZ" sz="2000" dirty="0" smtClean="0">
                <a:solidFill>
                  <a:schemeClr val="tx1"/>
                </a:solidFill>
                <a:latin typeface="Calibri" pitchFamily="34" charset="0"/>
              </a:rPr>
              <a:t>hřídeli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pl-PL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pl-PL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pl-PL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pl-PL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pl-PL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doporučuje se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místa uložení ložisek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namazat montážní </a:t>
            </a: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pastou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, montážní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pastu lze použít pro veškerá pevná i suvná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uložení, usnadňuje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vlastní montáž, omezuje vznik stykové koroze a usnadňuje následnou demontáž ložiska z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uložení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3" name="Picture 3" descr="C:\Users\Milan\Documents\Bluetooth\Inbox\IMAG030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756084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953409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58944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Jaký je účel ložisek.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Jaké znáte druhy valivých ložisek a z jakých částí se skládají.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 se připravuje ložisko k montáži.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Jak se připravují součásti k montáži.</a:t>
            </a: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marL="457200" indent="-457200" eaLnBrk="1" hangingPunct="1">
              <a:lnSpc>
                <a:spcPct val="100000"/>
              </a:lnSpc>
              <a:buClrTx/>
              <a:buFontTx/>
              <a:buAutoNum type="arabicPeriod"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499"/>
            <a:ext cx="8245475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Josef DILLINGER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, Josef a kol. Moderní strojírenství pro školu a praxi. Praha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Europa - Sobotáles </a:t>
            </a:r>
            <a:r>
              <a:rPr lang="cs-CZ" altLang="cs-CZ" dirty="0" err="1">
                <a:solidFill>
                  <a:srgbClr val="000000"/>
                </a:solidFill>
                <a:latin typeface="Calibri" pitchFamily="34" charset="0"/>
              </a:rPr>
              <a:t>cz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., 2007, ISBN 978-80-86706-19-1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Ing. FIALOVÁ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Dana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;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Ing. GRADEK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,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Vladislav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. Zámečnické práce a údržba.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Praha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: PARTA, 2007, ISBN 978-80- 7320-105-0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AUTOR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NEUVEDEN. 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seznam[online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]. [cit. 1.4.2013].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marL="342900" lvl="0" indent="-342900" defTabSz="914400">
              <a:lnSpc>
                <a:spcPct val="8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1600" dirty="0" smtClean="0">
                <a:solidFill>
                  <a:prstClr val="black"/>
                </a:solidFill>
                <a:latin typeface="Calibri"/>
                <a:hlinkClick r:id="rId5"/>
              </a:rPr>
              <a:t>http</a:t>
            </a:r>
            <a:r>
              <a:rPr lang="cs-CZ" sz="1600" dirty="0">
                <a:solidFill>
                  <a:prstClr val="black"/>
                </a:solidFill>
                <a:latin typeface="Calibri"/>
                <a:hlinkClick r:id="rId5"/>
              </a:rPr>
              <a:t>://www.mitcalc.cz/doc/help/cz/c_bearing_choice.htm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</a:t>
            </a:r>
            <a:r>
              <a:rPr lang="cs-CZ" altLang="cs-CZ" dirty="0" err="1">
                <a:solidFill>
                  <a:srgbClr val="000000"/>
                </a:solidFill>
                <a:latin typeface="Calibri" pitchFamily="34" charset="0"/>
              </a:rPr>
              <a:t>google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[online]. [cit. 31.3.2013].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marL="342900" lvl="0" indent="-342900" defTabSz="914400">
              <a:lnSpc>
                <a:spcPct val="80000"/>
              </a:lnSpc>
              <a:spcBef>
                <a:spcPct val="20000"/>
              </a:spcBef>
              <a:buClrTx/>
              <a:buSzTx/>
              <a:tabLst/>
            </a:pPr>
            <a:r>
              <a:rPr lang="cs-CZ" sz="1600" dirty="0" smtClean="0">
                <a:solidFill>
                  <a:prstClr val="black"/>
                </a:solidFill>
                <a:latin typeface="Calibri"/>
                <a:hlinkClick r:id="rId6"/>
              </a:rPr>
              <a:t>http</a:t>
            </a:r>
            <a:r>
              <a:rPr lang="cs-CZ" sz="1600" dirty="0">
                <a:solidFill>
                  <a:prstClr val="black"/>
                </a:solidFill>
                <a:latin typeface="Calibri"/>
                <a:hlinkClick r:id="rId6"/>
              </a:rPr>
              <a:t>://www.loziska.net/2-loziska-valiva.html?menu=25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AUTOR </a:t>
            </a: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NEUVEDEN. seznam [online]. [cit. 16.3.2014]. Dostupný na WWW: 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  <a:hlinkClick r:id="rId7"/>
              </a:rPr>
              <a:t>http://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  <a:hlinkClick r:id="rId7"/>
              </a:rPr>
              <a:t>www.zkl.cz/cs/pro-konstruktery/10-montaz-demontaz-lozisek</a:t>
            </a: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37413</TotalTime>
  <Words>926</Words>
  <Application>Microsoft Office PowerPoint</Application>
  <PresentationFormat>Předvádění na obrazovce (4:3)</PresentationFormat>
  <Paragraphs>205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Karel Filas, Ing.</cp:lastModifiedBy>
  <cp:revision>165</cp:revision>
  <cp:lastPrinted>1601-01-01T00:00:00Z</cp:lastPrinted>
  <dcterms:created xsi:type="dcterms:W3CDTF">1601-01-01T00:00:00Z</dcterms:created>
  <dcterms:modified xsi:type="dcterms:W3CDTF">2014-03-17T07:03:10Z</dcterms:modified>
</cp:coreProperties>
</file>