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2FA37-5A1B-4517-9518-24945B717B9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34AEB-5899-4086-8821-C750ACD7E8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7616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55828-5BA2-43F8-B318-7F6BC15252A2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AF28F-D42E-46B2-835F-DF7ECE9C9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931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67F6B-E9E6-4F67-AB59-80E95DD3718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F0364-EF11-487F-B3A6-8574792C4B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2077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CD6EE-B528-4721-A1F4-6AF55BCCB3E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ED99A-4557-407A-888F-8B9DCEAD14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112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A8D7A-03C7-44B3-A748-30E6F794C252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A22C3-2E63-4168-9588-AADE8EDA1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606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E1F72-7B60-4297-A5A8-1B227D27DE91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35078-38A0-4F1E-8A0A-6E411C2838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408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9E290-BFDB-4EC8-906E-C03196707A85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2C7D1-557F-45CD-837C-8FD4F3DF8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6785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A1C40-A05A-4907-963A-C3451357B676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7A2E4-F791-412A-9FF0-4906B9677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56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6C6C8-F7CF-4EF6-A1A4-DDC3D1E736D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21FD2-32A7-47EC-902E-A298682F8F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8538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316DE-4D71-4D3F-A844-B0F3522C0D06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C1B7A-CC48-48C4-BD19-8A629F6AD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7874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2F269-60C4-4D8A-85EF-30291F1E49E2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5DB89-CBCC-4D33-89D6-21C91FFA6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8984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0EC6EE-9121-4112-8CC1-7FE20CD1181B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CA3DDF-DA09-4508-A3EC-B6EAD8208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e/ed/Anabaenaflosaquae_EPA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8/81/Nostoc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0/0e/Euglena_scheme_no_arrows.sv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uglena_scheme_no_arrows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94627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VY_52_INOVACE_26_Jednobuněčné </a:t>
            </a:r>
            <a:r>
              <a:rPr lang="cs-CZ" sz="3200" b="1" dirty="0" smtClean="0"/>
              <a:t>organizmy – rostliny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5715000" cy="134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539750" y="692150"/>
            <a:ext cx="8064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6334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>Jednobuněčné rostliny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08050"/>
            <a:ext cx="8893175" cy="52181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dirty="0" smtClean="0"/>
              <a:t>SINICE: nejstarší rostliny, ve vodě tvoří modrozelené povlaky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Přemnožení - </a:t>
            </a:r>
            <a:r>
              <a:rPr lang="cs-CZ" sz="2800" dirty="0" smtClean="0"/>
              <a:t>eutrofizace vody (fosfáty, hnojiva, </a:t>
            </a:r>
            <a:r>
              <a:rPr lang="cs-CZ" sz="2800" dirty="0" smtClean="0"/>
              <a:t>teplo) -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nebezpečí pro lidi i ekosystém</a:t>
            </a:r>
            <a:endParaRPr lang="cs-CZ" sz="2800" dirty="0" smtClean="0"/>
          </a:p>
        </p:txBody>
      </p:sp>
      <p:pic>
        <p:nvPicPr>
          <p:cNvPr id="3076" name="Picture 2" descr="Soubor:Anabaenaflosaquae EP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2500" y="2492375"/>
            <a:ext cx="5432425" cy="406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2195513" y="2997200"/>
            <a:ext cx="1081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Soubor:Nosto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189" y="692695"/>
            <a:ext cx="7631973" cy="5723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250825" y="260350"/>
            <a:ext cx="25209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 </a:t>
            </a:r>
            <a:r>
              <a:rPr lang="cs-CZ" sz="2800" b="1">
                <a:latin typeface="Calibri" pitchFamily="34" charset="0"/>
              </a:rPr>
              <a:t>sinice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c/cb/Efflorescence_verte_3_Cyanobacter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1341438"/>
            <a:ext cx="8048625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95288" y="981075"/>
            <a:ext cx="28813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Obr.3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971550" y="549275"/>
            <a:ext cx="69135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latin typeface="Calibri" pitchFamily="34" charset="0"/>
              </a:rPr>
              <a:t>Přemnožení sinic: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7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347663"/>
          </a:xfrm>
        </p:spPr>
        <p:txBody>
          <a:bodyPr/>
          <a:lstStyle/>
          <a:p>
            <a:pPr eaLnBrk="1" hangingPunct="1"/>
            <a:r>
              <a:rPr lang="cs-CZ" sz="2400" smtClean="0"/>
              <a:t>2. ŘASY:</a:t>
            </a:r>
          </a:p>
        </p:txBody>
      </p:sp>
      <p:sp>
        <p:nvSpPr>
          <p:cNvPr id="6147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79388" y="765175"/>
            <a:ext cx="3816350" cy="5434013"/>
          </a:xfrm>
        </p:spPr>
        <p:txBody>
          <a:bodyPr/>
          <a:lstStyle/>
          <a:p>
            <a:pPr eaLnBrk="1" hangingPunct="1"/>
            <a:r>
              <a:rPr lang="cs-CZ" sz="2400" b="1" u="sng" dirty="0" smtClean="0"/>
              <a:t>Jednobuněčné –</a:t>
            </a:r>
            <a:r>
              <a:rPr lang="cs-CZ" sz="2400" dirty="0" smtClean="0"/>
              <a:t> některé, </a:t>
            </a:r>
            <a:r>
              <a:rPr lang="cs-CZ" sz="2400" dirty="0" smtClean="0"/>
              <a:t>symbióza s </a:t>
            </a:r>
            <a:r>
              <a:rPr lang="cs-CZ" sz="2400" dirty="0" smtClean="0"/>
              <a:t>houbou - </a:t>
            </a:r>
            <a:r>
              <a:rPr lang="cs-CZ" sz="2400" dirty="0" smtClean="0"/>
              <a:t>lišejník</a:t>
            </a:r>
          </a:p>
          <a:p>
            <a:pPr eaLnBrk="1" hangingPunct="1"/>
            <a:r>
              <a:rPr lang="cs-CZ" sz="2400" dirty="0" smtClean="0"/>
              <a:t>Jednobuněčná stélka</a:t>
            </a:r>
          </a:p>
          <a:p>
            <a:pPr eaLnBrk="1" hangingPunct="1"/>
            <a:r>
              <a:rPr lang="cs-CZ" sz="2400" dirty="0" smtClean="0"/>
              <a:t>Bičík- pláštěnka</a:t>
            </a:r>
          </a:p>
          <a:p>
            <a:pPr eaLnBrk="1" hangingPunct="1"/>
            <a:r>
              <a:rPr lang="cs-CZ" sz="2400" dirty="0" smtClean="0"/>
              <a:t>         - krásnoočko štíhlé</a:t>
            </a:r>
          </a:p>
          <a:p>
            <a:pPr eaLnBrk="1" hangingPunct="1"/>
            <a:r>
              <a:rPr lang="cs-CZ" sz="2400" dirty="0" smtClean="0"/>
              <a:t>Bez bičíku- zrněnka</a:t>
            </a:r>
          </a:p>
        </p:txBody>
      </p:sp>
      <p:pic>
        <p:nvPicPr>
          <p:cNvPr id="6148" name="Picture 5" descr="Soubor:Euglena scheme no arrows.sv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92275" y="2133600"/>
            <a:ext cx="3241675" cy="4589463"/>
          </a:xfrm>
        </p:spPr>
      </p:pic>
      <p:pic>
        <p:nvPicPr>
          <p:cNvPr id="6149" name="Obrázek 11" descr="skenování0010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5888" y="476250"/>
            <a:ext cx="5218112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TextovéPole 13"/>
          <p:cNvSpPr txBox="1">
            <a:spLocks noChangeArrowheads="1"/>
          </p:cNvSpPr>
          <p:nvPr/>
        </p:nvSpPr>
        <p:spPr bwMode="auto">
          <a:xfrm>
            <a:off x="6372225" y="4652963"/>
            <a:ext cx="27717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Obr.5</a:t>
            </a:r>
          </a:p>
        </p:txBody>
      </p:sp>
      <p:sp>
        <p:nvSpPr>
          <p:cNvPr id="6151" name="TextovéPole 14"/>
          <p:cNvSpPr txBox="1">
            <a:spLocks noChangeArrowheads="1"/>
          </p:cNvSpPr>
          <p:nvPr/>
        </p:nvSpPr>
        <p:spPr bwMode="auto">
          <a:xfrm>
            <a:off x="468313" y="6237288"/>
            <a:ext cx="2232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Obr.4</a:t>
            </a:r>
          </a:p>
        </p:txBody>
      </p:sp>
      <p:sp>
        <p:nvSpPr>
          <p:cNvPr id="6152" name="TextovéPole 8"/>
          <p:cNvSpPr txBox="1">
            <a:spLocks noChangeArrowheads="1"/>
          </p:cNvSpPr>
          <p:nvPr/>
        </p:nvSpPr>
        <p:spPr bwMode="auto">
          <a:xfrm flipH="1">
            <a:off x="4067175" y="549275"/>
            <a:ext cx="360363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008313" cy="692150"/>
          </a:xfrm>
        </p:spPr>
        <p:txBody>
          <a:bodyPr/>
          <a:lstStyle/>
          <a:p>
            <a:pPr eaLnBrk="1" hangingPunct="1"/>
            <a:r>
              <a:rPr lang="cs-CZ" sz="2800" u="sng" smtClean="0"/>
              <a:t>Kvasinky:</a:t>
            </a:r>
          </a:p>
        </p:txBody>
      </p:sp>
      <p:pic>
        <p:nvPicPr>
          <p:cNvPr id="7171" name="Zástupný symbol pro obsah 4" descr="skenování001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995738" y="765175"/>
            <a:ext cx="4902200" cy="5111750"/>
          </a:xfrm>
        </p:spPr>
      </p:pic>
      <p:sp>
        <p:nvSpPr>
          <p:cNvPr id="7172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0825" y="836613"/>
            <a:ext cx="3673475" cy="528955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Energii získávají kvašením organických látek(cukrů)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 tvoří alkohol a oxid uhličitý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užití – potravinářství -</a:t>
            </a:r>
            <a:r>
              <a:rPr lang="cs-CZ" sz="2400" dirty="0" smtClean="0"/>
              <a:t>droždí</a:t>
            </a:r>
            <a:r>
              <a:rPr lang="cs-CZ" sz="2400" dirty="0" smtClean="0"/>
              <a:t>, výroba </a:t>
            </a:r>
            <a:r>
              <a:rPr lang="cs-CZ" sz="2400" dirty="0" smtClean="0"/>
              <a:t>octu </a:t>
            </a:r>
            <a:r>
              <a:rPr lang="cs-CZ" sz="2400" dirty="0" smtClean="0"/>
              <a:t>              a </a:t>
            </a:r>
            <a:r>
              <a:rPr lang="cs-CZ" sz="2400" dirty="0" smtClean="0"/>
              <a:t>alkoholu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 kazí </a:t>
            </a:r>
            <a:r>
              <a:rPr lang="cs-CZ" sz="2400" dirty="0" smtClean="0"/>
              <a:t>kvašením kompoty </a:t>
            </a:r>
            <a:r>
              <a:rPr lang="cs-CZ" sz="2400" dirty="0" smtClean="0"/>
              <a:t>      a </a:t>
            </a:r>
            <a:r>
              <a:rPr lang="cs-CZ" sz="2400" dirty="0" smtClean="0"/>
              <a:t>šťávy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množení - </a:t>
            </a:r>
            <a:r>
              <a:rPr lang="cs-CZ" sz="2400" dirty="0" smtClean="0"/>
              <a:t>pučením</a:t>
            </a:r>
          </a:p>
        </p:txBody>
      </p:sp>
      <p:sp>
        <p:nvSpPr>
          <p:cNvPr id="7173" name="TextovéPole 6"/>
          <p:cNvSpPr txBox="1">
            <a:spLocks noChangeArrowheads="1"/>
          </p:cNvSpPr>
          <p:nvPr/>
        </p:nvSpPr>
        <p:spPr bwMode="auto">
          <a:xfrm>
            <a:off x="3995738" y="549275"/>
            <a:ext cx="3313112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Obr.6</a:t>
            </a: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4067175" y="1125538"/>
            <a:ext cx="217488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250825" y="620713"/>
            <a:ext cx="929005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 dirty="0">
                <a:latin typeface="Calibri" pitchFamily="34" charset="0"/>
              </a:rPr>
              <a:t>Obr.1http://cs.wikipedia.org/wiki/Soubor:Anabaenaflosaquae_EPA.jpg</a:t>
            </a:r>
          </a:p>
          <a:p>
            <a:pPr eaLnBrk="1" hangingPunct="1"/>
            <a:r>
              <a:rPr lang="cs-CZ" sz="1200" dirty="0">
                <a:latin typeface="Calibri" pitchFamily="34" charset="0"/>
              </a:rPr>
              <a:t>Obr.2-http://cs.wikipedia.org/wiki/Soubor:Nostoc.jpg</a:t>
            </a:r>
          </a:p>
          <a:p>
            <a:pPr eaLnBrk="1" hangingPunct="1"/>
            <a:r>
              <a:rPr lang="cs-CZ" sz="1200" dirty="0">
                <a:latin typeface="Calibri" pitchFamily="34" charset="0"/>
              </a:rPr>
              <a:t>Obr.3-http://upload.wikimedia.org/wikipedia/commons/c/cb/Efflorescence_verte_3_Cyanobacteria.JPG</a:t>
            </a:r>
          </a:p>
          <a:p>
            <a:pPr eaLnBrk="1" hangingPunct="1"/>
            <a:r>
              <a:rPr lang="cs-CZ" sz="1200" dirty="0">
                <a:latin typeface="Calibri" pitchFamily="34" charset="0"/>
              </a:rPr>
              <a:t>Obr.4-</a:t>
            </a:r>
            <a:r>
              <a:rPr lang="cs-CZ" sz="1200" dirty="0">
                <a:latin typeface="Calibri" pitchFamily="34" charset="0"/>
                <a:hlinkClick r:id="rId2"/>
              </a:rPr>
              <a:t> http://cs.wikipedia.org/wiki/Soubor:Euglena_scheme_no_arrows.svg</a:t>
            </a:r>
            <a:endParaRPr lang="cs-CZ" sz="1200" dirty="0">
              <a:latin typeface="Calibri" pitchFamily="34" charset="0"/>
            </a:endParaRPr>
          </a:p>
          <a:p>
            <a:pPr eaLnBrk="1" hangingPunct="1"/>
            <a:r>
              <a:rPr lang="cs-CZ" sz="1200" dirty="0">
                <a:latin typeface="Calibri" pitchFamily="34" charset="0"/>
              </a:rPr>
              <a:t>Obr.5-Učebnice: Kvasničková Danuše Ekologický přírodopis pro 7.ročník základní školy 2.část, třetí, upravené vydání, </a:t>
            </a:r>
            <a:r>
              <a:rPr lang="cs-CZ" sz="1200" dirty="0" smtClean="0">
                <a:latin typeface="Calibri" pitchFamily="34" charset="0"/>
              </a:rPr>
              <a:t>nakladatelství                   </a:t>
            </a:r>
            <a:r>
              <a:rPr lang="cs-CZ" sz="1200" dirty="0">
                <a:latin typeface="Calibri" pitchFamily="34" charset="0"/>
              </a:rPr>
              <a:t>Fortuna, ISBN 80-7168-890-8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152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VY_52_INOVACE_26_Jednobuněčné organizmy – rostliny - učební text</vt:lpstr>
      <vt:lpstr>Jednobuněčné rostliny</vt:lpstr>
      <vt:lpstr>Snímek 3</vt:lpstr>
      <vt:lpstr>Snímek 4</vt:lpstr>
      <vt:lpstr>2. ŘASY:</vt:lpstr>
      <vt:lpstr>Kvasinky: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VY_52_INOVACE_25</dc:title>
  <dc:creator>Hercík</dc:creator>
  <cp:lastModifiedBy>Dum</cp:lastModifiedBy>
  <cp:revision>16</cp:revision>
  <dcterms:created xsi:type="dcterms:W3CDTF">2011-03-27T15:21:09Z</dcterms:created>
  <dcterms:modified xsi:type="dcterms:W3CDTF">2012-03-28T11:51:45Z</dcterms:modified>
</cp:coreProperties>
</file>