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1BA5"/>
    <a:srgbClr val="99CCFF"/>
    <a:srgbClr val="EF7D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7DCA94-7D86-4300-89A4-8C0B6F92660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7C1C9D-8543-4516-8DBD-D08685B5C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575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Slovní</a:t>
            </a:r>
            <a:r>
              <a:rPr lang="cs-CZ" baseline="0" dirty="0" smtClean="0"/>
              <a:t> zásoba k tématu Počasí.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4500" y="4248835"/>
            <a:ext cx="3429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 smtClean="0"/>
              <a:t>Opakování slovní zásoby. Poslech písně z web stránky na kliknutí.</a:t>
            </a:r>
            <a:r>
              <a:rPr lang="cs-CZ" baseline="0" dirty="0" smtClean="0"/>
              <a:t> Studenti zapisují, která slova o počasí v písni slyší.</a:t>
            </a:r>
            <a:endParaRPr lang="cs-CZ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nadpisu klik. Učitel přečte, studenti po něm opakují.</a:t>
            </a:r>
            <a:r>
              <a:rPr lang="cs-CZ" baseline="0" dirty="0" smtClean="0"/>
              <a:t> Potom </a:t>
            </a:r>
            <a:r>
              <a:rPr lang="cs-CZ" dirty="0" smtClean="0"/>
              <a:t>jednotlivá</a:t>
            </a:r>
            <a:r>
              <a:rPr lang="cs-CZ" baseline="0" dirty="0" smtClean="0"/>
              <a:t> slova překládají ve dvojicích a zapisují si je. Na kliknutí kontrola přeložených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9721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Studenti pracují</a:t>
            </a:r>
            <a:r>
              <a:rPr lang="cs-CZ" baseline="0" dirty="0" smtClean="0"/>
              <a:t> ve dvojicích a přiřazují</a:t>
            </a:r>
            <a:r>
              <a:rPr lang="cs-CZ" dirty="0" smtClean="0"/>
              <a:t> vedle sebe 4 názvy</a:t>
            </a:r>
            <a:r>
              <a:rPr lang="cs-CZ" baseline="0" dirty="0" smtClean="0"/>
              <a:t> symbolů počasí (3x po 4). 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 předchozího úkolu vždy na kliknutí. Na klik obrázky a studenti k</a:t>
            </a:r>
            <a:r>
              <a:rPr lang="cs-CZ" baseline="0" dirty="0" smtClean="0"/>
              <a:t> nim</a:t>
            </a:r>
            <a:r>
              <a:rPr lang="cs-CZ" dirty="0" smtClean="0"/>
              <a:t> přiřazují slova. Řešení na klik.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6231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klik</a:t>
            </a:r>
            <a:r>
              <a:rPr lang="cs-CZ" baseline="0" dirty="0" smtClean="0"/>
              <a:t> a </a:t>
            </a:r>
            <a:r>
              <a:rPr lang="cs-CZ" dirty="0" smtClean="0"/>
              <a:t>přečte slovo</a:t>
            </a:r>
            <a:r>
              <a:rPr lang="cs-CZ" baseline="0" dirty="0" smtClean="0"/>
              <a:t>, žáci opakují po něm. </a:t>
            </a:r>
            <a:r>
              <a:rPr lang="cs-CZ" dirty="0" smtClean="0"/>
              <a:t>Nová slovíčka vyhledávají ve slovníku. Kontrola překladu na kliknutí. Následuje klik a procvičení slovní zásoby na web stránkách.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3983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pracují samostatně v sešitech.</a:t>
            </a:r>
            <a:r>
              <a:rPr lang="cs-CZ" baseline="0" dirty="0" smtClean="0"/>
              <a:t> Rozhodnou, zda jsou věty pravdivé nebo nepravdivé potom samostatně tvoří správné věty. Jednotlivci čtou své opravené věty. Na klik řešení. Další klik možné řešení.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1833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aseline="0" dirty="0" smtClean="0"/>
              <a:t>Učitel klade otázky a s</a:t>
            </a:r>
            <a:r>
              <a:rPr lang="cs-CZ" dirty="0" smtClean="0"/>
              <a:t>tudenti tvoří věty s</a:t>
            </a:r>
            <a:r>
              <a:rPr lang="cs-CZ" baseline="0" dirty="0" smtClean="0"/>
              <a:t> novou slovní zásobou. Na kliknutí může pomoci studentům slovní zásoba.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7C1C9D-8543-4516-8DBD-D08685B5CCA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434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60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38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97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177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095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732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29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13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367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67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74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590800" y="2286000"/>
            <a:ext cx="6180224" cy="1470025"/>
          </a:xfrm>
        </p:spPr>
        <p:txBody>
          <a:bodyPr anchor="t"/>
          <a:lstStyle>
            <a:lvl1pPr algn="r" latinLnBrk="0">
              <a:defRPr lang="cs-CZ" b="1" cap="small" baseline="0">
                <a:solidFill>
                  <a:srgbClr val="003300"/>
                </a:solidFill>
              </a:defRPr>
            </a:lvl1pPr>
          </a:lstStyle>
          <a:p>
            <a:r>
              <a:rPr lang="cs-CZ"/>
              <a:t>Po kliknutí lze upravit styl předlohy nadpisů.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400" y="4038600"/>
            <a:ext cx="4772528" cy="990600"/>
          </a:xfrm>
        </p:spPr>
        <p:txBody>
          <a:bodyPr>
            <a:normAutofit/>
          </a:bodyPr>
          <a:lstStyle>
            <a:lvl1pPr marL="0" indent="0" algn="r" latinLnBrk="0">
              <a:buNone/>
              <a:defRPr lang="cs-CZ" sz="2000" b="0">
                <a:solidFill>
                  <a:schemeClr val="tx1"/>
                </a:solidFill>
                <a:latin typeface="Georgia" pitchFamily="18" charset="0"/>
              </a:defRPr>
            </a:lvl1pPr>
            <a:lvl2pPr marL="4572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251"/>
            <a:ext cx="3721618" cy="6858000"/>
          </a:xfrm>
          <a:prstGeom prst="rect">
            <a:avLst/>
          </a:prstGeom>
        </p:spPr>
      </p:pic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6858000" y="5105400"/>
            <a:ext cx="1828800" cy="990600"/>
          </a:xfrm>
        </p:spPr>
        <p:txBody>
          <a:bodyPr>
            <a:normAutofit/>
          </a:bodyPr>
          <a:lstStyle>
            <a:lvl1pPr marL="0" indent="0" algn="ctr" latinLnBrk="0">
              <a:buNone/>
              <a:defRPr lang="cs-CZ" sz="2000" baseline="0"/>
            </a:lvl1pPr>
          </a:lstStyle>
          <a:p>
            <a:r>
              <a:rPr lang="cs-CZ"/>
              <a:t>Logo společnosti</a:t>
            </a:r>
          </a:p>
        </p:txBody>
      </p:sp>
    </p:spTree>
    <p:extLst>
      <p:ext uri="{BB962C8B-B14F-4D97-AF65-F5344CB8AC3E}">
        <p14:creationId xmlns:p14="http://schemas.microsoft.com/office/powerpoint/2010/main" val="414155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Pouze pozad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762000" y="6356350"/>
            <a:ext cx="2133600" cy="365125"/>
          </a:xfrm>
        </p:spPr>
        <p:txBody>
          <a:bodyPr/>
          <a:lstStyle/>
          <a:p>
            <a:fld id="{757B281C-5159-4971-8228-52B9A72E9ED2}" type="datetimeFigureOut">
              <a:pPr/>
              <a:t>1.12.2013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3528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05600" y="6356350"/>
            <a:ext cx="2133600" cy="365125"/>
          </a:xfrm>
        </p:spPr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027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3306B-A5CF-4560-A797-5EC52F1778C6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04268C-4167-423C-B0D4-991A5FEAA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015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g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microsoft.com/office/2007/relationships/hdphoto" Target="../media/hdphoto1.wdp"/><Relationship Id="rId5" Type="http://schemas.openxmlformats.org/officeDocument/2006/relationships/image" Target="../media/image7.jpeg"/><Relationship Id="rId10" Type="http://schemas.openxmlformats.org/officeDocument/2006/relationships/hyperlink" Target="http://www.youtube.com/watch?v=-dxbC4-nlEc" TargetMode="External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ocabulary.cl/english-games/weather-forecast.ht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566" y="188640"/>
            <a:ext cx="4035425" cy="1070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0151117"/>
              </p:ext>
            </p:extLst>
          </p:nvPr>
        </p:nvGraphicFramePr>
        <p:xfrm>
          <a:off x="2522566" y="1340768"/>
          <a:ext cx="4104456" cy="45237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51972"/>
                <a:gridCol w="2952484"/>
              </a:tblGrid>
              <a:tr h="20396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0396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VY_32_INOVACE_121_WEATHER CONDITIONS 1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4466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dirty="0" smtClean="0">
                          <a:effectLst/>
                        </a:rPr>
                        <a:t>                        Masarykova </a:t>
                      </a:r>
                      <a:r>
                        <a:rPr lang="cs-CZ" sz="900" dirty="0">
                          <a:effectLst/>
                        </a:rPr>
                        <a:t>střední  škola zemědělská a Vyšší 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dirty="0" smtClean="0">
                          <a:effectLst/>
                        </a:rPr>
                        <a:t>                        odborná </a:t>
                      </a:r>
                      <a:r>
                        <a:rPr lang="cs-CZ" sz="900" dirty="0">
                          <a:effectLst/>
                        </a:rPr>
                        <a:t>škola, Opava, příspěvková organizace</a:t>
                      </a:r>
                      <a:endParaRPr lang="cs-CZ" sz="7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0396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Mgr. Jana Ratimorská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0396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Průřezové téma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Člověk a životní prostředí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0396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Anglický jazyk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0396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1.– 4.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017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4. 10. 2013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3467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5. 11. 2013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3.L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3467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4895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 nové slovní zásoby na téma Počasí, její aktivní procvičení a utvrzení. Inovativní práce v Power pointu a práce v online prostředí s internetem.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3467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Weather forecast, adjectives,true and false sentences, weather in the Czech Republic.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91783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Určeno k prezentaci pro studenty úrovně A2 – B1. Časově je prezentace koncipována na 1 vyučovací hodinu. Studenti pracují se slovníkem a v online prostředí s internetem. Porovnávají svou práci se správným řešením, ověřují testováním a samostatným mluvením.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03964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17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022" y="170039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3105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571492" y="4390411"/>
            <a:ext cx="2160240" cy="525449"/>
          </a:xfrm>
        </p:spPr>
        <p:txBody>
          <a:bodyPr>
            <a:normAutofit fontScale="92500"/>
          </a:bodyPr>
          <a:lstStyle/>
          <a:p>
            <a:r>
              <a:rPr lang="cs-CZ" sz="2800" b="1" dirty="0" smtClean="0">
                <a:latin typeface="+mn-lt"/>
              </a:rPr>
              <a:t>VOCABULARY</a:t>
            </a:r>
            <a:endParaRPr lang="cs-CZ" sz="2800" b="1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27457" y="3284984"/>
            <a:ext cx="468051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4400" b="1" dirty="0">
              <a:solidFill>
                <a:srgbClr val="009ED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3" y="2479305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cap="small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WEATHER CONDITIONS</a:t>
            </a:r>
            <a:endParaRPr lang="cs-CZ" dirty="0"/>
          </a:p>
        </p:txBody>
      </p:sp>
      <p:pic>
        <p:nvPicPr>
          <p:cNvPr id="2051" name="Picture 3" descr="C:\Users\Jana\AppData\Local\Microsoft\Windows\Temporary Internet Files\Content.IE5\8HMBO92V\MM90035659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856" y="4653136"/>
            <a:ext cx="2160240" cy="20162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8776" y="0"/>
            <a:ext cx="3773303" cy="24928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03052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9605" y="116632"/>
            <a:ext cx="6336704" cy="864096"/>
          </a:xfr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60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Repeat</a:t>
            </a:r>
            <a:r>
              <a:rPr lang="cs-CZ" sz="6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0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Vocabulary</a:t>
            </a:r>
            <a:endParaRPr lang="cs-CZ" sz="6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/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153162"/>
            <a:ext cx="2880320" cy="22322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 prst="angle"/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68759"/>
            <a:ext cx="3024336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 prst="angle"/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153163"/>
            <a:ext cx="3024336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3682" y="1268759"/>
            <a:ext cx="2898068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 prst="angle"/>
          </a:sp3d>
        </p:spPr>
      </p:pic>
      <p:sp>
        <p:nvSpPr>
          <p:cNvPr id="21" name="TextovéPole 20"/>
          <p:cNvSpPr txBox="1"/>
          <p:nvPr/>
        </p:nvSpPr>
        <p:spPr>
          <a:xfrm>
            <a:off x="2830524" y="3199055"/>
            <a:ext cx="3752374" cy="954107"/>
          </a:xfrm>
          <a:prstGeom prst="rect">
            <a:avLst/>
          </a:prstGeom>
          <a:solidFill>
            <a:srgbClr val="EF7DC9"/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vert="horz"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Weather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Forecast</a:t>
            </a: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weather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 song -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YouTube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419872" y="1556792"/>
            <a:ext cx="857927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3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00B050"/>
                </a:solidFill>
              </a:rPr>
              <a:t>Spring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34150" y="2614355"/>
            <a:ext cx="107273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Summer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33337" y="4437112"/>
            <a:ext cx="1050288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2">
                    <a:lumMod val="10000"/>
                  </a:schemeClr>
                </a:solidFill>
              </a:rPr>
              <a:t>Autumn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04048" y="5661248"/>
            <a:ext cx="92134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Winter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5849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1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652120" y="10527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16631"/>
            <a:ext cx="8673978" cy="707886"/>
          </a:xfrm>
          <a:prstGeom prst="rect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Weather</a:t>
            </a:r>
            <a:r>
              <a:rPr lang="cs-CZ" sz="40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Forecast</a:t>
            </a:r>
            <a:r>
              <a:rPr lang="cs-CZ" sz="40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40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Translate</a:t>
            </a:r>
            <a:r>
              <a:rPr lang="cs-CZ" sz="40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0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Words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1052736"/>
            <a:ext cx="3109317" cy="52629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slunečný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rgbClr val="1B1BA5"/>
                </a:solidFill>
              </a:rPr>
              <a:t>větrný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oblačný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rgbClr val="1B1BA5"/>
                </a:solidFill>
              </a:rPr>
              <a:t>polojasno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blýskání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rgbClr val="1B1BA5"/>
                </a:solidFill>
              </a:rPr>
              <a:t>silné sněžení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zamračeno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rgbClr val="1B1BA5"/>
                </a:solidFill>
              </a:rPr>
              <a:t>liják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poprchávání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rgbClr val="1B1BA5"/>
                </a:solidFill>
              </a:rPr>
              <a:t>krupobití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sněžení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rgbClr val="1B1BA5"/>
                </a:solidFill>
              </a:rPr>
              <a:t>bouřkový mrak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99592" y="1072063"/>
            <a:ext cx="3257495" cy="526297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sunny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rgbClr val="1B1BA5"/>
                </a:solidFill>
              </a:rPr>
              <a:t>windy</a:t>
            </a:r>
            <a:endParaRPr lang="cs-CZ" sz="2800" b="1" dirty="0">
              <a:solidFill>
                <a:srgbClr val="1B1BA5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cloudy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                 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rgbClr val="1B1BA5"/>
                </a:solidFill>
              </a:rPr>
              <a:t>partly</a:t>
            </a:r>
            <a:r>
              <a:rPr lang="cs-CZ" sz="2800" b="1" dirty="0">
                <a:solidFill>
                  <a:srgbClr val="1B1BA5"/>
                </a:solidFill>
              </a:rPr>
              <a:t> </a:t>
            </a:r>
            <a:r>
              <a:rPr lang="cs-CZ" sz="2800" b="1" dirty="0" err="1">
                <a:solidFill>
                  <a:srgbClr val="1B1BA5"/>
                </a:solidFill>
              </a:rPr>
              <a:t>cloudy</a:t>
            </a:r>
            <a:endParaRPr lang="cs-CZ" sz="2800" b="1" dirty="0">
              <a:solidFill>
                <a:srgbClr val="1B1BA5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lightning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              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rgbClr val="1B1BA5"/>
                </a:solidFill>
              </a:rPr>
              <a:t>heavy</a:t>
            </a:r>
            <a:r>
              <a:rPr lang="cs-CZ" sz="2800" b="1" dirty="0">
                <a:solidFill>
                  <a:srgbClr val="1B1BA5"/>
                </a:solidFill>
              </a:rPr>
              <a:t> </a:t>
            </a:r>
            <a:r>
              <a:rPr lang="cs-CZ" sz="2800" b="1" dirty="0" err="1">
                <a:solidFill>
                  <a:srgbClr val="1B1BA5"/>
                </a:solidFill>
              </a:rPr>
              <a:t>snowfall</a:t>
            </a:r>
            <a:endParaRPr lang="cs-CZ" sz="2800" b="1" dirty="0">
              <a:solidFill>
                <a:srgbClr val="1B1BA5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overcast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              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rgbClr val="1B1BA5"/>
                </a:solidFill>
              </a:rPr>
              <a:t>shower</a:t>
            </a:r>
            <a:r>
              <a:rPr lang="cs-CZ" sz="2800" b="1" dirty="0">
                <a:solidFill>
                  <a:srgbClr val="1B1BA5"/>
                </a:solidFill>
              </a:rPr>
              <a:t>     </a:t>
            </a:r>
            <a:r>
              <a:rPr lang="cs-CZ" sz="2800" b="1" dirty="0">
                <a:solidFill>
                  <a:srgbClr val="3333CC"/>
                </a:solidFill>
              </a:rPr>
              <a:t>            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sprinkle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               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rgbClr val="1B1BA5"/>
                </a:solidFill>
              </a:rPr>
              <a:t>hail</a:t>
            </a:r>
            <a:r>
              <a:rPr lang="cs-CZ" sz="2800" b="1" dirty="0">
                <a:solidFill>
                  <a:srgbClr val="1B1BA5"/>
                </a:solidFill>
              </a:rPr>
              <a:t> </a:t>
            </a:r>
            <a:r>
              <a:rPr lang="cs-CZ" sz="2800" b="1" dirty="0">
                <a:solidFill>
                  <a:srgbClr val="3333CC"/>
                </a:solidFill>
              </a:rPr>
              <a:t>                      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</a:rPr>
              <a:t>snowfall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             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solidFill>
                  <a:srgbClr val="1B1BA5"/>
                </a:solidFill>
              </a:rPr>
              <a:t>thunder</a:t>
            </a:r>
            <a:r>
              <a:rPr lang="cs-CZ" sz="2800" b="1" dirty="0">
                <a:solidFill>
                  <a:srgbClr val="1B1BA5"/>
                </a:solidFill>
              </a:rPr>
              <a:t>  </a:t>
            </a:r>
            <a:r>
              <a:rPr lang="cs-CZ" sz="2800" b="1" dirty="0" err="1">
                <a:solidFill>
                  <a:srgbClr val="1B1BA5"/>
                </a:solidFill>
              </a:rPr>
              <a:t>cloud</a:t>
            </a:r>
            <a:endParaRPr lang="cs-CZ" sz="2800" dirty="0">
              <a:solidFill>
                <a:srgbClr val="1B1BA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53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0"/>
                            </p:stCondLst>
                            <p:childTnLst>
                              <p:par>
                                <p:cTn id="4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500"/>
                            </p:stCondLst>
                            <p:childTnLst>
                              <p:par>
                                <p:cTn id="5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6000"/>
                            </p:stCondLst>
                            <p:childTnLst>
                              <p:par>
                                <p:cTn id="5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6500"/>
                            </p:stCondLst>
                            <p:childTnLst>
                              <p:par>
                                <p:cTn id="6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7500"/>
                            </p:stCondLst>
                            <p:childTnLst>
                              <p:par>
                                <p:cTn id="7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00"/>
                            </p:stCondLst>
                            <p:childTnLst>
                              <p:par>
                                <p:cTn id="9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000"/>
                            </p:stCondLst>
                            <p:childTnLst>
                              <p:par>
                                <p:cTn id="9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500"/>
                            </p:stCondLst>
                            <p:childTnLst>
                              <p:par>
                                <p:cTn id="10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6000"/>
                            </p:stCondLst>
                            <p:childTnLst>
                              <p:par>
                                <p:cTn id="10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7500"/>
                            </p:stCondLst>
                            <p:childTnLst>
                              <p:par>
                                <p:cTn id="1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1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1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9000"/>
                            </p:stCondLst>
                            <p:childTnLst>
                              <p:par>
                                <p:cTn id="1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0500"/>
                            </p:stCondLst>
                            <p:childTnLst>
                              <p:par>
                                <p:cTn id="1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1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3500"/>
                            </p:stCondLst>
                            <p:childTnLst>
                              <p:par>
                                <p:cTn id="1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1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1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6500"/>
                            </p:stCondLst>
                            <p:childTnLst>
                              <p:par>
                                <p:cTn id="14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1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1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294143" y="2087940"/>
            <a:ext cx="5206554" cy="3855660"/>
          </a:xfrm>
          <a:prstGeom prst="rect">
            <a:avLst/>
          </a:prstGeom>
          <a:noFill/>
        </p:spPr>
        <p:txBody>
          <a:bodyPr wrap="square" rtlCol="0">
            <a:normAutofit fontScale="55000" lnSpcReduction="20000"/>
          </a:bodyPr>
          <a:lstStyle/>
          <a:p>
            <a:endParaRPr lang="cs-CZ" sz="7200" b="1" dirty="0" smtClean="0"/>
          </a:p>
          <a:p>
            <a:endParaRPr lang="cs-CZ" sz="7200" b="1" dirty="0"/>
          </a:p>
          <a:p>
            <a:endParaRPr lang="cs-CZ" sz="7200" b="1" dirty="0"/>
          </a:p>
          <a:p>
            <a:endParaRPr lang="cs-CZ" sz="7200" b="1" dirty="0"/>
          </a:p>
          <a:p>
            <a:endParaRPr lang="cs-CZ" sz="7200" b="1" dirty="0"/>
          </a:p>
          <a:p>
            <a:endParaRPr lang="cs-CZ" sz="7200" b="1" dirty="0"/>
          </a:p>
          <a:p>
            <a:r>
              <a:rPr lang="cs-CZ" sz="7200" dirty="0" smtClean="0"/>
              <a:t> </a:t>
            </a:r>
            <a:endParaRPr lang="cs-CZ" sz="7200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06588"/>
            <a:ext cx="6602947" cy="483701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88640"/>
            <a:ext cx="7632847" cy="584775"/>
          </a:xfrm>
          <a:prstGeom prst="rect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 </a:t>
            </a:r>
            <a:r>
              <a:rPr lang="cs-CZ" sz="32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</a:t>
            </a:r>
            <a:r>
              <a:rPr lang="cs-CZ" sz="32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cs-CZ" sz="32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2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pictures</a:t>
            </a:r>
            <a:r>
              <a:rPr lang="cs-CZ" sz="32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3200" b="1" dirty="0" err="1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write</a:t>
            </a:r>
            <a:r>
              <a:rPr lang="cs-CZ" sz="3200" b="1" dirty="0" smtClean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their</a:t>
            </a:r>
            <a:r>
              <a:rPr lang="cs-CZ" sz="32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naming</a:t>
            </a:r>
            <a:r>
              <a:rPr lang="cs-CZ" sz="32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6475" y="4015770"/>
            <a:ext cx="2217525" cy="2639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114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551488" y="271772"/>
            <a:ext cx="1960793" cy="707886"/>
          </a:xfrm>
          <a:prstGeom prst="rect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7559" y="1700808"/>
            <a:ext cx="8537465" cy="3539430"/>
          </a:xfrm>
          <a:prstGeom prst="rect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b="1" dirty="0">
                <a:solidFill>
                  <a:srgbClr val="0070C0"/>
                </a:solidFill>
              </a:rPr>
              <a:t>sunny      </a:t>
            </a:r>
            <a:r>
              <a:rPr lang="cs-CZ" sz="3200" b="1" dirty="0" err="1">
                <a:solidFill>
                  <a:srgbClr val="0070C0"/>
                </a:solidFill>
              </a:rPr>
              <a:t>partly</a:t>
            </a:r>
            <a:r>
              <a:rPr lang="cs-CZ" sz="3200" b="1" dirty="0">
                <a:solidFill>
                  <a:srgbClr val="0070C0"/>
                </a:solidFill>
              </a:rPr>
              <a:t> </a:t>
            </a:r>
            <a:r>
              <a:rPr lang="cs-CZ" sz="3200" b="1" dirty="0" err="1">
                <a:solidFill>
                  <a:srgbClr val="0070C0"/>
                </a:solidFill>
              </a:rPr>
              <a:t>cloudy</a:t>
            </a:r>
            <a:r>
              <a:rPr lang="cs-CZ" sz="3200" b="1" dirty="0">
                <a:solidFill>
                  <a:srgbClr val="0070C0"/>
                </a:solidFill>
              </a:rPr>
              <a:t>      </a:t>
            </a:r>
            <a:r>
              <a:rPr lang="cs-CZ" sz="3200" b="1" dirty="0" err="1">
                <a:solidFill>
                  <a:srgbClr val="0070C0"/>
                </a:solidFill>
              </a:rPr>
              <a:t>overcast</a:t>
            </a:r>
            <a:r>
              <a:rPr lang="cs-CZ" sz="3200" b="1" dirty="0">
                <a:solidFill>
                  <a:srgbClr val="0070C0"/>
                </a:solidFill>
              </a:rPr>
              <a:t>       </a:t>
            </a:r>
            <a:r>
              <a:rPr lang="cs-CZ" sz="3200" b="1" dirty="0" err="1">
                <a:solidFill>
                  <a:srgbClr val="0070C0"/>
                </a:solidFill>
              </a:rPr>
              <a:t>cloudy</a:t>
            </a:r>
            <a:endParaRPr lang="cs-CZ" sz="3200" b="1" dirty="0">
              <a:solidFill>
                <a:srgbClr val="0070C0"/>
              </a:solidFill>
            </a:endParaRPr>
          </a:p>
          <a:p>
            <a:pPr lvl="0">
              <a:spcBef>
                <a:spcPct val="20000"/>
              </a:spcBef>
            </a:pPr>
            <a:endParaRPr lang="cs-CZ" sz="3200" b="1" dirty="0">
              <a:solidFill>
                <a:srgbClr val="0070C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3200" b="1" dirty="0" err="1">
                <a:solidFill>
                  <a:srgbClr val="0070C0"/>
                </a:solidFill>
              </a:rPr>
              <a:t>sprinkle</a:t>
            </a:r>
            <a:r>
              <a:rPr lang="cs-CZ" sz="3200" b="1" dirty="0">
                <a:solidFill>
                  <a:srgbClr val="0070C0"/>
                </a:solidFill>
              </a:rPr>
              <a:t>         </a:t>
            </a:r>
            <a:r>
              <a:rPr lang="cs-CZ" sz="3200" b="1" dirty="0" err="1">
                <a:solidFill>
                  <a:srgbClr val="0070C0"/>
                </a:solidFill>
              </a:rPr>
              <a:t>shower</a:t>
            </a:r>
            <a:r>
              <a:rPr lang="cs-CZ" sz="3200" b="1" dirty="0">
                <a:solidFill>
                  <a:srgbClr val="0070C0"/>
                </a:solidFill>
              </a:rPr>
              <a:t>         </a:t>
            </a:r>
            <a:r>
              <a:rPr lang="cs-CZ" sz="3200" b="1" dirty="0" err="1">
                <a:solidFill>
                  <a:srgbClr val="0070C0"/>
                </a:solidFill>
              </a:rPr>
              <a:t>hail</a:t>
            </a:r>
            <a:r>
              <a:rPr lang="cs-CZ" sz="3200" b="1" dirty="0">
                <a:solidFill>
                  <a:srgbClr val="0070C0"/>
                </a:solidFill>
              </a:rPr>
              <a:t>            </a:t>
            </a:r>
            <a:r>
              <a:rPr lang="cs-CZ" sz="3200" b="1" dirty="0" err="1">
                <a:solidFill>
                  <a:srgbClr val="0070C0"/>
                </a:solidFill>
              </a:rPr>
              <a:t>lightning</a:t>
            </a:r>
            <a:endParaRPr lang="cs-CZ" sz="3200" b="1" dirty="0">
              <a:solidFill>
                <a:srgbClr val="0070C0"/>
              </a:solidFill>
            </a:endParaRPr>
          </a:p>
          <a:p>
            <a:pPr lvl="0">
              <a:spcBef>
                <a:spcPct val="20000"/>
              </a:spcBef>
            </a:pPr>
            <a:endParaRPr lang="cs-CZ" sz="3200" b="1" dirty="0">
              <a:solidFill>
                <a:srgbClr val="0070C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3200" b="1" dirty="0" err="1">
                <a:solidFill>
                  <a:srgbClr val="0070C0"/>
                </a:solidFill>
              </a:rPr>
              <a:t>thunder</a:t>
            </a:r>
            <a:r>
              <a:rPr lang="cs-CZ" sz="3200" b="1" dirty="0">
                <a:solidFill>
                  <a:srgbClr val="0070C0"/>
                </a:solidFill>
              </a:rPr>
              <a:t> </a:t>
            </a:r>
            <a:r>
              <a:rPr lang="cs-CZ" sz="3200" b="1" dirty="0" err="1">
                <a:solidFill>
                  <a:srgbClr val="0070C0"/>
                </a:solidFill>
              </a:rPr>
              <a:t>cloud</a:t>
            </a:r>
            <a:r>
              <a:rPr lang="cs-CZ" sz="3200" b="1" dirty="0">
                <a:solidFill>
                  <a:srgbClr val="0070C0"/>
                </a:solidFill>
              </a:rPr>
              <a:t>   </a:t>
            </a:r>
            <a:r>
              <a:rPr lang="cs-CZ" sz="3200" b="1" dirty="0" err="1">
                <a:solidFill>
                  <a:srgbClr val="0070C0"/>
                </a:solidFill>
              </a:rPr>
              <a:t>snowfall</a:t>
            </a:r>
            <a:r>
              <a:rPr lang="cs-CZ" sz="3200" b="1" dirty="0">
                <a:solidFill>
                  <a:srgbClr val="0070C0"/>
                </a:solidFill>
              </a:rPr>
              <a:t>   </a:t>
            </a:r>
            <a:r>
              <a:rPr lang="cs-CZ" sz="3200" b="1" dirty="0" err="1">
                <a:solidFill>
                  <a:srgbClr val="0070C0"/>
                </a:solidFill>
              </a:rPr>
              <a:t>heavy</a:t>
            </a:r>
            <a:r>
              <a:rPr lang="cs-CZ" sz="3200" b="1" dirty="0">
                <a:solidFill>
                  <a:srgbClr val="0070C0"/>
                </a:solidFill>
              </a:rPr>
              <a:t> </a:t>
            </a:r>
            <a:r>
              <a:rPr lang="cs-CZ" sz="3200" b="1" dirty="0" err="1">
                <a:solidFill>
                  <a:srgbClr val="0070C0"/>
                </a:solidFill>
              </a:rPr>
              <a:t>snowfall</a:t>
            </a:r>
            <a:r>
              <a:rPr lang="cs-CZ" sz="3200" b="1" dirty="0">
                <a:solidFill>
                  <a:srgbClr val="0070C0"/>
                </a:solidFill>
              </a:rPr>
              <a:t>   </a:t>
            </a:r>
            <a:r>
              <a:rPr lang="cs-CZ" sz="3200" b="1" dirty="0" err="1">
                <a:solidFill>
                  <a:srgbClr val="0070C0"/>
                </a:solidFill>
              </a:rPr>
              <a:t>windy</a:t>
            </a:r>
            <a:r>
              <a:rPr lang="cs-CZ" sz="3200" b="1" dirty="0">
                <a:solidFill>
                  <a:srgbClr val="0070C0"/>
                </a:solidFill>
              </a:rPr>
              <a:t> </a:t>
            </a:r>
          </a:p>
          <a:p>
            <a:pPr lvl="0">
              <a:spcBef>
                <a:spcPct val="20000"/>
              </a:spcBef>
            </a:pP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34"/>
            <a:ext cx="1636440" cy="11302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6440" y="0"/>
            <a:ext cx="1737504" cy="11288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888" y="-1"/>
            <a:ext cx="1686929" cy="112884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23510"/>
            <a:ext cx="1866346" cy="10604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8442" y="5795934"/>
            <a:ext cx="1869109" cy="10794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7551" y="5795934"/>
            <a:ext cx="1849337" cy="10620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7562" y="-1"/>
            <a:ext cx="1749326" cy="1130281"/>
          </a:xfrm>
          <a:prstGeom prst="rect">
            <a:avLst/>
          </a:prstGeom>
        </p:spPr>
      </p:pic>
      <p:sp>
        <p:nvSpPr>
          <p:cNvPr id="23" name="Zaoblený obdélník 22"/>
          <p:cNvSpPr/>
          <p:nvPr/>
        </p:nvSpPr>
        <p:spPr>
          <a:xfrm>
            <a:off x="6803587" y="1844824"/>
            <a:ext cx="12965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cloudy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498556" y="4149080"/>
            <a:ext cx="129614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windy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012299" y="1844824"/>
            <a:ext cx="2217077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bg1"/>
                </a:solidFill>
              </a:rPr>
              <a:t>partly</a:t>
            </a:r>
            <a:r>
              <a:rPr lang="cs-CZ" sz="2400" b="1" dirty="0">
                <a:solidFill>
                  <a:schemeClr val="bg1"/>
                </a:solidFill>
              </a:rPr>
              <a:t> </a:t>
            </a:r>
            <a:r>
              <a:rPr lang="cs-CZ" sz="2400" b="1" dirty="0" err="1">
                <a:solidFill>
                  <a:schemeClr val="bg1"/>
                </a:solidFill>
              </a:rPr>
              <a:t>cloudy</a:t>
            </a:r>
            <a:r>
              <a:rPr lang="cs-CZ" sz="2400" b="1" dirty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48836" y="1844824"/>
            <a:ext cx="124417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sunny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300192" y="2990474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bg1"/>
                </a:solidFill>
              </a:rPr>
              <a:t>l</a:t>
            </a:r>
            <a:r>
              <a:rPr lang="cs-CZ" sz="2400" b="1" dirty="0" err="1" smtClean="0">
                <a:solidFill>
                  <a:schemeClr val="bg1"/>
                </a:solidFill>
              </a:rPr>
              <a:t>ightening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531885" y="2999913"/>
            <a:ext cx="113314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hail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020743" y="4149080"/>
            <a:ext cx="1506615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snowfall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563991" y="2996952"/>
            <a:ext cx="148701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shower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59160" y="4151401"/>
            <a:ext cx="2354559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bg1"/>
                </a:solidFill>
              </a:rPr>
              <a:t>t</a:t>
            </a:r>
            <a:r>
              <a:rPr lang="cs-CZ" sz="2400" b="1" dirty="0" err="1" smtClean="0">
                <a:solidFill>
                  <a:schemeClr val="bg1"/>
                </a:solidFill>
              </a:rPr>
              <a:t>hunder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cloud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1879" y="5794064"/>
            <a:ext cx="1711937" cy="104839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6346" y="5820015"/>
            <a:ext cx="1907704" cy="1063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059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7000"/>
                            </p:stCondLst>
                            <p:childTnLst>
                              <p:par>
                                <p:cTn id="6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8000"/>
                            </p:stCondLst>
                            <p:childTnLst>
                              <p:par>
                                <p:cTn id="6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11111E-6 L 0.40173 0.51991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87" y="2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111E-6 L -0.22726 -0.09954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72" y="-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11111E-6 L 0.08663 0.51991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2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500"/>
                            </p:stCondLst>
                            <p:childTnLst>
                              <p:par>
                                <p:cTn id="104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44444E-6 L 0.35104 -0.26759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52" y="-1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00"/>
                            </p:stCondLst>
                            <p:childTnLst>
                              <p:par>
                                <p:cTn id="11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59259E-6 L 0.3283 -0.26806 " pathEditMode="relative" rAng="0" ptsTypes="AA">
                                      <p:cBhvr>
                                        <p:cTn id="1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06" y="-13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48148E-6 L -0.67326 0.35278 " pathEditMode="relative" rAng="0" ptsTypes="AA">
                                      <p:cBhvr>
                                        <p:cTn id="12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663" y="17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48148E-6 L 0.51806 0.18357 " pathEditMode="relative" rAng="0" ptsTypes="AA">
                                      <p:cBhvr>
                                        <p:cTn id="13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03" y="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500"/>
                            </p:stCondLst>
                            <p:childTnLst>
                              <p:par>
                                <p:cTn id="140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022E-16 L -0.09375 -0.43565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8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500"/>
                            </p:stCondLst>
                            <p:childTnLst>
                              <p:par>
                                <p:cTn id="14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022E-16 L -0.57188 0.1838 " pathEditMode="relative" rAng="0" ptsTypes="AA">
                                      <p:cBhvr>
                                        <p:cTn id="1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94" y="9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4678" y="908720"/>
            <a:ext cx="2520280" cy="52629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err="1">
                <a:solidFill>
                  <a:srgbClr val="C00000"/>
                </a:solidFill>
              </a:rPr>
              <a:t>humid</a:t>
            </a:r>
            <a:r>
              <a:rPr lang="cs-CZ" sz="2800" b="1" dirty="0">
                <a:solidFill>
                  <a:srgbClr val="C00000"/>
                </a:solidFill>
              </a:rPr>
              <a:t>                      </a:t>
            </a:r>
          </a:p>
          <a:p>
            <a:pPr lvl="0"/>
            <a:r>
              <a:rPr lang="cs-CZ" sz="2800" b="1" dirty="0" err="1">
                <a:solidFill>
                  <a:srgbClr val="1B1BA5"/>
                </a:solidFill>
              </a:rPr>
              <a:t>drought</a:t>
            </a:r>
            <a:r>
              <a:rPr lang="cs-CZ" sz="2800" b="1" dirty="0">
                <a:solidFill>
                  <a:schemeClr val="accent5"/>
                </a:solidFill>
              </a:rPr>
              <a:t> </a:t>
            </a:r>
            <a:r>
              <a:rPr lang="cs-CZ" sz="2800" b="1" dirty="0">
                <a:solidFill>
                  <a:srgbClr val="C00000"/>
                </a:solidFill>
              </a:rPr>
              <a:t>                   </a:t>
            </a:r>
          </a:p>
          <a:p>
            <a:pPr lvl="0"/>
            <a:r>
              <a:rPr lang="cs-CZ" sz="2800" b="1" dirty="0" err="1">
                <a:solidFill>
                  <a:srgbClr val="C00000"/>
                </a:solidFill>
              </a:rPr>
              <a:t>frost</a:t>
            </a:r>
            <a:endParaRPr lang="cs-CZ" sz="2800" b="1" dirty="0">
              <a:solidFill>
                <a:srgbClr val="C00000"/>
              </a:solidFill>
            </a:endParaRPr>
          </a:p>
          <a:p>
            <a:pPr lvl="0"/>
            <a:r>
              <a:rPr lang="cs-CZ" sz="2800" b="1" dirty="0" err="1">
                <a:solidFill>
                  <a:srgbClr val="1B1BA5"/>
                </a:solidFill>
              </a:rPr>
              <a:t>mild</a:t>
            </a:r>
            <a:r>
              <a:rPr lang="cs-CZ" sz="2800" b="1" dirty="0">
                <a:solidFill>
                  <a:srgbClr val="1B1BA5"/>
                </a:solidFill>
              </a:rPr>
              <a:t>  </a:t>
            </a:r>
            <a:r>
              <a:rPr lang="cs-CZ" sz="2800" b="1" dirty="0">
                <a:solidFill>
                  <a:srgbClr val="C00000"/>
                </a:solidFill>
              </a:rPr>
              <a:t>                        </a:t>
            </a:r>
          </a:p>
          <a:p>
            <a:pPr lvl="0"/>
            <a:r>
              <a:rPr lang="cs-CZ" sz="2800" b="1" dirty="0" err="1">
                <a:solidFill>
                  <a:srgbClr val="C00000"/>
                </a:solidFill>
              </a:rPr>
              <a:t>avalanche</a:t>
            </a:r>
            <a:r>
              <a:rPr lang="cs-CZ" sz="2800" b="1" dirty="0">
                <a:solidFill>
                  <a:srgbClr val="C00000"/>
                </a:solidFill>
              </a:rPr>
              <a:t>                </a:t>
            </a:r>
          </a:p>
          <a:p>
            <a:pPr lvl="0"/>
            <a:r>
              <a:rPr lang="cs-CZ" sz="2800" b="1" dirty="0" err="1">
                <a:solidFill>
                  <a:srgbClr val="1B1BA5"/>
                </a:solidFill>
              </a:rPr>
              <a:t>drizzle</a:t>
            </a:r>
            <a:endParaRPr lang="cs-CZ" sz="2800" b="1" dirty="0">
              <a:solidFill>
                <a:srgbClr val="1B1BA5"/>
              </a:solidFill>
            </a:endParaRPr>
          </a:p>
          <a:p>
            <a:pPr lvl="0"/>
            <a:r>
              <a:rPr lang="cs-CZ" sz="2800" b="1" dirty="0" err="1">
                <a:solidFill>
                  <a:srgbClr val="C00000"/>
                </a:solidFill>
              </a:rPr>
              <a:t>sleet</a:t>
            </a:r>
            <a:endParaRPr lang="cs-CZ" sz="2800" b="1" dirty="0">
              <a:solidFill>
                <a:srgbClr val="C00000"/>
              </a:solidFill>
            </a:endParaRPr>
          </a:p>
          <a:p>
            <a:pPr lvl="0"/>
            <a:r>
              <a:rPr lang="cs-CZ" sz="2800" b="1" dirty="0" err="1">
                <a:solidFill>
                  <a:srgbClr val="1B1BA5"/>
                </a:solidFill>
              </a:rPr>
              <a:t>gloomy</a:t>
            </a:r>
            <a:endParaRPr lang="cs-CZ" sz="2800" b="1" dirty="0">
              <a:solidFill>
                <a:srgbClr val="1B1BA5"/>
              </a:solidFill>
            </a:endParaRPr>
          </a:p>
          <a:p>
            <a:pPr lvl="0"/>
            <a:r>
              <a:rPr lang="cs-CZ" sz="2800" b="1" dirty="0" err="1">
                <a:solidFill>
                  <a:srgbClr val="C00000"/>
                </a:solidFill>
              </a:rPr>
              <a:t>blustery</a:t>
            </a:r>
            <a:endParaRPr lang="cs-CZ" sz="2800" b="1" dirty="0">
              <a:solidFill>
                <a:srgbClr val="C00000"/>
              </a:solidFill>
            </a:endParaRPr>
          </a:p>
          <a:p>
            <a:pPr lvl="0"/>
            <a:r>
              <a:rPr lang="cs-CZ" sz="2800" b="1" dirty="0" err="1">
                <a:solidFill>
                  <a:srgbClr val="1B1BA5"/>
                </a:solidFill>
              </a:rPr>
              <a:t>partially</a:t>
            </a:r>
            <a:r>
              <a:rPr lang="cs-CZ" sz="2800" b="1" dirty="0">
                <a:solidFill>
                  <a:srgbClr val="1B1BA5"/>
                </a:solidFill>
              </a:rPr>
              <a:t> </a:t>
            </a:r>
            <a:r>
              <a:rPr lang="cs-CZ" sz="2800" b="1" dirty="0" err="1">
                <a:solidFill>
                  <a:srgbClr val="1B1BA5"/>
                </a:solidFill>
              </a:rPr>
              <a:t>cloudy</a:t>
            </a:r>
            <a:endParaRPr lang="cs-CZ" sz="2800" b="1" dirty="0">
              <a:solidFill>
                <a:srgbClr val="1B1BA5"/>
              </a:solidFill>
            </a:endParaRPr>
          </a:p>
          <a:p>
            <a:pPr lvl="0"/>
            <a:r>
              <a:rPr lang="cs-CZ" sz="2800" b="1" dirty="0" err="1">
                <a:solidFill>
                  <a:srgbClr val="C00000"/>
                </a:solidFill>
              </a:rPr>
              <a:t>snowflakes</a:t>
            </a:r>
            <a:endParaRPr lang="cs-CZ" sz="2800" b="1" dirty="0">
              <a:solidFill>
                <a:srgbClr val="C00000"/>
              </a:solidFill>
            </a:endParaRPr>
          </a:p>
          <a:p>
            <a:pPr lvl="0"/>
            <a:r>
              <a:rPr lang="cs-CZ" sz="2800" b="1" dirty="0" err="1">
                <a:solidFill>
                  <a:srgbClr val="1B1BA5"/>
                </a:solidFill>
              </a:rPr>
              <a:t>fog</a:t>
            </a:r>
            <a:endParaRPr lang="cs-CZ" sz="2800" b="1" dirty="0">
              <a:solidFill>
                <a:srgbClr val="1B1BA5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908719"/>
            <a:ext cx="4397402" cy="5262979"/>
          </a:xfrm>
          <a:prstGeom prst="rect">
            <a:avLst/>
          </a:prstGeom>
          <a:solidFill>
            <a:srgbClr val="92D050"/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dusno / vlhký</a:t>
            </a:r>
          </a:p>
          <a:p>
            <a:r>
              <a:rPr lang="cs-CZ" sz="2800" b="1" dirty="0" smtClean="0">
                <a:solidFill>
                  <a:srgbClr val="1B1BA5"/>
                </a:solidFill>
              </a:rPr>
              <a:t>sucho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mráz / jinovatka</a:t>
            </a:r>
          </a:p>
          <a:p>
            <a:r>
              <a:rPr lang="cs-CZ" sz="2800" b="1" dirty="0" smtClean="0">
                <a:solidFill>
                  <a:srgbClr val="1B1BA5"/>
                </a:solidFill>
              </a:rPr>
              <a:t>mírný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lavina</a:t>
            </a:r>
          </a:p>
          <a:p>
            <a:r>
              <a:rPr lang="cs-CZ" sz="2800" b="1" dirty="0" smtClean="0">
                <a:solidFill>
                  <a:srgbClr val="1B1BA5"/>
                </a:solidFill>
              </a:rPr>
              <a:t>mrholit / mrholení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pršet se sněhem / plískanice</a:t>
            </a:r>
          </a:p>
          <a:p>
            <a:r>
              <a:rPr lang="cs-CZ" sz="2800" b="1" dirty="0" smtClean="0">
                <a:solidFill>
                  <a:srgbClr val="1B1BA5"/>
                </a:solidFill>
              </a:rPr>
              <a:t>chmurný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vichrný</a:t>
            </a:r>
          </a:p>
          <a:p>
            <a:r>
              <a:rPr lang="cs-CZ" sz="2800" b="1" dirty="0" smtClean="0">
                <a:solidFill>
                  <a:srgbClr val="1B1BA5"/>
                </a:solidFill>
              </a:rPr>
              <a:t>částečně zataženo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sněhové vločky</a:t>
            </a:r>
          </a:p>
          <a:p>
            <a:r>
              <a:rPr lang="cs-CZ" sz="2800" b="1" dirty="0" smtClean="0">
                <a:solidFill>
                  <a:srgbClr val="1B1BA5"/>
                </a:solidFill>
              </a:rPr>
              <a:t>mlha</a:t>
            </a:r>
            <a:endParaRPr lang="cs-CZ" sz="2800" b="1" dirty="0">
              <a:solidFill>
                <a:srgbClr val="1B1BA5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6309320"/>
            <a:ext cx="597666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3"/>
              </a:rPr>
              <a:t>Weather Forecast - English Vocabulary Game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04057" y="116632"/>
            <a:ext cx="3308663" cy="646331"/>
          </a:xfrm>
          <a:prstGeom prst="rect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</a:t>
            </a:r>
            <a:r>
              <a:rPr lang="cs-CZ" sz="36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Vocabulary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936018" y="6304662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1B1BA5"/>
                </a:solidFill>
              </a:rPr>
              <a:t>online</a:t>
            </a:r>
            <a:endParaRPr lang="cs-CZ" sz="2400" b="1" i="1" dirty="0">
              <a:solidFill>
                <a:srgbClr val="1B1BA5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71274">
            <a:off x="6885697" y="16099"/>
            <a:ext cx="2150368" cy="2222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51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3" grpId="0" animBg="1"/>
      <p:bldP spid="6" grpId="0" animBg="1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16506" y="764704"/>
            <a:ext cx="7757508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1. </a:t>
            </a:r>
            <a:r>
              <a:rPr lang="cs-CZ" sz="2400" b="1" dirty="0" err="1" smtClean="0">
                <a:solidFill>
                  <a:srgbClr val="0070C0"/>
                </a:solidFill>
              </a:rPr>
              <a:t>When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it´s</a:t>
            </a:r>
            <a:r>
              <a:rPr lang="cs-CZ" sz="2400" b="1" dirty="0" smtClean="0">
                <a:solidFill>
                  <a:srgbClr val="0070C0"/>
                </a:solidFill>
              </a:rPr>
              <a:t> sunny and hot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need</a:t>
            </a:r>
            <a:r>
              <a:rPr lang="cs-CZ" sz="2400" b="1" dirty="0" smtClean="0">
                <a:solidFill>
                  <a:srgbClr val="0070C0"/>
                </a:solidFill>
              </a:rPr>
              <a:t> a very </a:t>
            </a:r>
            <a:r>
              <a:rPr lang="cs-CZ" sz="2400" b="1" dirty="0" err="1" smtClean="0">
                <a:solidFill>
                  <a:srgbClr val="0070C0"/>
                </a:solidFill>
              </a:rPr>
              <a:t>warm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pullover</a:t>
            </a:r>
            <a:r>
              <a:rPr lang="cs-CZ" sz="2400" b="1" dirty="0" smtClean="0">
                <a:solidFill>
                  <a:srgbClr val="0070C0"/>
                </a:solidFill>
              </a:rPr>
              <a:t>.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9495" y="1916832"/>
            <a:ext cx="7128792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3. </a:t>
            </a:r>
            <a:r>
              <a:rPr lang="cs-CZ" sz="2400" b="1" dirty="0" err="1" smtClean="0">
                <a:solidFill>
                  <a:srgbClr val="0070C0"/>
                </a:solidFill>
              </a:rPr>
              <a:t>It´s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frosty</a:t>
            </a:r>
            <a:r>
              <a:rPr lang="cs-CZ" sz="2400" b="1" dirty="0" smtClean="0">
                <a:solidFill>
                  <a:srgbClr val="0070C0"/>
                </a:solidFill>
              </a:rPr>
              <a:t> and </a:t>
            </a:r>
            <a:r>
              <a:rPr lang="cs-CZ" sz="2400" b="1" dirty="0" err="1" smtClean="0">
                <a:solidFill>
                  <a:srgbClr val="0070C0"/>
                </a:solidFill>
              </a:rPr>
              <a:t>cool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outside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take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your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sandals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today</a:t>
            </a:r>
            <a:r>
              <a:rPr lang="cs-CZ" sz="2400" b="1" dirty="0" smtClean="0">
                <a:solidFill>
                  <a:srgbClr val="0070C0"/>
                </a:solidFill>
              </a:rPr>
              <a:t>. 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6506" y="2471284"/>
            <a:ext cx="4731039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4. A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shower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a type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of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snowflakes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9495" y="3561853"/>
            <a:ext cx="557827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6. I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always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take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an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6">
                    <a:lumMod val="75000"/>
                  </a:schemeClr>
                </a:solidFill>
              </a:rPr>
              <a:t>umbrella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if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it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raining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5468" y="4653136"/>
            <a:ext cx="7579382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8.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When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it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gloomy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day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everybody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looks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very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cheerful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65468" y="5805264"/>
            <a:ext cx="8105613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1.sunglasses 2. </a:t>
            </a:r>
            <a:r>
              <a:rPr lang="cs-CZ" sz="2000" b="1" dirty="0" err="1" smtClean="0">
                <a:solidFill>
                  <a:srgbClr val="FF0000"/>
                </a:solidFill>
              </a:rPr>
              <a:t>umbrella</a:t>
            </a:r>
            <a:r>
              <a:rPr lang="cs-CZ" sz="2000" b="1" dirty="0" smtClean="0">
                <a:solidFill>
                  <a:srgbClr val="FF0000"/>
                </a:solidFill>
              </a:rPr>
              <a:t> 3. </a:t>
            </a:r>
            <a:r>
              <a:rPr lang="cs-CZ" sz="2000" b="1" dirty="0" err="1" smtClean="0">
                <a:solidFill>
                  <a:srgbClr val="FF0000"/>
                </a:solidFill>
              </a:rPr>
              <a:t>warm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boots</a:t>
            </a:r>
            <a:r>
              <a:rPr lang="cs-CZ" sz="2000" b="1" dirty="0" smtClean="0">
                <a:solidFill>
                  <a:srgbClr val="FF0000"/>
                </a:solidFill>
              </a:rPr>
              <a:t> 4. </a:t>
            </a:r>
            <a:r>
              <a:rPr lang="cs-CZ" sz="2000" b="1" dirty="0" err="1" smtClean="0">
                <a:solidFill>
                  <a:srgbClr val="FF0000"/>
                </a:solidFill>
              </a:rPr>
              <a:t>rain</a:t>
            </a:r>
            <a:r>
              <a:rPr lang="cs-CZ" sz="2000" b="1" dirty="0" smtClean="0">
                <a:solidFill>
                  <a:srgbClr val="FF0000"/>
                </a:solidFill>
              </a:rPr>
              <a:t> 5. a terrible </a:t>
            </a:r>
            <a:r>
              <a:rPr lang="cs-CZ" sz="2000" b="1" dirty="0" err="1" smtClean="0">
                <a:solidFill>
                  <a:srgbClr val="FF0000"/>
                </a:solidFill>
              </a:rPr>
              <a:t>noise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6. T 7. T 8. </a:t>
            </a:r>
            <a:r>
              <a:rPr lang="cs-CZ" sz="2000" b="1" dirty="0" err="1" smtClean="0">
                <a:solidFill>
                  <a:srgbClr val="FF0000"/>
                </a:solidFill>
              </a:rPr>
              <a:t>sadly</a:t>
            </a:r>
            <a:r>
              <a:rPr lang="cs-CZ" sz="2000" b="1" dirty="0" smtClean="0">
                <a:solidFill>
                  <a:srgbClr val="FF0000"/>
                </a:solidFill>
              </a:rPr>
              <a:t>/</a:t>
            </a:r>
            <a:r>
              <a:rPr lang="cs-CZ" sz="2000" b="1" dirty="0" err="1" smtClean="0">
                <a:solidFill>
                  <a:srgbClr val="FF0000"/>
                </a:solidFill>
              </a:rPr>
              <a:t>depressive</a:t>
            </a:r>
            <a:r>
              <a:rPr lang="cs-CZ" sz="2000" b="1" dirty="0" smtClean="0">
                <a:solidFill>
                  <a:srgbClr val="FF0000"/>
                </a:solidFill>
              </a:rPr>
              <a:t> 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388424" y="871226"/>
            <a:ext cx="29848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F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F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F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F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F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T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T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F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6506" y="3015754"/>
            <a:ext cx="4098814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srgbClr val="0070C0"/>
                </a:solidFill>
              </a:rPr>
              <a:t>5. </a:t>
            </a:r>
            <a:r>
              <a:rPr lang="cs-CZ" sz="2400" b="1" dirty="0" err="1">
                <a:solidFill>
                  <a:srgbClr val="0070C0"/>
                </a:solidFill>
              </a:rPr>
              <a:t>Thunder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makes</a:t>
            </a:r>
            <a:r>
              <a:rPr lang="cs-CZ" sz="2400" b="1" dirty="0">
                <a:solidFill>
                  <a:srgbClr val="0070C0"/>
                </a:solidFill>
              </a:rPr>
              <a:t> a </a:t>
            </a:r>
            <a:r>
              <a:rPr lang="cs-CZ" sz="2400" b="1" dirty="0" err="1">
                <a:solidFill>
                  <a:srgbClr val="0070C0"/>
                </a:solidFill>
              </a:rPr>
              <a:t>mild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wind</a:t>
            </a:r>
            <a:r>
              <a:rPr lang="cs-CZ" sz="24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9495" y="1340768"/>
            <a:ext cx="5892895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2. </a:t>
            </a:r>
            <a:r>
              <a:rPr lang="cs-CZ" sz="2400" b="1" dirty="0" err="1">
                <a:solidFill>
                  <a:schemeClr val="accent6">
                    <a:lumMod val="75000"/>
                  </a:schemeClr>
                </a:solidFill>
              </a:rPr>
              <a:t>Take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6">
                    <a:lumMod val="75000"/>
                  </a:schemeClr>
                </a:solidFill>
              </a:rPr>
              <a:t>your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6">
                    <a:lumMod val="75000"/>
                  </a:schemeClr>
                </a:solidFill>
              </a:rPr>
              <a:t>sunglasses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! </a:t>
            </a:r>
            <a:r>
              <a:rPr lang="cs-CZ" sz="2400" b="1" dirty="0" err="1">
                <a:solidFill>
                  <a:schemeClr val="accent6">
                    <a:lumMod val="75000"/>
                  </a:schemeClr>
                </a:solidFill>
              </a:rPr>
              <a:t>It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6">
                    <a:lumMod val="75000"/>
                  </a:schemeClr>
                </a:solidFill>
              </a:rPr>
              <a:t>is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6">
                    <a:lumMod val="75000"/>
                  </a:schemeClr>
                </a:solidFill>
              </a:rPr>
              <a:t>raining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6">
                    <a:lumMod val="75000"/>
                  </a:schemeClr>
                </a:solidFill>
              </a:rPr>
              <a:t>outside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591137" y="5229200"/>
            <a:ext cx="124906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5468" y="4149080"/>
            <a:ext cx="4928016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srgbClr val="0070C0"/>
                </a:solidFill>
              </a:rPr>
              <a:t>7. </a:t>
            </a:r>
            <a:r>
              <a:rPr lang="cs-CZ" sz="2400" b="1" dirty="0" err="1">
                <a:solidFill>
                  <a:srgbClr val="0070C0"/>
                </a:solidFill>
              </a:rPr>
              <a:t>If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it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is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drizzle</a:t>
            </a:r>
            <a:r>
              <a:rPr lang="cs-CZ" sz="2400" b="1" dirty="0">
                <a:solidFill>
                  <a:srgbClr val="0070C0"/>
                </a:solidFill>
              </a:rPr>
              <a:t>, </a:t>
            </a:r>
            <a:r>
              <a:rPr lang="cs-CZ" sz="2400" b="1" dirty="0" err="1">
                <a:solidFill>
                  <a:srgbClr val="0070C0"/>
                </a:solidFill>
              </a:rPr>
              <a:t>the</a:t>
            </a:r>
            <a:r>
              <a:rPr lang="cs-CZ" sz="2400" b="1" dirty="0">
                <a:solidFill>
                  <a:srgbClr val="0070C0"/>
                </a:solidFill>
              </a:rPr>
              <a:t> air </a:t>
            </a:r>
            <a:r>
              <a:rPr lang="cs-CZ" sz="2400" b="1" dirty="0" err="1">
                <a:solidFill>
                  <a:srgbClr val="0070C0"/>
                </a:solidFill>
              </a:rPr>
              <a:t>is</a:t>
            </a:r>
            <a:r>
              <a:rPr lang="cs-CZ" sz="2400" b="1" dirty="0">
                <a:solidFill>
                  <a:srgbClr val="0070C0"/>
                </a:solidFill>
              </a:rPr>
              <a:t> very </a:t>
            </a:r>
            <a:r>
              <a:rPr lang="cs-CZ" sz="2400" b="1" dirty="0" err="1">
                <a:solidFill>
                  <a:srgbClr val="0070C0"/>
                </a:solidFill>
              </a:rPr>
              <a:t>humid</a:t>
            </a:r>
            <a:r>
              <a:rPr lang="cs-CZ" sz="24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0" y="116632"/>
            <a:ext cx="9128396" cy="523220"/>
          </a:xfrm>
          <a:prstGeom prst="rect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lvl="0"/>
            <a:r>
              <a:rPr lang="cs-CZ" sz="28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</a:t>
            </a:r>
            <a:r>
              <a:rPr lang="cs-CZ" sz="28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sentences</a:t>
            </a:r>
            <a:r>
              <a:rPr lang="cs-CZ" sz="28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are </a:t>
            </a:r>
            <a:r>
              <a:rPr lang="cs-CZ" sz="28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false</a:t>
            </a:r>
            <a:r>
              <a:rPr lang="cs-CZ" sz="28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8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</a:t>
            </a:r>
            <a:r>
              <a:rPr lang="cs-CZ" sz="28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8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them</a:t>
            </a:r>
            <a:r>
              <a:rPr lang="cs-CZ" sz="28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make </a:t>
            </a:r>
            <a:r>
              <a:rPr lang="cs-CZ" sz="28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them</a:t>
            </a:r>
            <a:r>
              <a:rPr lang="cs-CZ" sz="28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true</a:t>
            </a:r>
            <a:r>
              <a:rPr lang="cs-CZ" sz="2800" b="1" dirty="0">
                <a:solidFill>
                  <a:srgbClr val="009E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618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50"/>
                            </p:stCondLst>
                            <p:childTnLst>
                              <p:par>
                                <p:cTn id="2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200"/>
                            </p:stCondLst>
                            <p:childTnLst>
                              <p:par>
                                <p:cTn id="2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900"/>
                            </p:stCondLst>
                            <p:childTnLst>
                              <p:par>
                                <p:cTn id="4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550"/>
                            </p:stCondLst>
                            <p:childTnLst>
                              <p:par>
                                <p:cTn id="5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850"/>
                            </p:stCondLst>
                            <p:childTnLst>
                              <p:par>
                                <p:cTn id="6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6000"/>
                            </p:stCondLst>
                            <p:childTnLst>
                              <p:par>
                                <p:cTn id="6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0" grpId="0" animBg="1"/>
      <p:bldP spid="13" grpId="0" animBg="1"/>
      <p:bldP spid="16" grpId="0" animBg="1"/>
      <p:bldP spid="23" grpId="0" animBg="1"/>
      <p:bldP spid="2" grpId="0" animBg="1"/>
      <p:bldP spid="3" grpId="0" animBg="1"/>
      <p:bldP spid="12" grpId="0" animBg="1"/>
      <p:bldP spid="15" grpId="0" animBg="1"/>
      <p:bldP spid="17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07" y="1332394"/>
            <a:ext cx="8712968" cy="532859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004" y="2420718"/>
            <a:ext cx="1143000" cy="69342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937" y="1569012"/>
            <a:ext cx="1143000" cy="94488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694" y="3943184"/>
            <a:ext cx="1143000" cy="96774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4660" y="3826178"/>
            <a:ext cx="957420" cy="97097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4660" y="1447185"/>
            <a:ext cx="1097280" cy="1143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2945130"/>
            <a:ext cx="1143000" cy="1051560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8100392" y="3144001"/>
            <a:ext cx="710964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East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23928" y="6237312"/>
            <a:ext cx="933269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South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9952" y="4988656"/>
            <a:ext cx="835485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West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35895" y="886444"/>
            <a:ext cx="933269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North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7256" y="2810515"/>
            <a:ext cx="1801391" cy="10156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bg1"/>
                </a:solidFill>
              </a:rPr>
              <a:t>s</a:t>
            </a:r>
            <a:r>
              <a:rPr lang="cs-CZ" sz="2000" b="1" dirty="0" err="1" smtClean="0">
                <a:solidFill>
                  <a:schemeClr val="bg1"/>
                </a:solidFill>
              </a:rPr>
              <a:t>nowfall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snowflakes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heavy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snowfall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84325" y="2665464"/>
            <a:ext cx="1079206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bg1"/>
                </a:solidFill>
              </a:rPr>
              <a:t>c</a:t>
            </a:r>
            <a:r>
              <a:rPr lang="cs-CZ" sz="2000" b="1" dirty="0" err="1" smtClean="0">
                <a:solidFill>
                  <a:schemeClr val="bg1"/>
                </a:solidFill>
              </a:rPr>
              <a:t>loudy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overcast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50056" y="1495913"/>
            <a:ext cx="1725152" cy="10156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lightening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thunder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cloud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thunderbolt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26163" y="4403092"/>
            <a:ext cx="991682" cy="10156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shower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rain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rainfall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83300" y="4631791"/>
            <a:ext cx="1785104" cy="10156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sunny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sunny </a:t>
            </a:r>
            <a:r>
              <a:rPr lang="cs-CZ" sz="2000" b="1" dirty="0" err="1" smtClean="0">
                <a:solidFill>
                  <a:schemeClr val="bg1"/>
                </a:solidFill>
              </a:rPr>
              <a:t>weather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sunshine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4221088"/>
            <a:ext cx="1821140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partially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cloudy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partly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cloudy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3207" y="116632"/>
            <a:ext cx="8529899" cy="523220"/>
          </a:xfrm>
          <a:prstGeom prst="rect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lvl="0"/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words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symbols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describe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weather</a:t>
            </a:r>
            <a:endParaRPr lang="cs-CZ" sz="2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4373" y="757772"/>
            <a:ext cx="3341877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</a:t>
            </a:r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Czech 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Republic</a:t>
            </a:r>
            <a:endParaRPr lang="cs-CZ" sz="2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2625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3" grpId="0" animBg="1"/>
      <p:bldP spid="5" grpId="0" animBg="1"/>
      <p:bldP spid="6" grpId="0" animBg="1"/>
      <p:bldP spid="8" grpId="0" animBg="1"/>
      <p:bldP spid="9" grpId="0" animBg="1"/>
      <p:bldP spid="17" grpId="0" animBg="1"/>
      <p:bldP spid="4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188640"/>
            <a:ext cx="3384376" cy="747936"/>
          </a:xfr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3262" y="1268760"/>
            <a:ext cx="8712968" cy="5170646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1100" dirty="0" smtClean="0">
                <a:solidFill>
                  <a:srgbClr val="00B0F0"/>
                </a:solidFill>
              </a:rPr>
              <a:t>Slide1:  obrázky</a:t>
            </a:r>
          </a:p>
          <a:p>
            <a:pPr lvl="0"/>
            <a:r>
              <a:rPr lang="cs-CZ" sz="1100" dirty="0" smtClean="0"/>
              <a:t>1.  http</a:t>
            </a:r>
            <a:r>
              <a:rPr lang="cs-CZ" sz="1100" dirty="0"/>
              <a:t>://www.bing.com/images/search?q=po%C4%8Das%C3%AD&amp;qs=n&amp;form=QBLH&amp;pq=po%C4%8Das%C3%AD&amp;sc=0-3&amp;sp=-1&amp;sk=#</a:t>
            </a:r>
            <a:r>
              <a:rPr lang="cs-CZ" sz="1100" dirty="0" smtClean="0"/>
              <a:t>view=detail&amp;id=80145EC64A7F5CBA69A3AC0F39F5F8E192299ED5&amp;selectedIndex=821</a:t>
            </a:r>
          </a:p>
          <a:p>
            <a:pPr lvl="0"/>
            <a:r>
              <a:rPr lang="cs-CZ" sz="1100" dirty="0"/>
              <a:t>o</a:t>
            </a:r>
            <a:r>
              <a:rPr lang="cs-CZ" sz="1100" dirty="0" smtClean="0"/>
              <a:t>nline cit. 27.10.2013</a:t>
            </a:r>
          </a:p>
          <a:p>
            <a:pPr lvl="0"/>
            <a:r>
              <a:rPr lang="cs-CZ" sz="1100" dirty="0" smtClean="0"/>
              <a:t>2.  klipart  z Microsoftu   cit. 27.10.2013</a:t>
            </a:r>
          </a:p>
          <a:p>
            <a:pPr lvl="0"/>
            <a:r>
              <a:rPr lang="cs-CZ" sz="1100" dirty="0" err="1" smtClean="0">
                <a:solidFill>
                  <a:srgbClr val="00B0F0"/>
                </a:solidFill>
              </a:rPr>
              <a:t>Slide</a:t>
            </a:r>
            <a:r>
              <a:rPr lang="cs-CZ" sz="1100" dirty="0" smtClean="0">
                <a:solidFill>
                  <a:srgbClr val="00B0F0"/>
                </a:solidFill>
              </a:rPr>
              <a:t> 3:  </a:t>
            </a:r>
            <a:r>
              <a:rPr lang="cs-CZ" sz="1100" dirty="0">
                <a:solidFill>
                  <a:srgbClr val="00B0F0"/>
                </a:solidFill>
              </a:rPr>
              <a:t>video</a:t>
            </a:r>
            <a:r>
              <a:rPr lang="cs-CZ" sz="1100" dirty="0"/>
              <a:t>   </a:t>
            </a:r>
            <a:r>
              <a:rPr lang="cs-CZ" sz="1100" dirty="0">
                <a:solidFill>
                  <a:prstClr val="black"/>
                </a:solidFill>
              </a:rPr>
              <a:t>MULLANE, Laura. </a:t>
            </a:r>
            <a:r>
              <a:rPr lang="cs-CZ" sz="1100" i="1" dirty="0">
                <a:solidFill>
                  <a:prstClr val="black"/>
                </a:solidFill>
              </a:rPr>
              <a:t>seznam.cz</a:t>
            </a:r>
            <a:r>
              <a:rPr lang="cs-CZ" sz="1100" dirty="0">
                <a:solidFill>
                  <a:prstClr val="black"/>
                </a:solidFill>
              </a:rPr>
              <a:t> [online]. [cit. 27.10.2013]. Dostupný na WWW: http://www.youtube.com/watch?v=-dxbC4-nlEc </a:t>
            </a:r>
          </a:p>
          <a:p>
            <a:r>
              <a:rPr lang="cs-CZ" sz="1100" dirty="0" smtClean="0">
                <a:solidFill>
                  <a:srgbClr val="00B0F0"/>
                </a:solidFill>
              </a:rPr>
              <a:t>obrázky   </a:t>
            </a:r>
            <a:r>
              <a:rPr lang="cs-CZ" sz="1100" dirty="0" smtClean="0"/>
              <a:t>1</a:t>
            </a:r>
            <a:r>
              <a:rPr lang="cs-CZ" sz="1100" dirty="0">
                <a:solidFill>
                  <a:srgbClr val="FF0000"/>
                </a:solidFill>
              </a:rPr>
              <a:t>. </a:t>
            </a:r>
            <a:r>
              <a:rPr lang="cs-CZ" sz="1100" dirty="0"/>
              <a:t>http://pixabay.com/cs/sn%C4%9B%C5%BEenka-pru%C5%BEina-zn%C3%A1mky-jara-96220</a:t>
            </a:r>
            <a:r>
              <a:rPr lang="cs-CZ" sz="1100" dirty="0" smtClean="0"/>
              <a:t>/   online cit. 27.10.2013</a:t>
            </a:r>
            <a:endParaRPr lang="cs-CZ" sz="1100" dirty="0"/>
          </a:p>
          <a:p>
            <a:r>
              <a:rPr lang="cs-CZ" sz="1100" dirty="0"/>
              <a:t>2. AUTOR NEUVEDEN. </a:t>
            </a:r>
            <a:r>
              <a:rPr lang="cs-CZ" sz="1100" i="1" dirty="0"/>
              <a:t>seznam.cz</a:t>
            </a:r>
            <a:r>
              <a:rPr lang="cs-CZ" sz="1100" dirty="0"/>
              <a:t> [online]. [cit. 27.10.2013]. Dostupný na WWW: http://pixabay.com/cs/l%C3%A9to-kv%C4%9Bty-v-l%C3%A9t%C4%9B-zav%C5%99%C3%ADt-175118/ </a:t>
            </a:r>
          </a:p>
          <a:p>
            <a:r>
              <a:rPr lang="cs-CZ" sz="1100" dirty="0"/>
              <a:t>3.</a:t>
            </a:r>
            <a:r>
              <a:rPr lang="cs-CZ" sz="1100" dirty="0">
                <a:solidFill>
                  <a:srgbClr val="FF0000"/>
                </a:solidFill>
              </a:rPr>
              <a:t> </a:t>
            </a:r>
            <a:r>
              <a:rPr lang="cs-CZ" sz="1100" dirty="0"/>
              <a:t>TAIGA. </a:t>
            </a:r>
            <a:r>
              <a:rPr lang="cs-CZ" sz="1100" i="1" dirty="0"/>
              <a:t>seznam.cz</a:t>
            </a:r>
            <a:r>
              <a:rPr lang="cs-CZ" sz="1100" dirty="0"/>
              <a:t> [online]. [cit. 27.10.2013]. Dostupný na WWW: http://www.shutterstock.com/pic.mhtml?language=cs&amp;id=108554648</a:t>
            </a:r>
          </a:p>
          <a:p>
            <a:r>
              <a:rPr lang="cs-CZ" sz="1100" dirty="0"/>
              <a:t>4</a:t>
            </a:r>
            <a:r>
              <a:rPr lang="cs-CZ" sz="1100" dirty="0">
                <a:solidFill>
                  <a:srgbClr val="FF0000"/>
                </a:solidFill>
              </a:rPr>
              <a:t>. </a:t>
            </a:r>
            <a:r>
              <a:rPr lang="cs-CZ" sz="1100" dirty="0"/>
              <a:t>AUTOR NEUVEDEN. </a:t>
            </a:r>
            <a:r>
              <a:rPr lang="cs-CZ" sz="1100" i="1" dirty="0"/>
              <a:t>seznam.cz</a:t>
            </a:r>
            <a:r>
              <a:rPr lang="cs-CZ" sz="1100" dirty="0"/>
              <a:t> [online]. [cit. 27.10.2013]. Dostupný na WWW: http://pixabay.com/cs/ke%C5%99-sn%C3%ADh-v-zim%C4%9B-b%C3%ADl%C3%A1-113703</a:t>
            </a:r>
          </a:p>
          <a:p>
            <a:r>
              <a:rPr lang="cs-CZ" sz="1100" dirty="0" err="1">
                <a:solidFill>
                  <a:srgbClr val="00B0F0"/>
                </a:solidFill>
              </a:rPr>
              <a:t>Slide</a:t>
            </a:r>
            <a:r>
              <a:rPr lang="cs-CZ" sz="1100" dirty="0">
                <a:solidFill>
                  <a:srgbClr val="00B0F0"/>
                </a:solidFill>
              </a:rPr>
              <a:t> 5</a:t>
            </a:r>
            <a:r>
              <a:rPr lang="cs-CZ" sz="1100" dirty="0" smtClean="0">
                <a:solidFill>
                  <a:srgbClr val="00B0F0"/>
                </a:solidFill>
              </a:rPr>
              <a:t>:  obrázky      </a:t>
            </a:r>
            <a:r>
              <a:rPr lang="cs-CZ" sz="1100" dirty="0" smtClean="0"/>
              <a:t>1.  AUTOR </a:t>
            </a:r>
            <a:r>
              <a:rPr lang="cs-CZ" sz="1100" dirty="0"/>
              <a:t>NEUVEDEN. </a:t>
            </a:r>
            <a:r>
              <a:rPr lang="cs-CZ" sz="1100" i="1" dirty="0"/>
              <a:t>seznam.cz</a:t>
            </a:r>
            <a:r>
              <a:rPr lang="cs-CZ" sz="1100" dirty="0"/>
              <a:t> [online]. [cit. 27.10.2013]. Dostupný na WWW: http://www.weatherwatchers5.blogspot.cz/ </a:t>
            </a:r>
            <a:endParaRPr lang="cs-CZ" sz="1100" dirty="0" smtClean="0"/>
          </a:p>
          <a:p>
            <a:r>
              <a:rPr lang="cs-CZ" sz="1100" dirty="0"/>
              <a:t>2. http://pixabay.com/</a:t>
            </a:r>
            <a:r>
              <a:rPr lang="cs-CZ" sz="1100" dirty="0" err="1"/>
              <a:t>cs</a:t>
            </a:r>
            <a:r>
              <a:rPr lang="cs-CZ" sz="1100" dirty="0"/>
              <a:t>/školní-věk-teen-chlapec-člověk-153015</a:t>
            </a:r>
            <a:r>
              <a:rPr lang="cs-CZ" sz="1100" dirty="0" smtClean="0"/>
              <a:t>/    online cit 30.11.2013</a:t>
            </a:r>
          </a:p>
          <a:p>
            <a:r>
              <a:rPr lang="cs-CZ" sz="1100" dirty="0" err="1" smtClean="0">
                <a:solidFill>
                  <a:srgbClr val="009ED6"/>
                </a:solidFill>
              </a:rPr>
              <a:t>Slide</a:t>
            </a:r>
            <a:r>
              <a:rPr lang="cs-CZ" sz="1100" dirty="0">
                <a:solidFill>
                  <a:srgbClr val="009ED6"/>
                </a:solidFill>
              </a:rPr>
              <a:t> 6: </a:t>
            </a:r>
            <a:r>
              <a:rPr lang="cs-CZ" sz="1100" dirty="0" smtClean="0">
                <a:solidFill>
                  <a:srgbClr val="009ED6"/>
                </a:solidFill>
              </a:rPr>
              <a:t>  obrázky  </a:t>
            </a:r>
            <a:r>
              <a:rPr lang="cs-CZ" sz="1100" dirty="0" smtClean="0"/>
              <a:t>1.   http</a:t>
            </a:r>
            <a:r>
              <a:rPr lang="cs-CZ" sz="1100" dirty="0"/>
              <a:t>://pixabay.com/cs/nebe-mraky-strom-vody-viz-d%C3%ADra-192983/ </a:t>
            </a:r>
            <a:r>
              <a:rPr lang="cs-CZ" sz="1100" dirty="0" smtClean="0"/>
              <a:t>  online cit. 29.11.2013</a:t>
            </a:r>
          </a:p>
          <a:p>
            <a:r>
              <a:rPr lang="cs-CZ" sz="1100" dirty="0" smtClean="0"/>
              <a:t>2.   http</a:t>
            </a:r>
            <a:r>
              <a:rPr lang="cs-CZ" sz="1100" dirty="0"/>
              <a:t>://pixabay.com/cs/mraky-obloha-oblak-krajina-krajiny-165894</a:t>
            </a:r>
            <a:r>
              <a:rPr lang="cs-CZ" sz="1100" dirty="0" smtClean="0"/>
              <a:t>/      online cit. 29.11.2013</a:t>
            </a:r>
          </a:p>
          <a:p>
            <a:r>
              <a:rPr lang="cs-CZ" sz="1100" dirty="0" smtClean="0"/>
              <a:t>3.   http</a:t>
            </a:r>
            <a:r>
              <a:rPr lang="cs-CZ" sz="1100" dirty="0"/>
              <a:t>://pixabay.com/cs/z%C3%A1pad-slunce-sundow-185411</a:t>
            </a:r>
            <a:r>
              <a:rPr lang="cs-CZ" sz="1100" dirty="0" smtClean="0"/>
              <a:t>/   online cit. 29.11.2013</a:t>
            </a:r>
          </a:p>
          <a:p>
            <a:r>
              <a:rPr lang="cs-CZ" sz="1100" dirty="0" smtClean="0"/>
              <a:t>4.   http</a:t>
            </a:r>
            <a:r>
              <a:rPr lang="cs-CZ" sz="1100" dirty="0"/>
              <a:t>://pixabay.com/cs/sn%C4%9B%C5%BEen%C3%AD-zimn%C3%AD-sn%C3%ADh-sn%C4%9Bhov%C3%A9-vlo%C4%8Dky-201496</a:t>
            </a:r>
            <a:r>
              <a:rPr lang="cs-CZ" sz="1100" dirty="0" smtClean="0"/>
              <a:t>/   online cit. 29.11.2013</a:t>
            </a:r>
          </a:p>
          <a:p>
            <a:r>
              <a:rPr lang="cs-CZ" sz="1100" dirty="0" smtClean="0"/>
              <a:t>5.   http</a:t>
            </a:r>
            <a:r>
              <a:rPr lang="cs-CZ" sz="1100" dirty="0"/>
              <a:t>://pixabay.com/cs/strom-bou%C5%99e-obloha-blesk-d%C3%A9%C5%A1%C5%A5-164025</a:t>
            </a:r>
            <a:r>
              <a:rPr lang="cs-CZ" sz="1100" dirty="0" smtClean="0"/>
              <a:t>/        online cit. 29.11.2013</a:t>
            </a:r>
          </a:p>
          <a:p>
            <a:r>
              <a:rPr lang="cs-CZ" sz="1100" dirty="0" smtClean="0"/>
              <a:t>6.   http</a:t>
            </a:r>
            <a:r>
              <a:rPr lang="cs-CZ" sz="1100" dirty="0"/>
              <a:t>://pixabay.com/cs/krupobit%C3%AD-sra%C5%BEenina-kroupy-bou%C5%99e-189519</a:t>
            </a:r>
            <a:r>
              <a:rPr lang="cs-CZ" sz="1100" dirty="0" smtClean="0"/>
              <a:t>/   online cit. 29.11.2013</a:t>
            </a:r>
          </a:p>
          <a:p>
            <a:pPr marL="228600" indent="-228600">
              <a:buAutoNum type="arabicPeriod" startAt="7"/>
            </a:pPr>
            <a:r>
              <a:rPr lang="cs-CZ" sz="1100" dirty="0" smtClean="0"/>
              <a:t>http</a:t>
            </a:r>
            <a:r>
              <a:rPr lang="cs-CZ" sz="1100" dirty="0"/>
              <a:t>://pixabay.com/cs/z%C3%A1pad-slunce-sun-oran%C5%BEov%C3%BD-%C5%BElut%C3%A1-110304</a:t>
            </a:r>
            <a:r>
              <a:rPr lang="cs-CZ" sz="1100" dirty="0" smtClean="0"/>
              <a:t>/    online cit. 29.11.2013</a:t>
            </a:r>
          </a:p>
          <a:p>
            <a:pPr marL="228600" indent="-228600">
              <a:buAutoNum type="arabicPeriod" startAt="7"/>
            </a:pPr>
            <a:r>
              <a:rPr lang="cs-CZ" sz="1100" dirty="0"/>
              <a:t>http://pixabay.com/cs/amateurpic-m%C4%9Bsto-hoi-bou%C5%99ka-164550</a:t>
            </a:r>
            <a:r>
              <a:rPr lang="cs-CZ" sz="1100" dirty="0" smtClean="0"/>
              <a:t>/      online 29.11.2013</a:t>
            </a:r>
          </a:p>
          <a:p>
            <a:pPr marL="228600" indent="-228600">
              <a:buAutoNum type="arabicPeriod" startAt="7"/>
            </a:pPr>
            <a:r>
              <a:rPr lang="cs-CZ" sz="1100" dirty="0"/>
              <a:t>http://pixabay.com/cs/lij%C3%A1k-de%C5%A1%C5%A5%C5%AF-samoa-exotick%C3%BD-42</a:t>
            </a:r>
            <a:r>
              <a:rPr lang="cs-CZ" sz="1100" dirty="0" smtClean="0"/>
              <a:t>/    29.11.2013</a:t>
            </a:r>
          </a:p>
          <a:p>
            <a:pPr marL="228600" indent="-228600">
              <a:buAutoNum type="arabicPeriod" startAt="7"/>
            </a:pPr>
            <a:r>
              <a:rPr lang="cs-CZ" sz="1100" dirty="0"/>
              <a:t>http://pixabay.com/cs/key-west-florida-hurik%C3%A1n-dennis-86025</a:t>
            </a:r>
            <a:r>
              <a:rPr lang="cs-CZ" sz="1100" dirty="0" smtClean="0"/>
              <a:t>/    online cit. 29.11.2013</a:t>
            </a:r>
            <a:endParaRPr lang="cs-CZ" sz="1100" dirty="0"/>
          </a:p>
          <a:p>
            <a:r>
              <a:rPr lang="cs-CZ" sz="1100" dirty="0" err="1">
                <a:solidFill>
                  <a:srgbClr val="00B0F0"/>
                </a:solidFill>
              </a:rPr>
              <a:t>Slide</a:t>
            </a:r>
            <a:r>
              <a:rPr lang="cs-CZ" sz="1100" dirty="0">
                <a:solidFill>
                  <a:srgbClr val="00B0F0"/>
                </a:solidFill>
              </a:rPr>
              <a:t> 7</a:t>
            </a:r>
            <a:r>
              <a:rPr lang="cs-CZ" sz="1100" dirty="0" smtClean="0">
                <a:solidFill>
                  <a:srgbClr val="00B0F0"/>
                </a:solidFill>
              </a:rPr>
              <a:t>: </a:t>
            </a:r>
            <a:r>
              <a:rPr lang="cs-CZ" sz="1100" dirty="0">
                <a:solidFill>
                  <a:srgbClr val="00B0F0"/>
                </a:solidFill>
              </a:rPr>
              <a:t> </a:t>
            </a:r>
            <a:r>
              <a:rPr lang="cs-CZ" sz="1100" dirty="0" smtClean="0">
                <a:solidFill>
                  <a:srgbClr val="00B0F0"/>
                </a:solidFill>
              </a:rPr>
              <a:t>obrázek   </a:t>
            </a:r>
            <a:r>
              <a:rPr lang="cs-CZ" sz="1100" dirty="0" smtClean="0"/>
              <a:t>http</a:t>
            </a:r>
            <a:r>
              <a:rPr lang="cs-CZ" sz="1100" dirty="0"/>
              <a:t>://pixabay.com/cs/slunce-chladn%C3%BD-slune%C4%8Dn%C3%AD-svit-151763</a:t>
            </a:r>
            <a:r>
              <a:rPr lang="cs-CZ" sz="1100" dirty="0" smtClean="0"/>
              <a:t>/   online 29.11.2013</a:t>
            </a:r>
            <a:endParaRPr lang="cs-CZ" sz="1100" dirty="0"/>
          </a:p>
          <a:p>
            <a:r>
              <a:rPr lang="cs-CZ" sz="1100" dirty="0" smtClean="0"/>
              <a:t>AUTOR </a:t>
            </a:r>
            <a:r>
              <a:rPr lang="cs-CZ" sz="1100" dirty="0"/>
              <a:t>NEUVEDEN. </a:t>
            </a:r>
            <a:r>
              <a:rPr lang="cs-CZ" sz="1100" i="1" dirty="0"/>
              <a:t>seznam.cz</a:t>
            </a:r>
            <a:r>
              <a:rPr lang="cs-CZ" sz="1100" dirty="0"/>
              <a:t> [online]. [cit. 27.10.2013]. Dostupný na WWW: http://www.vocabulary.cl/english-games/weather-forecast.htm </a:t>
            </a:r>
          </a:p>
          <a:p>
            <a:r>
              <a:rPr lang="cs-CZ" sz="1100" dirty="0" err="1">
                <a:solidFill>
                  <a:srgbClr val="009ED6"/>
                </a:solidFill>
              </a:rPr>
              <a:t>Slide</a:t>
            </a:r>
            <a:r>
              <a:rPr lang="cs-CZ" sz="1100" dirty="0">
                <a:solidFill>
                  <a:srgbClr val="009ED6"/>
                </a:solidFill>
              </a:rPr>
              <a:t> 9</a:t>
            </a:r>
            <a:r>
              <a:rPr lang="cs-CZ" sz="1100" dirty="0" smtClean="0">
                <a:solidFill>
                  <a:srgbClr val="009ED6"/>
                </a:solidFill>
              </a:rPr>
              <a:t>: </a:t>
            </a:r>
            <a:r>
              <a:rPr lang="cs-CZ" sz="1100" dirty="0">
                <a:solidFill>
                  <a:srgbClr val="00B0F0"/>
                </a:solidFill>
              </a:rPr>
              <a:t>obrázky</a:t>
            </a:r>
            <a:r>
              <a:rPr lang="cs-CZ" sz="1100" dirty="0">
                <a:solidFill>
                  <a:srgbClr val="009ED6"/>
                </a:solidFill>
              </a:rPr>
              <a:t> </a:t>
            </a:r>
            <a:r>
              <a:rPr lang="cs-CZ" sz="1100" dirty="0" smtClean="0">
                <a:solidFill>
                  <a:srgbClr val="009ED6"/>
                </a:solidFill>
              </a:rPr>
              <a:t>-symboly počasí  a Česká republika </a:t>
            </a:r>
            <a:r>
              <a:rPr lang="cs-CZ" sz="1100" dirty="0" smtClean="0"/>
              <a:t>1.http</a:t>
            </a:r>
            <a:r>
              <a:rPr lang="cs-CZ" sz="1100" dirty="0"/>
              <a:t>://pixabay.com/</a:t>
            </a:r>
            <a:r>
              <a:rPr lang="cs-CZ" sz="1100" dirty="0" err="1"/>
              <a:t>cs</a:t>
            </a:r>
            <a:r>
              <a:rPr lang="cs-CZ" sz="1100" dirty="0"/>
              <a:t>/</a:t>
            </a:r>
            <a:r>
              <a:rPr lang="cs-CZ" sz="1100" dirty="0" err="1"/>
              <a:t>photos</a:t>
            </a:r>
            <a:r>
              <a:rPr lang="cs-CZ" sz="1100" dirty="0"/>
              <a:t>/?q=po%C4%8Das%C3%AD&amp;orientation=&amp;</a:t>
            </a:r>
            <a:r>
              <a:rPr lang="cs-CZ" sz="1100" dirty="0" err="1"/>
              <a:t>image_type</a:t>
            </a:r>
            <a:r>
              <a:rPr lang="cs-CZ" sz="1100" dirty="0" smtClean="0"/>
              <a:t>=    online cit. 27.10.2013</a:t>
            </a:r>
          </a:p>
          <a:p>
            <a:r>
              <a:rPr lang="cs-CZ" sz="1100" dirty="0" smtClean="0"/>
              <a:t>2.http</a:t>
            </a:r>
            <a:r>
              <a:rPr lang="cs-CZ" sz="1100" dirty="0"/>
              <a:t>://pixabay.com/</a:t>
            </a:r>
            <a:r>
              <a:rPr lang="cs-CZ" sz="1100" dirty="0" err="1"/>
              <a:t>cs</a:t>
            </a:r>
            <a:r>
              <a:rPr lang="cs-CZ" sz="1100" dirty="0"/>
              <a:t>/</a:t>
            </a:r>
            <a:r>
              <a:rPr lang="cs-CZ" sz="1100" dirty="0" err="1"/>
              <a:t>photos</a:t>
            </a:r>
            <a:r>
              <a:rPr lang="cs-CZ" sz="1100" dirty="0"/>
              <a:t>/?q=mapa+%C4%8Cesk%C3%A1+Republika&amp;orientation=&amp;</a:t>
            </a:r>
            <a:r>
              <a:rPr lang="cs-CZ" sz="1100" dirty="0" err="1"/>
              <a:t>image_type</a:t>
            </a:r>
            <a:r>
              <a:rPr lang="cs-CZ" sz="1100" dirty="0" smtClean="0"/>
              <a:t>=                         </a:t>
            </a:r>
            <a:r>
              <a:rPr lang="cs-CZ" sz="1100" dirty="0" smtClean="0">
                <a:solidFill>
                  <a:srgbClr val="FF0000"/>
                </a:solidFill>
              </a:rPr>
              <a:t> </a:t>
            </a:r>
            <a:r>
              <a:rPr lang="cs-CZ" sz="1100" dirty="0" smtClean="0"/>
              <a:t>online cit.27.10.2013</a:t>
            </a:r>
          </a:p>
        </p:txBody>
      </p:sp>
    </p:spTree>
    <p:extLst>
      <p:ext uri="{BB962C8B-B14F-4D97-AF65-F5344CB8AC3E}">
        <p14:creationId xmlns:p14="http://schemas.microsoft.com/office/powerpoint/2010/main" val="3347562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yI2DOt6RzRcU51QxdhNewL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0uhWvCQomImT50qU5y4Znw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QUq8QELArFIgadhH063fpq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nkrlxYPS4jAzciXk8ToAM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1134</TotalTime>
  <Words>936</Words>
  <Application>Microsoft Office PowerPoint</Application>
  <PresentationFormat>Předvádění na obrazovce (4:3)</PresentationFormat>
  <Paragraphs>205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Repeat Vocabulary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Weather conditions</dc:title>
  <dc:creator>Jana</dc:creator>
  <cp:lastModifiedBy>Jana</cp:lastModifiedBy>
  <cp:revision>111</cp:revision>
  <dcterms:created xsi:type="dcterms:W3CDTF">2013-10-23T09:41:57Z</dcterms:created>
  <dcterms:modified xsi:type="dcterms:W3CDTF">2013-12-01T20:45:58Z</dcterms:modified>
</cp:coreProperties>
</file>