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1" r:id="rId6"/>
    <p:sldId id="262" r:id="rId7"/>
    <p:sldId id="266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38604"/>
    <a:srgbClr val="7D2811"/>
    <a:srgbClr val="FF3399"/>
    <a:srgbClr val="FF7C80"/>
    <a:srgbClr val="FF0066"/>
    <a:srgbClr val="006600"/>
    <a:srgbClr val="00330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398" autoAdjust="0"/>
  </p:normalViewPr>
  <p:slideViewPr>
    <p:cSldViewPr>
      <p:cViewPr varScale="1">
        <p:scale>
          <a:sx n="63" d="100"/>
          <a:sy n="63" d="100"/>
        </p:scale>
        <p:origin x="-1344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299696-F78C-4B59-9313-9A5F66A5357A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3D9788-918F-403E-AFDD-781F759613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970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 zásoba na téma </a:t>
            </a:r>
            <a:r>
              <a:rPr lang="cs-CZ" dirty="0" err="1" smtClean="0"/>
              <a:t>Gardening</a:t>
            </a:r>
            <a:r>
              <a:rPr lang="cs-CZ" baseline="0" dirty="0" smtClean="0"/>
              <a:t> and </a:t>
            </a:r>
            <a:r>
              <a:rPr lang="cs-CZ" baseline="0" dirty="0" err="1" smtClean="0"/>
              <a:t>Agriculture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7214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</a:t>
            </a:r>
            <a:r>
              <a:rPr lang="cs-CZ" baseline="0" dirty="0" smtClean="0"/>
              <a:t> postupně odkrývá slovíčka, studenti je vyhledávají ve slovníku a zapisují si je. Následně učitel přečte správnou výslovnost a studenti po něm opakují.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5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přiřazují</a:t>
            </a:r>
            <a:r>
              <a:rPr lang="cs-CZ" baseline="0" dirty="0" smtClean="0"/>
              <a:t> k číslům slovíčka, která si vyhledali ve slovníku a postupně si je zapamatovávají. Klik a objeví se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582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</a:t>
            </a:r>
            <a:r>
              <a:rPr lang="cs-CZ" baseline="0" dirty="0" smtClean="0"/>
              <a:t> přečtou nahlas slovíčka a potom dle pokynů učitele samostatně správně </a:t>
            </a:r>
            <a:r>
              <a:rPr lang="cs-CZ" dirty="0" smtClean="0"/>
              <a:t>doplní</a:t>
            </a:r>
            <a:r>
              <a:rPr lang="cs-CZ" baseline="0" dirty="0" smtClean="0"/>
              <a:t> věty</a:t>
            </a:r>
            <a:r>
              <a:rPr lang="cs-CZ" dirty="0" smtClean="0"/>
              <a:t> za použití uvedené slovní zásoby. Na kliknutí vyjede řešení. Následuje práce</a:t>
            </a:r>
            <a:r>
              <a:rPr lang="cs-CZ" baseline="0" dirty="0" smtClean="0"/>
              <a:t> online v internetovém prostředí.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739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přečte slovesa</a:t>
            </a:r>
            <a:r>
              <a:rPr lang="cs-CZ" baseline="0" dirty="0" smtClean="0"/>
              <a:t>, studenti po něm opakují a sami vymýšlejí vhodná podstatná jména k daným slovesům. Mohou pracovat se slovníkem. Možné řešení je vždy na kliknutí.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9762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</a:rPr>
              <a:t>Studenti sami přemýšlejí, které zemědělské plodiny se pěstují v ČR a kde se pěstují. Řešení na klik a odkrývají se nejdříve oblasti a potom zemědělské plodiny pěstované v ČR. Studenti je překládají a tvoří věty tak, aby mohli samostatně podle mapky mluvit o pěstování zemědělských plodin v ČR. Pracují ve skupinách nebo dvojicích.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740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Studenti si nejdříve zopakují slovíčka přiřazováním k obrázkům a jejich</a:t>
            </a:r>
            <a:r>
              <a:rPr lang="cs-CZ" baseline="0" dirty="0" smtClean="0"/>
              <a:t> překladem</a:t>
            </a:r>
            <a:r>
              <a:rPr lang="cs-CZ" dirty="0" smtClean="0"/>
              <a:t> a potom</a:t>
            </a:r>
            <a:r>
              <a:rPr lang="cs-CZ" baseline="0" dirty="0" smtClean="0"/>
              <a:t> mezi sebou konverzují a odpovídají na otázky.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972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3D9788-918F-403E-AFDD-781F7596135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13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84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567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4837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652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736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07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044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19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644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45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15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3FC68-12B9-49B8-B53D-D81F23F2CF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5AF96-619C-4CF7-A25F-A518C927F0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495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GIF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microsoft.com/office/2007/relationships/hdphoto" Target="../media/hdphoto5.wdp"/><Relationship Id="rId3" Type="http://schemas.openxmlformats.org/officeDocument/2006/relationships/image" Target="../media/image6.png"/><Relationship Id="rId7" Type="http://schemas.microsoft.com/office/2007/relationships/hdphoto" Target="../media/hdphoto3.wdp"/><Relationship Id="rId12" Type="http://schemas.openxmlformats.org/officeDocument/2006/relationships/image" Target="../media/image13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6" Type="http://schemas.microsoft.com/office/2007/relationships/hdphoto" Target="../media/hdphoto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2.png"/><Relationship Id="rId5" Type="http://schemas.openxmlformats.org/officeDocument/2006/relationships/image" Target="../media/image7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microsoft.com/office/2007/relationships/hdphoto" Target="../media/hdphoto2.wdp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mwd1e5vEB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microsoft.com/office/2007/relationships/hdphoto" Target="../media/hdphoto6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13" Type="http://schemas.openxmlformats.org/officeDocument/2006/relationships/image" Target="../media/image29.jpg"/><Relationship Id="rId3" Type="http://schemas.openxmlformats.org/officeDocument/2006/relationships/image" Target="../media/image19.jpg"/><Relationship Id="rId7" Type="http://schemas.openxmlformats.org/officeDocument/2006/relationships/image" Target="../media/image23.jpeg"/><Relationship Id="rId12" Type="http://schemas.openxmlformats.org/officeDocument/2006/relationships/image" Target="../media/image2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g"/><Relationship Id="rId11" Type="http://schemas.openxmlformats.org/officeDocument/2006/relationships/image" Target="../media/image27.jpg"/><Relationship Id="rId5" Type="http://schemas.openxmlformats.org/officeDocument/2006/relationships/image" Target="../media/image21.jpg"/><Relationship Id="rId15" Type="http://schemas.openxmlformats.org/officeDocument/2006/relationships/image" Target="../media/image31.jpg"/><Relationship Id="rId10" Type="http://schemas.openxmlformats.org/officeDocument/2006/relationships/image" Target="../media/image26.jpg"/><Relationship Id="rId4" Type="http://schemas.openxmlformats.org/officeDocument/2006/relationships/image" Target="../media/image20.jpg"/><Relationship Id="rId9" Type="http://schemas.openxmlformats.org/officeDocument/2006/relationships/image" Target="../media/image25.jpg"/><Relationship Id="rId14" Type="http://schemas.openxmlformats.org/officeDocument/2006/relationships/image" Target="../media/image3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825" y="251103"/>
            <a:ext cx="4464496" cy="1122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8441482"/>
              </p:ext>
            </p:extLst>
          </p:nvPr>
        </p:nvGraphicFramePr>
        <p:xfrm>
          <a:off x="2396825" y="1340768"/>
          <a:ext cx="4464496" cy="53006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74697"/>
                <a:gridCol w="3189799"/>
              </a:tblGrid>
              <a:tr h="2459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CZ.1.07/1.5.00/34.0565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459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materiálu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VY_32_INOVACE_123_GARDENING AND AGRICULTURE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5385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Název školy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  <a:latin typeface="+mn-lt"/>
                        </a:rPr>
                        <a:t>                      Masarykova 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střední  škola zemědělská a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Vyšší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l"/>
                          <a:tab pos="1890395" algn="ctr"/>
                        </a:tabLst>
                        <a:defRPr/>
                      </a:pPr>
                      <a:r>
                        <a:rPr lang="cs-CZ" sz="1000" dirty="0" smtClean="0">
                          <a:effectLst/>
                          <a:latin typeface="+mn-lt"/>
                        </a:rPr>
                        <a:t>                      odborná škola, Opava, příspěvková</a:t>
                      </a:r>
                      <a:r>
                        <a:rPr lang="cs-CZ" sz="1000" baseline="0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organizace</a:t>
                      </a: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 smtClean="0">
                        <a:effectLst/>
                        <a:latin typeface="+mn-lt"/>
                      </a:endParaRPr>
                    </a:p>
                  </a:txBody>
                  <a:tcPr marL="61189" marR="61189" marT="30595" marB="30595" anchor="ctr"/>
                </a:tc>
              </a:tr>
              <a:tr h="19604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Mgr. Jana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Ratimorská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459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Průřezové téma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Člověk a životní prostředí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459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Anglický jazyk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459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2. – 4.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459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18. 10. 2012 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4180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effectLst/>
                          <a:latin typeface="+mn-lt"/>
                        </a:rPr>
                        <a:t>5. 11. 2013</a:t>
                      </a:r>
                    </a:p>
                    <a:p>
                      <a:r>
                        <a:rPr lang="cs-CZ" sz="1000" dirty="0" smtClean="0">
                          <a:effectLst/>
                          <a:latin typeface="+mn-lt"/>
                        </a:rPr>
                        <a:t>4.A</a:t>
                      </a:r>
                      <a:endParaRPr lang="cs-CZ" sz="1000" dirty="0">
                        <a:effectLst/>
                        <a:latin typeface="+mn-lt"/>
                      </a:endParaRPr>
                    </a:p>
                  </a:txBody>
                  <a:tcPr marL="61189" marR="61189" marT="30595" marB="30595" anchor="ctr"/>
                </a:tc>
              </a:tr>
              <a:tr h="4180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Prezentace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4660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Prezentace nové slovní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zásoby</a:t>
                      </a:r>
                      <a:r>
                        <a:rPr lang="cs-CZ" sz="1000" baseline="0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v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 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Power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pointu proložená s prací v online 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prostředí.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41808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err="1">
                          <a:effectLst/>
                          <a:latin typeface="+mn-lt"/>
                        </a:rPr>
                        <a:t>G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ardening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tools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work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in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the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garden and in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the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field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, </a:t>
                      </a:r>
                      <a:r>
                        <a:rPr lang="cs-CZ" sz="1000" dirty="0" err="1" smtClean="0">
                          <a:effectLst/>
                          <a:latin typeface="+mn-lt"/>
                        </a:rPr>
                        <a:t>crops</a:t>
                      </a:r>
                      <a:r>
                        <a:rPr lang="cs-CZ" sz="1000" dirty="0" smtClean="0">
                          <a:effectLst/>
                          <a:latin typeface="+mn-lt"/>
                        </a:rPr>
                        <a:t>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110668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Určeno pro studenty úrovně B1. Časově je prezentace koncipována na 1 vyučovací hodinu. Zápis a aktivní vyhledávání slovíček, pojmenování a přiřazování slov, doplňování s výběrem slov, poslech konverzace online v internetovém prostředí. Konverzace na téma „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Agricultural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crops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in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the</a:t>
                      </a:r>
                      <a:r>
                        <a:rPr lang="cs-CZ" sz="1000" dirty="0">
                          <a:effectLst/>
                          <a:latin typeface="+mn-lt"/>
                        </a:rPr>
                        <a:t> Czech Republic“.</a:t>
                      </a:r>
                      <a:endParaRPr lang="cs-CZ" sz="10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4593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319" y="1844473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989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735213" y="2852936"/>
            <a:ext cx="768017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extrusionH="57150" contourW="6350" prstMaterial="metal">
              <a:bevelT w="127000" h="31750" prst="slope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 w="0"/>
                <a:solidFill>
                  <a:srgbClr val="003300"/>
                </a:solidFill>
                <a:effectLst>
                  <a:reflection blurRad="12700" stA="50000" endPos="50000" dist="5000" dir="5400000" sy="-100000" rotWithShape="0"/>
                </a:effectLst>
              </a:rPr>
              <a:t>GARDENING AND AGRICULTURE</a:t>
            </a:r>
            <a:endParaRPr lang="cs-CZ" sz="4400" b="1" cap="all" spc="0" dirty="0">
              <a:ln w="0"/>
              <a:solidFill>
                <a:srgbClr val="0033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17008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4869160"/>
            <a:ext cx="2227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VOCABULARY</a:t>
            </a:r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Slunce 8"/>
          <p:cNvSpPr/>
          <p:nvPr/>
        </p:nvSpPr>
        <p:spPr>
          <a:xfrm>
            <a:off x="1619672" y="468794"/>
            <a:ext cx="2191534" cy="2090101"/>
          </a:xfrm>
          <a:prstGeom prst="sun">
            <a:avLst/>
          </a:prstGeom>
          <a:solidFill>
            <a:srgbClr val="FFFF00"/>
          </a:solidFill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6948264" y="133233"/>
            <a:ext cx="1944216" cy="1351551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289786" y="962259"/>
            <a:ext cx="2088232" cy="104505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6771" b="96875" l="1042" r="97396">
                        <a14:foregroundMark x1="46354" y1="6771" x2="46354" y2="6771"/>
                        <a14:foregroundMark x1="81771" y1="22396" x2="81771" y2="22396"/>
                        <a14:foregroundMark x1="97396" y1="38021" x2="97396" y2="38021"/>
                        <a14:foregroundMark x1="1042" y1="40104" x2="1042" y2="40104"/>
                        <a14:foregroundMark x1="14583" y1="82813" x2="14583" y2="82813"/>
                        <a14:foregroundMark x1="54688" y1="96875" x2="54688" y2="96875"/>
                        <a14:foregroundMark x1="83333" y1="77083" x2="83333" y2="770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557" y="3952220"/>
            <a:ext cx="3028923" cy="2880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12508" y="2536797"/>
            <a:ext cx="7488832" cy="5679777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277085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4187" y="188639"/>
            <a:ext cx="4056541" cy="954107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D281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BASIC VOCABULARY</a:t>
            </a:r>
          </a:p>
          <a:p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D281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  TRANSLATE AND READ</a:t>
            </a:r>
            <a:endParaRPr lang="cs-CZ" sz="2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D281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1990384" y="1616849"/>
            <a:ext cx="9249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hrábě</a:t>
            </a:r>
            <a:endParaRPr lang="cs-CZ" sz="2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260510" y="4051707"/>
            <a:ext cx="565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rýč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761006" y="4079023"/>
            <a:ext cx="1532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křovinořez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594710" y="5329155"/>
            <a:ext cx="2047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onev na vodu</a:t>
            </a:r>
            <a:endParaRPr lang="cs-CZ" sz="2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856562" y="1382696"/>
            <a:ext cx="2190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ahradní hadice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95731" y="5559987"/>
            <a:ext cx="1183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sekačka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83416" y="2769549"/>
            <a:ext cx="801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v</a:t>
            </a:r>
            <a:r>
              <a:rPr lang="cs-CZ" sz="2400" b="1" dirty="0" smtClean="0"/>
              <a:t>idle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4410" y="4282540"/>
            <a:ext cx="1149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motyka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77887" y="3386609"/>
            <a:ext cx="1012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sekera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77352" y="5757356"/>
            <a:ext cx="2051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olečko/trakař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06484" y="2101498"/>
            <a:ext cx="2731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ahradnická lopatka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55796" y="3050934"/>
            <a:ext cx="2584234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zahradnické nářadí</a:t>
            </a:r>
            <a:endParaRPr lang="cs-CZ" sz="2400" b="1" dirty="0"/>
          </a:p>
        </p:txBody>
      </p:sp>
      <p:sp>
        <p:nvSpPr>
          <p:cNvPr id="14" name="Vývojový diagram: ukončení 13"/>
          <p:cNvSpPr/>
          <p:nvPr/>
        </p:nvSpPr>
        <p:spPr>
          <a:xfrm>
            <a:off x="2856369" y="2924944"/>
            <a:ext cx="3443823" cy="612541"/>
          </a:xfrm>
          <a:prstGeom prst="flowChartTerminator">
            <a:avLst/>
          </a:prstGeom>
          <a:solidFill>
            <a:srgbClr val="FFC000"/>
          </a:solidFill>
          <a:ln w="28575"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/>
              <a:t>        </a:t>
            </a:r>
            <a:r>
              <a:rPr lang="cs-CZ" sz="2800" b="1" dirty="0" err="1" smtClean="0"/>
              <a:t>gardening</a:t>
            </a:r>
            <a:r>
              <a:rPr lang="cs-CZ" sz="2800" b="1" dirty="0" smtClean="0"/>
              <a:t> </a:t>
            </a:r>
            <a:r>
              <a:rPr lang="cs-CZ" sz="2800" b="1" dirty="0" err="1"/>
              <a:t>tools</a:t>
            </a:r>
            <a:endParaRPr lang="cs-CZ" sz="2400" b="1" dirty="0"/>
          </a:p>
        </p:txBody>
      </p:sp>
      <p:sp>
        <p:nvSpPr>
          <p:cNvPr id="33" name="Vývojový diagram: spojnice 32"/>
          <p:cNvSpPr/>
          <p:nvPr/>
        </p:nvSpPr>
        <p:spPr>
          <a:xfrm>
            <a:off x="1860957" y="1615761"/>
            <a:ext cx="1183785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rake</a:t>
            </a:r>
            <a:endParaRPr lang="cs-CZ" sz="2400" b="1" dirty="0"/>
          </a:p>
        </p:txBody>
      </p:sp>
      <p:sp>
        <p:nvSpPr>
          <p:cNvPr id="34" name="Vývojový diagram: spojnice 33"/>
          <p:cNvSpPr/>
          <p:nvPr/>
        </p:nvSpPr>
        <p:spPr>
          <a:xfrm>
            <a:off x="923758" y="4051707"/>
            <a:ext cx="1340690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spade</a:t>
            </a:r>
            <a:endParaRPr lang="cs-CZ" sz="2400" b="1" dirty="0"/>
          </a:p>
        </p:txBody>
      </p:sp>
      <p:sp>
        <p:nvSpPr>
          <p:cNvPr id="35" name="Vývojový diagram: spojnice 34"/>
          <p:cNvSpPr/>
          <p:nvPr/>
        </p:nvSpPr>
        <p:spPr>
          <a:xfrm>
            <a:off x="2956214" y="2103730"/>
            <a:ext cx="3432114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g</a:t>
            </a:r>
            <a:r>
              <a:rPr lang="cs-CZ" sz="2400" b="1" dirty="0" err="1" smtClean="0"/>
              <a:t>ardening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shovel</a:t>
            </a:r>
            <a:endParaRPr lang="cs-CZ" sz="2400" b="1" dirty="0"/>
          </a:p>
        </p:txBody>
      </p:sp>
      <p:sp>
        <p:nvSpPr>
          <p:cNvPr id="36" name="Vývojový diagram: spojnice 35"/>
          <p:cNvSpPr/>
          <p:nvPr/>
        </p:nvSpPr>
        <p:spPr>
          <a:xfrm>
            <a:off x="5724557" y="4349770"/>
            <a:ext cx="1151269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hoe</a:t>
            </a:r>
            <a:endParaRPr lang="cs-CZ" sz="2400" b="1" dirty="0"/>
          </a:p>
        </p:txBody>
      </p:sp>
      <p:sp>
        <p:nvSpPr>
          <p:cNvPr id="37" name="Vývojový diagram: spojnice 36"/>
          <p:cNvSpPr/>
          <p:nvPr/>
        </p:nvSpPr>
        <p:spPr>
          <a:xfrm>
            <a:off x="2689393" y="4121170"/>
            <a:ext cx="1810633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trimmer</a:t>
            </a:r>
            <a:endParaRPr lang="cs-CZ" sz="2400" b="1" dirty="0"/>
          </a:p>
        </p:txBody>
      </p:sp>
      <p:sp>
        <p:nvSpPr>
          <p:cNvPr id="38" name="Vývojový diagram: spojnice 37"/>
          <p:cNvSpPr/>
          <p:nvPr/>
        </p:nvSpPr>
        <p:spPr>
          <a:xfrm>
            <a:off x="-3805" y="5539574"/>
            <a:ext cx="2376263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lawnmover</a:t>
            </a:r>
            <a:endParaRPr lang="cs-CZ" sz="2400" b="1" dirty="0"/>
          </a:p>
        </p:txBody>
      </p:sp>
      <p:sp>
        <p:nvSpPr>
          <p:cNvPr id="39" name="Vývojový diagram: spojnice 38"/>
          <p:cNvSpPr/>
          <p:nvPr/>
        </p:nvSpPr>
        <p:spPr>
          <a:xfrm>
            <a:off x="3441167" y="5310974"/>
            <a:ext cx="2665026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/>
              <a:t>w</a:t>
            </a:r>
            <a:r>
              <a:rPr lang="cs-CZ" sz="2400" b="1" dirty="0" err="1" smtClean="0"/>
              <a:t>atering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endParaRPr lang="cs-CZ" sz="2400" b="1" dirty="0"/>
          </a:p>
        </p:txBody>
      </p:sp>
      <p:sp>
        <p:nvSpPr>
          <p:cNvPr id="40" name="Vývojový diagram: spojnice 39"/>
          <p:cNvSpPr/>
          <p:nvPr/>
        </p:nvSpPr>
        <p:spPr>
          <a:xfrm>
            <a:off x="6138067" y="5768452"/>
            <a:ext cx="2897162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wheelbarrow</a:t>
            </a:r>
            <a:endParaRPr lang="cs-CZ" sz="2400" b="1" dirty="0"/>
          </a:p>
        </p:txBody>
      </p:sp>
      <p:sp>
        <p:nvSpPr>
          <p:cNvPr id="41" name="Vývojový diagram: spojnice 40"/>
          <p:cNvSpPr/>
          <p:nvPr/>
        </p:nvSpPr>
        <p:spPr>
          <a:xfrm>
            <a:off x="3527434" y="1390481"/>
            <a:ext cx="2995197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/>
              <a:t>gardening</a:t>
            </a:r>
            <a:r>
              <a:rPr lang="cs-CZ" sz="2400" b="1" dirty="0"/>
              <a:t> </a:t>
            </a:r>
            <a:r>
              <a:rPr lang="cs-CZ" sz="2400" b="1" dirty="0" err="1"/>
              <a:t>hose</a:t>
            </a:r>
            <a:endParaRPr lang="cs-CZ" sz="2400" b="1" dirty="0"/>
          </a:p>
        </p:txBody>
      </p:sp>
      <p:sp>
        <p:nvSpPr>
          <p:cNvPr id="42" name="Vývojový diagram: spojnice 41"/>
          <p:cNvSpPr/>
          <p:nvPr/>
        </p:nvSpPr>
        <p:spPr>
          <a:xfrm>
            <a:off x="6388328" y="3391074"/>
            <a:ext cx="2453931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/>
              <a:t>axe</a:t>
            </a:r>
            <a:r>
              <a:rPr lang="cs-CZ" sz="2400" b="1" dirty="0"/>
              <a:t>/</a:t>
            </a:r>
            <a:r>
              <a:rPr lang="cs-CZ" sz="2400" b="1" dirty="0" err="1"/>
              <a:t>hatchet</a:t>
            </a:r>
            <a:endParaRPr lang="cs-CZ" sz="2400" b="1" dirty="0"/>
          </a:p>
        </p:txBody>
      </p:sp>
      <p:sp>
        <p:nvSpPr>
          <p:cNvPr id="43" name="Vývojový diagram: spojnice 42"/>
          <p:cNvSpPr/>
          <p:nvPr/>
        </p:nvSpPr>
        <p:spPr>
          <a:xfrm>
            <a:off x="262433" y="2774014"/>
            <a:ext cx="2016224" cy="45720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/>
              <a:t>pitchfork</a:t>
            </a:r>
            <a:endParaRPr lang="cs-CZ" sz="2400" b="1" dirty="0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825" y="260648"/>
            <a:ext cx="1852985" cy="23002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214283" y="2429180"/>
            <a:ext cx="1427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zahradník</a:t>
            </a:r>
            <a:endParaRPr lang="cs-CZ" sz="2400" b="1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7060286" y="2509136"/>
            <a:ext cx="1571586" cy="301752"/>
          </a:xfrm>
          <a:prstGeom prst="flowChartTerminator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gardener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560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5" grpId="0"/>
      <p:bldP spid="56" grpId="0"/>
      <p:bldP spid="60" grpId="0"/>
      <p:bldP spid="61" grpId="0"/>
      <p:bldP spid="62" grpId="0"/>
      <p:bldP spid="63" grpId="0"/>
      <p:bldP spid="64" grpId="0"/>
      <p:bldP spid="5" grpId="0"/>
      <p:bldP spid="7" grpId="0"/>
      <p:bldP spid="9" grpId="0"/>
      <p:bldP spid="11" grpId="0"/>
      <p:bldP spid="12" grpId="0" animBg="1"/>
      <p:bldP spid="14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564415" y="2247255"/>
            <a:ext cx="733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rake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03107" y="4451920"/>
            <a:ext cx="946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spade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450" y="1161597"/>
            <a:ext cx="14488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</a:t>
            </a:r>
            <a:r>
              <a:rPr lang="cs-CZ" sz="2400" b="1" dirty="0" err="1" smtClean="0"/>
              <a:t>trimmer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41556" y="1259967"/>
            <a:ext cx="18271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w</a:t>
            </a:r>
            <a:r>
              <a:rPr lang="cs-CZ" sz="2400" b="1" dirty="0" err="1" smtClean="0"/>
              <a:t>atering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73609" y="2834224"/>
            <a:ext cx="1405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p</a:t>
            </a:r>
            <a:r>
              <a:rPr lang="cs-CZ" sz="2400" b="1" dirty="0" err="1" smtClean="0"/>
              <a:t>itch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fork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74509" y="2376857"/>
            <a:ext cx="16259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lawnmover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97661" y="4221088"/>
            <a:ext cx="2132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g</a:t>
            </a:r>
            <a:r>
              <a:rPr lang="cs-CZ" sz="2400" b="1" dirty="0" err="1" smtClean="0"/>
              <a:t>ardening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hose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5512" y="3461385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hoe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333705" y="5886686"/>
            <a:ext cx="1728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axe</a:t>
            </a:r>
            <a:r>
              <a:rPr lang="cs-CZ" sz="2400" b="1" dirty="0" smtClean="0"/>
              <a:t>/</a:t>
            </a:r>
            <a:r>
              <a:rPr lang="cs-CZ" sz="2400" b="1" dirty="0" err="1" smtClean="0"/>
              <a:t>hatchet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22514" y="6254837"/>
            <a:ext cx="1959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wheelbarrow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01173" y="6226207"/>
            <a:ext cx="2350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g</a:t>
            </a:r>
            <a:r>
              <a:rPr lang="cs-CZ" sz="2400" b="1" dirty="0" err="1" smtClean="0"/>
              <a:t>ardening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shovel</a:t>
            </a:r>
            <a:endParaRPr lang="cs-CZ" sz="2400" b="1" dirty="0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246" b="89855" l="9589" r="89954">
                        <a14:foregroundMark x1="42922" y1="7246" x2="42922" y2="7246"/>
                        <a14:foregroundMark x1="55251" y1="11304" x2="55251" y2="11304"/>
                        <a14:foregroundMark x1="63927" y1="23768" x2="63927" y2="23768"/>
                        <a14:foregroundMark x1="77169" y1="43478" x2="77169" y2="43478"/>
                        <a14:foregroundMark x1="75799" y1="61159" x2="75799" y2="61159"/>
                        <a14:foregroundMark x1="61644" y1="68116" x2="61644" y2="68116"/>
                        <a14:foregroundMark x1="68950" y1="79130" x2="68950" y2="79130"/>
                        <a14:foregroundMark x1="86301" y1="80870" x2="86301" y2="80870"/>
                        <a14:foregroundMark x1="73973" y1="84638" x2="73973" y2="84638"/>
                        <a14:foregroundMark x1="60274" y1="87246" x2="60274" y2="87246"/>
                        <a14:foregroundMark x1="52055" y1="84348" x2="52055" y2="84348"/>
                        <a14:foregroundMark x1="31050" y1="86377" x2="31050" y2="86377"/>
                        <a14:foregroundMark x1="25571" y1="76232" x2="25571" y2="76232"/>
                        <a14:foregroundMark x1="29224" y1="66087" x2="29224" y2="66087"/>
                        <a14:foregroundMark x1="25571" y1="33623" x2="25571" y2="33623"/>
                        <a14:foregroundMark x1="36986" y1="41449" x2="36986" y2="414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386" y="1809633"/>
            <a:ext cx="2983019" cy="4430399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361" y="737196"/>
            <a:ext cx="1602612" cy="155455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20667" y1="49573" x2="20667" y2="49573"/>
                        <a14:foregroundMark x1="22667" y1="69231" x2="22667" y2="69231"/>
                        <a14:foregroundMark x1="61333" y1="69231" x2="61333" y2="69231"/>
                        <a14:foregroundMark x1="84000" y1="30769" x2="84000" y2="30769"/>
                        <a14:foregroundMark x1="67333" y1="16239" x2="67333" y2="16239"/>
                        <a14:foregroundMark x1="44000" y1="17949" x2="44000" y2="1794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4608" y="3222534"/>
            <a:ext cx="1368151" cy="1325057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696" y="4295236"/>
            <a:ext cx="909896" cy="1757778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4374" y="2030590"/>
            <a:ext cx="864148" cy="1752456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9220" y="5556887"/>
            <a:ext cx="1555197" cy="872887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8948" y="5515752"/>
            <a:ext cx="1599413" cy="85919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9035" y="730896"/>
            <a:ext cx="1155566" cy="1519808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4664" y="5035650"/>
            <a:ext cx="1165803" cy="851036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61061"/>
            <a:ext cx="690464" cy="2923978"/>
          </a:xfrm>
          <a:prstGeom prst="rect">
            <a:avLst/>
          </a:prstGeom>
        </p:spPr>
      </p:pic>
      <p:sp>
        <p:nvSpPr>
          <p:cNvPr id="62" name="TextovéPole 61"/>
          <p:cNvSpPr txBox="1"/>
          <p:nvPr/>
        </p:nvSpPr>
        <p:spPr>
          <a:xfrm>
            <a:off x="2979741" y="75894"/>
            <a:ext cx="5160515" cy="584775"/>
          </a:xfrm>
          <a:prstGeom prst="rect">
            <a:avLst/>
          </a:prstGeom>
          <a:solidFill>
            <a:srgbClr val="FFC000"/>
          </a:solidFill>
          <a:ln w="38100">
            <a:solidFill>
              <a:srgbClr val="0033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D281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NAME THE PICTURES BELOW.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D281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3" name="Vývojový diagram: spojnice 62"/>
          <p:cNvSpPr/>
          <p:nvPr/>
        </p:nvSpPr>
        <p:spPr>
          <a:xfrm>
            <a:off x="228615" y="11543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4" name="Vývojový diagram: spojnice 63"/>
          <p:cNvSpPr/>
          <p:nvPr/>
        </p:nvSpPr>
        <p:spPr>
          <a:xfrm>
            <a:off x="3897295" y="135243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5" name="Vývojový diagram: spojnice 64"/>
          <p:cNvSpPr/>
          <p:nvPr/>
        </p:nvSpPr>
        <p:spPr>
          <a:xfrm>
            <a:off x="6868156" y="239007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66" name="Vývojový diagram: spojnice 65"/>
          <p:cNvSpPr/>
          <p:nvPr/>
        </p:nvSpPr>
        <p:spPr>
          <a:xfrm>
            <a:off x="7431067" y="550342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7" name="Vývojový diagram: spojnice 66"/>
          <p:cNvSpPr/>
          <p:nvPr/>
        </p:nvSpPr>
        <p:spPr>
          <a:xfrm>
            <a:off x="1554790" y="452379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8" name="Vývojový diagram: spojnice 67"/>
          <p:cNvSpPr/>
          <p:nvPr/>
        </p:nvSpPr>
        <p:spPr>
          <a:xfrm>
            <a:off x="455496" y="350900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69" name="Vývojový diagram: spojnice 68"/>
          <p:cNvSpPr/>
          <p:nvPr/>
        </p:nvSpPr>
        <p:spPr>
          <a:xfrm>
            <a:off x="8317565" y="38850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0" name="Vývojový diagram: spojnice 69"/>
          <p:cNvSpPr/>
          <p:nvPr/>
        </p:nvSpPr>
        <p:spPr>
          <a:xfrm>
            <a:off x="4694211" y="6244943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71" name="Vývojový diagram: spojnice 70"/>
          <p:cNvSpPr/>
          <p:nvPr/>
        </p:nvSpPr>
        <p:spPr>
          <a:xfrm>
            <a:off x="1180112" y="6271779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72" name="Vývojový diagram: spojnice 71"/>
          <p:cNvSpPr/>
          <p:nvPr/>
        </p:nvSpPr>
        <p:spPr>
          <a:xfrm>
            <a:off x="5660729" y="2678218"/>
            <a:ext cx="641604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3" name="Vývojový diagram: spojnice 72"/>
          <p:cNvSpPr/>
          <p:nvPr/>
        </p:nvSpPr>
        <p:spPr>
          <a:xfrm>
            <a:off x="1367644" y="2855010"/>
            <a:ext cx="683548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3176387" y="3923050"/>
            <a:ext cx="605341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76153" y="3514134"/>
            <a:ext cx="1332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gardener</a:t>
            </a:r>
            <a:endParaRPr lang="cs-CZ" sz="2400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9538" r="99692">
                        <a14:foregroundMark x1="44615" y1="1846" x2="44615" y2="1846"/>
                        <a14:foregroundMark x1="57538" y1="1846" x2="57538" y2="1846"/>
                        <a14:foregroundMark x1="54462" y1="33231" x2="54462" y2="33231"/>
                        <a14:foregroundMark x1="48615" y1="47385" x2="48615" y2="47385"/>
                        <a14:foregroundMark x1="46154" y1="74154" x2="46154" y2="74154"/>
                        <a14:foregroundMark x1="60308" y1="87077" x2="60308" y2="87077"/>
                        <a14:foregroundMark x1="41231" y1="95385" x2="41231" y2="95385"/>
                        <a14:foregroundMark x1="42154" y1="98462" x2="42154" y2="98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8380334">
            <a:off x="1554790" y="1428258"/>
            <a:ext cx="1499413" cy="165544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4667" r="95667">
                        <a14:foregroundMark x1="62167" y1="20500" x2="62167" y2="20500"/>
                        <a14:foregroundMark x1="81167" y1="16000" x2="81167" y2="16000"/>
                        <a14:foregroundMark x1="95833" y1="20500" x2="95833" y2="20500"/>
                        <a14:foregroundMark x1="21167" y1="60000" x2="21167" y2="60000"/>
                        <a14:foregroundMark x1="4667" y1="70000" x2="4667" y2="70000"/>
                        <a14:foregroundMark x1="14500" y1="82167" x2="14500" y2="82167"/>
                        <a14:foregroundMark x1="28167" y1="81167" x2="28167" y2="81167"/>
                        <a14:foregroundMark x1="38667" y1="54667" x2="38667" y2="54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63512">
            <a:off x="466802" y="-281475"/>
            <a:ext cx="1925960" cy="176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5" grpId="0"/>
      <p:bldP spid="17" grpId="0"/>
      <p:bldP spid="19" grpId="0"/>
      <p:bldP spid="21" grpId="0"/>
      <p:bldP spid="62" grpId="0" animBg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3712" y="332656"/>
            <a:ext cx="4854833" cy="584775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D281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COMPLETE THE SENTENCES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D281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1025" y="2323204"/>
            <a:ext cx="8856984" cy="1938992"/>
          </a:xfrm>
          <a:prstGeom prst="rect">
            <a:avLst/>
          </a:prstGeom>
          <a:solidFill>
            <a:schemeClr val="bg1"/>
          </a:solidFill>
          <a:ln w="28575">
            <a:solidFill>
              <a:srgbClr val="0066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003300"/>
                </a:solidFill>
              </a:rPr>
              <a:t>We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usually</a:t>
            </a:r>
            <a:r>
              <a:rPr lang="cs-CZ" sz="2400" b="1" dirty="0" smtClean="0">
                <a:solidFill>
                  <a:srgbClr val="003300"/>
                </a:solidFill>
              </a:rPr>
              <a:t> use ................</a:t>
            </a:r>
            <a:r>
              <a:rPr lang="cs-CZ" sz="2400" b="1" dirty="0" err="1" smtClean="0">
                <a:solidFill>
                  <a:srgbClr val="003300"/>
                </a:solidFill>
              </a:rPr>
              <a:t>for</a:t>
            </a:r>
            <a:r>
              <a:rPr lang="cs-CZ" sz="2400" b="1" dirty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gathering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fallen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leaves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or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making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soil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smooth</a:t>
            </a:r>
            <a:r>
              <a:rPr lang="cs-CZ" sz="2400" b="1" dirty="0">
                <a:solidFill>
                  <a:srgbClr val="003300"/>
                </a:solidFill>
              </a:rPr>
              <a:t>.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First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we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must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dig</a:t>
            </a:r>
            <a:r>
              <a:rPr lang="cs-CZ" sz="2400" b="1" dirty="0" smtClean="0">
                <a:solidFill>
                  <a:srgbClr val="7D2811"/>
                </a:solidFill>
              </a:rPr>
              <a:t> a </a:t>
            </a:r>
            <a:r>
              <a:rPr lang="cs-CZ" sz="2400" b="1" dirty="0" err="1" smtClean="0">
                <a:solidFill>
                  <a:srgbClr val="7D2811"/>
                </a:solidFill>
              </a:rPr>
              <a:t>seedbed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with</a:t>
            </a:r>
            <a:r>
              <a:rPr lang="cs-CZ" sz="2400" b="1" dirty="0" smtClean="0">
                <a:solidFill>
                  <a:srgbClr val="7D2811"/>
                </a:solidFill>
              </a:rPr>
              <a:t>………………….</a:t>
            </a:r>
            <a:r>
              <a:rPr lang="cs-CZ" sz="2400" b="1" dirty="0" err="1" smtClean="0">
                <a:solidFill>
                  <a:srgbClr val="7D2811"/>
                </a:solidFill>
              </a:rPr>
              <a:t>or</a:t>
            </a:r>
            <a:r>
              <a:rPr lang="cs-CZ" sz="2400" b="1" dirty="0" smtClean="0">
                <a:solidFill>
                  <a:srgbClr val="7D2811"/>
                </a:solidFill>
              </a:rPr>
              <a:t>…………….   </a:t>
            </a:r>
            <a:r>
              <a:rPr lang="cs-CZ" sz="2400" dirty="0" smtClean="0">
                <a:solidFill>
                  <a:srgbClr val="7D2811"/>
                </a:solidFill>
              </a:rPr>
              <a:t>                </a:t>
            </a:r>
            <a:r>
              <a:rPr lang="cs-CZ" sz="2400" b="1" dirty="0" err="1" smtClean="0">
                <a:solidFill>
                  <a:srgbClr val="003300"/>
                </a:solidFill>
              </a:rPr>
              <a:t>After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that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we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often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add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dung</a:t>
            </a:r>
            <a:r>
              <a:rPr lang="cs-CZ" sz="2400" b="1" dirty="0" smtClean="0">
                <a:solidFill>
                  <a:srgbClr val="003300"/>
                </a:solidFill>
              </a:rPr>
              <a:t> by </a:t>
            </a:r>
            <a:r>
              <a:rPr lang="cs-CZ" sz="2400" b="1" dirty="0" err="1" smtClean="0">
                <a:solidFill>
                  <a:srgbClr val="003300"/>
                </a:solidFill>
              </a:rPr>
              <a:t>using</a:t>
            </a:r>
            <a:r>
              <a:rPr lang="cs-CZ" sz="2400" b="1" dirty="0" smtClean="0">
                <a:solidFill>
                  <a:srgbClr val="003300"/>
                </a:solidFill>
              </a:rPr>
              <a:t>……………………..... </a:t>
            </a:r>
            <a:r>
              <a:rPr lang="cs-CZ" sz="2400" b="1" dirty="0" smtClean="0">
                <a:solidFill>
                  <a:srgbClr val="7D2811"/>
                </a:solidFill>
              </a:rPr>
              <a:t>A </a:t>
            </a:r>
            <a:r>
              <a:rPr lang="cs-CZ" sz="2400" b="1" dirty="0" err="1" smtClean="0">
                <a:solidFill>
                  <a:srgbClr val="7D2811"/>
                </a:solidFill>
              </a:rPr>
              <a:t>little</a:t>
            </a:r>
            <a:r>
              <a:rPr lang="cs-CZ" sz="2400" b="1" dirty="0" smtClean="0">
                <a:solidFill>
                  <a:srgbClr val="7D2811"/>
                </a:solidFill>
              </a:rPr>
              <a:t> plant</a:t>
            </a:r>
          </a:p>
          <a:p>
            <a:r>
              <a:rPr lang="cs-CZ" sz="2400" b="1" dirty="0" err="1">
                <a:solidFill>
                  <a:srgbClr val="7D2811"/>
                </a:solidFill>
              </a:rPr>
              <a:t>w</a:t>
            </a:r>
            <a:r>
              <a:rPr lang="cs-CZ" sz="2400" b="1" dirty="0" err="1" smtClean="0">
                <a:solidFill>
                  <a:srgbClr val="7D2811"/>
                </a:solidFill>
              </a:rPr>
              <a:t>e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always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dig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out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with</a:t>
            </a:r>
            <a:r>
              <a:rPr lang="cs-CZ" sz="2400" b="1" dirty="0" smtClean="0">
                <a:solidFill>
                  <a:srgbClr val="7D2811"/>
                </a:solidFill>
              </a:rPr>
              <a:t>……………………………………... </a:t>
            </a:r>
            <a:r>
              <a:rPr lang="cs-CZ" sz="2400" b="1" dirty="0" err="1" smtClean="0">
                <a:solidFill>
                  <a:srgbClr val="003300"/>
                </a:solidFill>
              </a:rPr>
              <a:t>We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water</a:t>
            </a:r>
            <a:r>
              <a:rPr lang="cs-CZ" sz="2400" b="1" dirty="0" smtClean="0">
                <a:solidFill>
                  <a:srgbClr val="003300"/>
                </a:solidFill>
              </a:rPr>
              <a:t> a </a:t>
            </a:r>
            <a:r>
              <a:rPr lang="cs-CZ" sz="2400" b="1" dirty="0" err="1" smtClean="0">
                <a:solidFill>
                  <a:srgbClr val="003300"/>
                </a:solidFill>
              </a:rPr>
              <a:t>seedbed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with</a:t>
            </a:r>
            <a:r>
              <a:rPr lang="cs-CZ" sz="2400" b="1" dirty="0" smtClean="0">
                <a:solidFill>
                  <a:srgbClr val="003300"/>
                </a:solidFill>
              </a:rPr>
              <a:t>……………………………….</a:t>
            </a:r>
            <a:r>
              <a:rPr lang="cs-CZ" sz="2400" b="1" dirty="0" err="1" smtClean="0">
                <a:solidFill>
                  <a:srgbClr val="003300"/>
                </a:solidFill>
              </a:rPr>
              <a:t>or</a:t>
            </a:r>
            <a:r>
              <a:rPr lang="cs-CZ" sz="2400" b="1" dirty="0" smtClean="0">
                <a:solidFill>
                  <a:srgbClr val="003300"/>
                </a:solidFill>
              </a:rPr>
              <a:t> by </a:t>
            </a:r>
            <a:r>
              <a:rPr lang="cs-CZ" sz="2400" b="1" dirty="0" err="1" smtClean="0">
                <a:solidFill>
                  <a:srgbClr val="003300"/>
                </a:solidFill>
              </a:rPr>
              <a:t>using</a:t>
            </a:r>
            <a:r>
              <a:rPr lang="cs-CZ" sz="2400" b="1" dirty="0" smtClean="0">
                <a:solidFill>
                  <a:srgbClr val="003300"/>
                </a:solidFill>
              </a:rPr>
              <a:t>…………………………………  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5" name="Vývojový diagram: ukončení 4"/>
          <p:cNvSpPr/>
          <p:nvPr/>
        </p:nvSpPr>
        <p:spPr>
          <a:xfrm>
            <a:off x="2323506" y="2373480"/>
            <a:ext cx="1080120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rake</a:t>
            </a:r>
            <a:endParaRPr lang="cs-CZ" sz="2400" b="1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5629702" y="2714132"/>
            <a:ext cx="1418456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spade</a:t>
            </a:r>
            <a:endParaRPr lang="cs-CZ" sz="2400" b="1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197654" y="3141824"/>
            <a:ext cx="1850504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pitchfork</a:t>
            </a:r>
            <a:endParaRPr lang="cs-CZ" sz="2400" b="1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7515202" y="2714132"/>
            <a:ext cx="1058416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hoe</a:t>
            </a:r>
            <a:endParaRPr lang="cs-CZ" sz="2400" b="1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3316258" y="3473502"/>
            <a:ext cx="3104329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gardening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shovel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3712" y="4595939"/>
            <a:ext cx="8828583" cy="1569660"/>
          </a:xfrm>
          <a:prstGeom prst="rect">
            <a:avLst/>
          </a:prstGeom>
          <a:solidFill>
            <a:schemeClr val="bg1"/>
          </a:solidFill>
          <a:ln w="28575">
            <a:solidFill>
              <a:srgbClr val="0066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D2811"/>
                </a:solidFill>
              </a:rPr>
              <a:t>A </a:t>
            </a:r>
            <a:r>
              <a:rPr lang="cs-CZ" sz="2400" b="1" dirty="0" err="1" smtClean="0">
                <a:solidFill>
                  <a:srgbClr val="7D2811"/>
                </a:solidFill>
              </a:rPr>
              <a:t>lawn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is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kept</a:t>
            </a:r>
            <a:r>
              <a:rPr lang="cs-CZ" sz="2400" b="1" dirty="0" smtClean="0">
                <a:solidFill>
                  <a:srgbClr val="7D2811"/>
                </a:solidFill>
              </a:rPr>
              <a:t> by </a:t>
            </a:r>
            <a:r>
              <a:rPr lang="cs-CZ" sz="2400" b="1" dirty="0" err="1" smtClean="0">
                <a:solidFill>
                  <a:srgbClr val="7D2811"/>
                </a:solidFill>
              </a:rPr>
              <a:t>using</a:t>
            </a:r>
            <a:r>
              <a:rPr lang="cs-CZ" sz="2400" b="1" dirty="0" smtClean="0">
                <a:solidFill>
                  <a:srgbClr val="7D2811"/>
                </a:solidFill>
              </a:rPr>
              <a:t>………………………….. </a:t>
            </a:r>
            <a:r>
              <a:rPr lang="cs-CZ" sz="2400" b="1" dirty="0">
                <a:solidFill>
                  <a:srgbClr val="003300"/>
                </a:solidFill>
              </a:rPr>
              <a:t> </a:t>
            </a:r>
            <a:r>
              <a:rPr lang="cs-CZ" sz="2400" b="1" dirty="0" smtClean="0">
                <a:solidFill>
                  <a:srgbClr val="003300"/>
                </a:solidFill>
              </a:rPr>
              <a:t>   …………………………...                                           </a:t>
            </a:r>
            <a:r>
              <a:rPr lang="cs-CZ" sz="2400" b="1" dirty="0" err="1" smtClean="0">
                <a:solidFill>
                  <a:srgbClr val="003300"/>
                </a:solidFill>
              </a:rPr>
              <a:t>is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needed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for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cutting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wood</a:t>
            </a:r>
            <a:r>
              <a:rPr lang="cs-CZ" sz="2400" b="1" dirty="0" smtClean="0">
                <a:solidFill>
                  <a:srgbClr val="003300"/>
                </a:solidFill>
              </a:rPr>
              <a:t>. </a:t>
            </a:r>
            <a:r>
              <a:rPr lang="cs-CZ" sz="2400" b="1" dirty="0" err="1" smtClean="0">
                <a:solidFill>
                  <a:srgbClr val="7D2811"/>
                </a:solidFill>
              </a:rPr>
              <a:t>We</a:t>
            </a:r>
            <a:r>
              <a:rPr lang="cs-CZ" sz="2400" b="1" dirty="0" smtClean="0">
                <a:solidFill>
                  <a:srgbClr val="7D2811"/>
                </a:solidFill>
              </a:rPr>
              <a:t> transport </a:t>
            </a:r>
            <a:r>
              <a:rPr lang="cs-CZ" sz="2400" b="1" dirty="0" err="1" smtClean="0">
                <a:solidFill>
                  <a:srgbClr val="7D2811"/>
                </a:solidFill>
              </a:rPr>
              <a:t>soil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or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leaves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</a:p>
          <a:p>
            <a:r>
              <a:rPr lang="cs-CZ" sz="2400" b="1" dirty="0">
                <a:solidFill>
                  <a:srgbClr val="7D2811"/>
                </a:solidFill>
              </a:rPr>
              <a:t>o</a:t>
            </a:r>
            <a:r>
              <a:rPr lang="cs-CZ" sz="2400" b="1" dirty="0" smtClean="0">
                <a:solidFill>
                  <a:srgbClr val="7D2811"/>
                </a:solidFill>
              </a:rPr>
              <a:t>n …………………………….. </a:t>
            </a:r>
            <a:r>
              <a:rPr lang="cs-CZ" sz="2400" b="1" dirty="0" smtClean="0">
                <a:solidFill>
                  <a:srgbClr val="003300"/>
                </a:solidFill>
              </a:rPr>
              <a:t>A </a:t>
            </a:r>
            <a:r>
              <a:rPr lang="cs-CZ" sz="2400" b="1" dirty="0" err="1" smtClean="0">
                <a:solidFill>
                  <a:srgbClr val="003300"/>
                </a:solidFill>
              </a:rPr>
              <a:t>machine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which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cuts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grass</a:t>
            </a:r>
            <a:r>
              <a:rPr lang="cs-CZ" sz="2400" b="1" dirty="0" smtClean="0">
                <a:solidFill>
                  <a:srgbClr val="003300"/>
                </a:solidFill>
              </a:rPr>
              <a:t> and </a:t>
            </a:r>
            <a:r>
              <a:rPr lang="cs-CZ" sz="2400" b="1" dirty="0" err="1" smtClean="0">
                <a:solidFill>
                  <a:srgbClr val="003300"/>
                </a:solidFill>
              </a:rPr>
              <a:t>edges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of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bushes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is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called</a:t>
            </a:r>
            <a:r>
              <a:rPr lang="cs-CZ" sz="2400" b="1" dirty="0" smtClean="0">
                <a:solidFill>
                  <a:srgbClr val="003300"/>
                </a:solidFill>
              </a:rPr>
              <a:t> ……………………..                       </a:t>
            </a:r>
          </a:p>
        </p:txBody>
      </p:sp>
      <p:sp>
        <p:nvSpPr>
          <p:cNvPr id="14" name="Vývojový diagram: ukončení 13"/>
          <p:cNvSpPr/>
          <p:nvPr/>
        </p:nvSpPr>
        <p:spPr>
          <a:xfrm>
            <a:off x="3299508" y="4640887"/>
            <a:ext cx="2093222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lawnmover</a:t>
            </a:r>
            <a:endParaRPr lang="cs-CZ" sz="2400" b="1" dirty="0"/>
          </a:p>
        </p:txBody>
      </p:sp>
      <p:sp>
        <p:nvSpPr>
          <p:cNvPr id="15" name="Vývojový diagram: ukončení 14"/>
          <p:cNvSpPr/>
          <p:nvPr/>
        </p:nvSpPr>
        <p:spPr>
          <a:xfrm>
            <a:off x="2121841" y="3846192"/>
            <a:ext cx="2441413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watering</a:t>
            </a:r>
            <a:r>
              <a:rPr lang="cs-CZ" sz="2400" b="1" dirty="0" smtClean="0"/>
              <a:t> </a:t>
            </a:r>
            <a:r>
              <a:rPr lang="cs-CZ" sz="2400" b="1" dirty="0" err="1"/>
              <a:t>can</a:t>
            </a:r>
            <a:endParaRPr lang="cs-CZ" sz="2400" b="1" dirty="0"/>
          </a:p>
        </p:txBody>
      </p:sp>
      <p:sp>
        <p:nvSpPr>
          <p:cNvPr id="16" name="Vývojový diagram: ukončení 15"/>
          <p:cNvSpPr/>
          <p:nvPr/>
        </p:nvSpPr>
        <p:spPr>
          <a:xfrm>
            <a:off x="6081138" y="3846192"/>
            <a:ext cx="2739026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gardening</a:t>
            </a:r>
            <a:r>
              <a:rPr lang="cs-CZ" sz="2400" b="1" dirty="0" smtClean="0"/>
              <a:t> </a:t>
            </a:r>
            <a:r>
              <a:rPr lang="cs-CZ" sz="2400" b="1" dirty="0" err="1"/>
              <a:t>hose</a:t>
            </a:r>
            <a:endParaRPr lang="cs-CZ" sz="2400" b="1" dirty="0"/>
          </a:p>
        </p:txBody>
      </p:sp>
      <p:sp>
        <p:nvSpPr>
          <p:cNvPr id="17" name="Vývojový diagram: ukončení 16"/>
          <p:cNvSpPr/>
          <p:nvPr/>
        </p:nvSpPr>
        <p:spPr>
          <a:xfrm>
            <a:off x="5804772" y="4670609"/>
            <a:ext cx="2486771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axe</a:t>
            </a:r>
            <a:r>
              <a:rPr lang="cs-CZ" sz="2400" b="1" dirty="0" smtClean="0"/>
              <a:t>/</a:t>
            </a:r>
            <a:r>
              <a:rPr lang="cs-CZ" sz="2400" b="1" dirty="0" err="1" smtClean="0"/>
              <a:t>hatchet</a:t>
            </a:r>
            <a:endParaRPr lang="cs-CZ" sz="2400" b="1" dirty="0"/>
          </a:p>
        </p:txBody>
      </p:sp>
      <p:sp>
        <p:nvSpPr>
          <p:cNvPr id="18" name="Vývojový diagram: ukončení 17"/>
          <p:cNvSpPr/>
          <p:nvPr/>
        </p:nvSpPr>
        <p:spPr>
          <a:xfrm>
            <a:off x="683567" y="5380769"/>
            <a:ext cx="2323147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wheelbarrow</a:t>
            </a:r>
            <a:endParaRPr lang="cs-CZ" sz="2400" b="1" dirty="0"/>
          </a:p>
        </p:txBody>
      </p:sp>
      <p:sp>
        <p:nvSpPr>
          <p:cNvPr id="22" name="Vývojový diagram: ukončení 21"/>
          <p:cNvSpPr/>
          <p:nvPr/>
        </p:nvSpPr>
        <p:spPr>
          <a:xfrm>
            <a:off x="2484685" y="5710548"/>
            <a:ext cx="1629646" cy="301752"/>
          </a:xfrm>
          <a:prstGeom prst="flowChartTerminator">
            <a:avLst/>
          </a:prstGeom>
          <a:solidFill>
            <a:schemeClr val="accent1">
              <a:lumMod val="75000"/>
            </a:schemeClr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trimmer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1025" y="1124744"/>
            <a:ext cx="8828583" cy="830997"/>
          </a:xfrm>
          <a:prstGeom prst="rect">
            <a:avLst/>
          </a:prstGeom>
          <a:solidFill>
            <a:srgbClr val="FFFF00"/>
          </a:solidFill>
          <a:ln w="28575">
            <a:solidFill>
              <a:srgbClr val="0066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003300"/>
                </a:solidFill>
              </a:rPr>
              <a:t>t</a:t>
            </a:r>
            <a:r>
              <a:rPr lang="cs-CZ" sz="2400" b="1" dirty="0" err="1" smtClean="0">
                <a:solidFill>
                  <a:srgbClr val="003300"/>
                </a:solidFill>
              </a:rPr>
              <a:t>rimmer</a:t>
            </a:r>
            <a:r>
              <a:rPr lang="cs-CZ" sz="2400" b="1" dirty="0" smtClean="0">
                <a:solidFill>
                  <a:srgbClr val="003300"/>
                </a:solidFill>
              </a:rPr>
              <a:t>,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lawnmover</a:t>
            </a:r>
            <a:r>
              <a:rPr lang="cs-CZ" sz="2400" b="1" dirty="0" smtClean="0">
                <a:solidFill>
                  <a:srgbClr val="7D2811"/>
                </a:solidFill>
              </a:rPr>
              <a:t>,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gardening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shovel</a:t>
            </a:r>
            <a:r>
              <a:rPr lang="cs-CZ" sz="2400" b="1" dirty="0" smtClean="0">
                <a:solidFill>
                  <a:srgbClr val="003300"/>
                </a:solidFill>
              </a:rPr>
              <a:t>, </a:t>
            </a:r>
            <a:r>
              <a:rPr lang="cs-CZ" sz="2400" b="1" dirty="0" err="1" smtClean="0">
                <a:solidFill>
                  <a:srgbClr val="7D2811"/>
                </a:solidFill>
              </a:rPr>
              <a:t>axe</a:t>
            </a:r>
            <a:r>
              <a:rPr lang="cs-CZ" sz="2400" b="1" dirty="0" smtClean="0">
                <a:solidFill>
                  <a:srgbClr val="7D2811"/>
                </a:solidFill>
              </a:rPr>
              <a:t>/</a:t>
            </a:r>
            <a:r>
              <a:rPr lang="cs-CZ" sz="2400" b="1" dirty="0" err="1" smtClean="0">
                <a:solidFill>
                  <a:srgbClr val="7D2811"/>
                </a:solidFill>
              </a:rPr>
              <a:t>hatchet</a:t>
            </a:r>
            <a:r>
              <a:rPr lang="cs-CZ" sz="2400" b="1" dirty="0" smtClean="0">
                <a:solidFill>
                  <a:srgbClr val="7D2811"/>
                </a:solidFill>
              </a:rPr>
              <a:t>,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gardening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hose</a:t>
            </a:r>
            <a:r>
              <a:rPr lang="cs-CZ" sz="2400" b="1" dirty="0" smtClean="0">
                <a:solidFill>
                  <a:srgbClr val="003300"/>
                </a:solidFill>
              </a:rPr>
              <a:t>,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watering</a:t>
            </a:r>
            <a:r>
              <a:rPr lang="cs-CZ" sz="2400" b="1" dirty="0" smtClean="0">
                <a:solidFill>
                  <a:srgbClr val="7D2811"/>
                </a:solidFill>
              </a:rPr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can</a:t>
            </a:r>
            <a:r>
              <a:rPr lang="cs-CZ" sz="2400" b="1" dirty="0" smtClean="0">
                <a:solidFill>
                  <a:srgbClr val="7D2811"/>
                </a:solidFill>
              </a:rPr>
              <a:t>, </a:t>
            </a:r>
            <a:r>
              <a:rPr lang="cs-CZ" sz="2400" b="1" dirty="0" err="1" smtClean="0">
                <a:solidFill>
                  <a:srgbClr val="003300"/>
                </a:solidFill>
              </a:rPr>
              <a:t>wheelbarrow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,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7D2811"/>
                </a:solidFill>
              </a:rPr>
              <a:t>rake</a:t>
            </a:r>
            <a:r>
              <a:rPr lang="cs-CZ" sz="2400" b="1" dirty="0" smtClean="0">
                <a:solidFill>
                  <a:srgbClr val="7D2811"/>
                </a:solidFill>
              </a:rPr>
              <a:t>,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pitchfork</a:t>
            </a:r>
            <a:r>
              <a:rPr lang="cs-CZ" sz="2400" b="1" dirty="0" smtClean="0">
                <a:solidFill>
                  <a:srgbClr val="003300"/>
                </a:solidFill>
              </a:rPr>
              <a:t>,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7D2811"/>
                </a:solidFill>
              </a:rPr>
              <a:t>spade,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hoe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24263" y="6364940"/>
            <a:ext cx="840295" cy="40011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28575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>
                <a:solidFill>
                  <a:srgbClr val="FF0000"/>
                </a:solidFill>
              </a:rPr>
              <a:t>online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01025" y="6291517"/>
            <a:ext cx="6749220" cy="461665"/>
          </a:xfrm>
          <a:prstGeom prst="rect">
            <a:avLst/>
          </a:prstGeom>
          <a:solidFill>
            <a:schemeClr val="accent1">
              <a:lumMod val="50000"/>
            </a:schemeClr>
          </a:solidFill>
          <a:ln w="28575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2400" b="1" dirty="0" smtClean="0">
                <a:solidFill>
                  <a:prstClr val="black"/>
                </a:solidFill>
                <a:hlinkClick r:id="rId3"/>
              </a:rPr>
              <a:t>www.youtube.com/watch?v=Xmwd1e5vEBk</a:t>
            </a:r>
            <a:endParaRPr lang="cs-CZ" sz="2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32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9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9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9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9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900" decel="100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2" grpId="0" animBg="1"/>
      <p:bldP spid="3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93846"/>
            <a:ext cx="1874809" cy="461665"/>
          </a:xfrm>
          <a:prstGeom prst="rect">
            <a:avLst/>
          </a:prstGeom>
          <a:solidFill>
            <a:srgbClr val="FF0000"/>
          </a:solidFill>
          <a:ln w="28575">
            <a:solidFill>
              <a:srgbClr val="138604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i</a:t>
            </a:r>
            <a:r>
              <a:rPr lang="cs-CZ" sz="2400" b="1" dirty="0" smtClean="0">
                <a:solidFill>
                  <a:srgbClr val="0070C0"/>
                </a:solidFill>
              </a:rPr>
              <a:t>n </a:t>
            </a:r>
            <a:r>
              <a:rPr lang="cs-CZ" sz="2400" b="1" dirty="0" err="1" smtClean="0">
                <a:solidFill>
                  <a:srgbClr val="0070C0"/>
                </a:solidFill>
              </a:rPr>
              <a:t>the</a:t>
            </a:r>
            <a:r>
              <a:rPr lang="cs-CZ" sz="2400" b="1" dirty="0" smtClean="0">
                <a:solidFill>
                  <a:srgbClr val="0070C0"/>
                </a:solidFill>
              </a:rPr>
              <a:t> garden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15312"/>
            <a:ext cx="1697452" cy="769441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D281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WORK</a:t>
            </a:r>
            <a:endParaRPr lang="cs-CZ" sz="4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D281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14720" y="809400"/>
            <a:ext cx="1836999" cy="770264"/>
          </a:xfrm>
          <a:prstGeom prst="rightArrow">
            <a:avLst/>
          </a:prstGeom>
          <a:solidFill>
            <a:srgbClr val="FFFF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fertilize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14721" y="1700808"/>
            <a:ext cx="1836998" cy="772664"/>
          </a:xfrm>
          <a:prstGeom prst="rightArrow">
            <a:avLst/>
          </a:prstGeom>
          <a:solidFill>
            <a:srgbClr val="FFFF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prune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228997" y="2582320"/>
            <a:ext cx="1836998" cy="772664"/>
          </a:xfrm>
          <a:prstGeom prst="rightArrow">
            <a:avLst/>
          </a:prstGeom>
          <a:solidFill>
            <a:srgbClr val="FFFF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hoe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214721" y="3460485"/>
            <a:ext cx="1836998" cy="772664"/>
          </a:xfrm>
          <a:prstGeom prst="rightArrow">
            <a:avLst/>
          </a:prstGeom>
          <a:solidFill>
            <a:srgbClr val="FFFF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mulch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3" name="Šipka doprava 22"/>
          <p:cNvSpPr/>
          <p:nvPr/>
        </p:nvSpPr>
        <p:spPr>
          <a:xfrm>
            <a:off x="214552" y="4298824"/>
            <a:ext cx="1836998" cy="817900"/>
          </a:xfrm>
          <a:prstGeom prst="rightArrow">
            <a:avLst/>
          </a:prstGeom>
          <a:solidFill>
            <a:srgbClr val="FFFF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plant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210693" y="5154792"/>
            <a:ext cx="1836998" cy="772664"/>
          </a:xfrm>
          <a:prstGeom prst="rightArrow">
            <a:avLst/>
          </a:prstGeom>
          <a:solidFill>
            <a:srgbClr val="FFFF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sow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205739" y="5978298"/>
            <a:ext cx="1836998" cy="772664"/>
          </a:xfrm>
          <a:prstGeom prst="rightArrow">
            <a:avLst/>
          </a:prstGeom>
          <a:solidFill>
            <a:srgbClr val="FFFF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3">
                    <a:lumMod val="50000"/>
                  </a:schemeClr>
                </a:solidFill>
              </a:rPr>
              <a:t>rake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8" name="Šipka doleva 27"/>
          <p:cNvSpPr/>
          <p:nvPr/>
        </p:nvSpPr>
        <p:spPr>
          <a:xfrm>
            <a:off x="7164288" y="809400"/>
            <a:ext cx="1708200" cy="770264"/>
          </a:xfrm>
          <a:prstGeom prst="left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plough</a:t>
            </a:r>
            <a:endParaRPr lang="cs-CZ" sz="2400" b="1" dirty="0"/>
          </a:p>
        </p:txBody>
      </p:sp>
      <p:sp>
        <p:nvSpPr>
          <p:cNvPr id="30" name="Šipka doleva 29"/>
          <p:cNvSpPr/>
          <p:nvPr/>
        </p:nvSpPr>
        <p:spPr>
          <a:xfrm>
            <a:off x="7182236" y="3401752"/>
            <a:ext cx="1708200" cy="770264"/>
          </a:xfrm>
          <a:prstGeom prst="left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grow</a:t>
            </a:r>
            <a:endParaRPr lang="cs-CZ" sz="2400" b="1" dirty="0"/>
          </a:p>
        </p:txBody>
      </p:sp>
      <p:sp>
        <p:nvSpPr>
          <p:cNvPr id="31" name="Šipka doleva 30"/>
          <p:cNvSpPr/>
          <p:nvPr/>
        </p:nvSpPr>
        <p:spPr>
          <a:xfrm>
            <a:off x="7157613" y="4298824"/>
            <a:ext cx="1708200" cy="770264"/>
          </a:xfrm>
          <a:prstGeom prst="left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pick</a:t>
            </a:r>
            <a:endParaRPr lang="cs-CZ" sz="2400" b="1" dirty="0"/>
          </a:p>
        </p:txBody>
      </p:sp>
      <p:sp>
        <p:nvSpPr>
          <p:cNvPr id="32" name="Šipka doleva 31"/>
          <p:cNvSpPr/>
          <p:nvPr/>
        </p:nvSpPr>
        <p:spPr>
          <a:xfrm>
            <a:off x="7157613" y="5157192"/>
            <a:ext cx="1708200" cy="770264"/>
          </a:xfrm>
          <a:prstGeom prst="left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gather</a:t>
            </a:r>
            <a:endParaRPr lang="cs-CZ" sz="2400" b="1" dirty="0"/>
          </a:p>
        </p:txBody>
      </p:sp>
      <p:sp>
        <p:nvSpPr>
          <p:cNvPr id="33" name="Šipka doleva 32"/>
          <p:cNvSpPr/>
          <p:nvPr/>
        </p:nvSpPr>
        <p:spPr>
          <a:xfrm>
            <a:off x="7164288" y="6021288"/>
            <a:ext cx="1708200" cy="770264"/>
          </a:xfrm>
          <a:prstGeom prst="left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dung</a:t>
            </a:r>
            <a:endParaRPr lang="cs-CZ" sz="2400" b="1" dirty="0"/>
          </a:p>
        </p:txBody>
      </p:sp>
      <p:sp>
        <p:nvSpPr>
          <p:cNvPr id="34" name="Šipka doleva 33"/>
          <p:cNvSpPr/>
          <p:nvPr/>
        </p:nvSpPr>
        <p:spPr>
          <a:xfrm>
            <a:off x="7182236" y="1653398"/>
            <a:ext cx="1708200" cy="770264"/>
          </a:xfrm>
          <a:prstGeom prst="left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sow</a:t>
            </a:r>
            <a:endParaRPr lang="cs-CZ" sz="2400" b="1" dirty="0"/>
          </a:p>
        </p:txBody>
      </p:sp>
      <p:sp>
        <p:nvSpPr>
          <p:cNvPr id="35" name="Šipka doleva 34"/>
          <p:cNvSpPr/>
          <p:nvPr/>
        </p:nvSpPr>
        <p:spPr>
          <a:xfrm>
            <a:off x="7157613" y="2473472"/>
            <a:ext cx="1708200" cy="770264"/>
          </a:xfrm>
          <a:prstGeom prst="leftArrow">
            <a:avLst/>
          </a:prstGeom>
          <a:solidFill>
            <a:schemeClr val="accent5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cultivate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940152" y="193846"/>
            <a:ext cx="1560042" cy="461665"/>
          </a:xfrm>
          <a:prstGeom prst="rect">
            <a:avLst/>
          </a:prstGeom>
          <a:solidFill>
            <a:srgbClr val="FF0000"/>
          </a:solidFill>
          <a:ln w="28575">
            <a:solidFill>
              <a:srgbClr val="138604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i</a:t>
            </a:r>
            <a:r>
              <a:rPr lang="cs-CZ" sz="2400" b="1" dirty="0" smtClean="0">
                <a:solidFill>
                  <a:srgbClr val="0070C0"/>
                </a:solidFill>
              </a:rPr>
              <a:t>n </a:t>
            </a:r>
            <a:r>
              <a:rPr lang="cs-CZ" sz="2400" b="1" dirty="0" err="1" smtClean="0">
                <a:solidFill>
                  <a:srgbClr val="0070C0"/>
                </a:solidFill>
              </a:rPr>
              <a:t>the</a:t>
            </a: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400" b="1" dirty="0" err="1" smtClean="0">
                <a:solidFill>
                  <a:srgbClr val="0070C0"/>
                </a:solidFill>
              </a:rPr>
              <a:t>field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4" name="Popisek se šipkou doleva 13"/>
          <p:cNvSpPr/>
          <p:nvPr/>
        </p:nvSpPr>
        <p:spPr>
          <a:xfrm>
            <a:off x="2178405" y="856810"/>
            <a:ext cx="1981743" cy="675444"/>
          </a:xfrm>
          <a:prstGeom prst="leftArrowCallou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lawn</a:t>
            </a:r>
            <a:endParaRPr lang="cs-CZ" sz="2400" b="1" dirty="0"/>
          </a:p>
        </p:txBody>
      </p:sp>
      <p:sp>
        <p:nvSpPr>
          <p:cNvPr id="29" name="Popisek se šipkou doleva 28"/>
          <p:cNvSpPr/>
          <p:nvPr/>
        </p:nvSpPr>
        <p:spPr>
          <a:xfrm>
            <a:off x="2174595" y="1700808"/>
            <a:ext cx="1981743" cy="675444"/>
          </a:xfrm>
          <a:prstGeom prst="leftArrowCallou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trees</a:t>
            </a:r>
            <a:endParaRPr lang="cs-CZ" sz="2400" b="1" dirty="0"/>
          </a:p>
        </p:txBody>
      </p:sp>
      <p:sp>
        <p:nvSpPr>
          <p:cNvPr id="37" name="Popisek se šipkou doleva 36"/>
          <p:cNvSpPr/>
          <p:nvPr/>
        </p:nvSpPr>
        <p:spPr>
          <a:xfrm>
            <a:off x="2159841" y="2568292"/>
            <a:ext cx="1981743" cy="675444"/>
          </a:xfrm>
          <a:prstGeom prst="leftArrowCallou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seedbed</a:t>
            </a:r>
            <a:endParaRPr lang="cs-CZ" sz="2400" b="1" dirty="0"/>
          </a:p>
        </p:txBody>
      </p:sp>
      <p:sp>
        <p:nvSpPr>
          <p:cNvPr id="38" name="Popisek se šipkou doleva 37"/>
          <p:cNvSpPr/>
          <p:nvPr/>
        </p:nvSpPr>
        <p:spPr>
          <a:xfrm>
            <a:off x="2164015" y="3435514"/>
            <a:ext cx="1981743" cy="675444"/>
          </a:xfrm>
          <a:prstGeom prst="leftArrowCallou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soil</a:t>
            </a:r>
            <a:endParaRPr lang="cs-CZ" sz="2400" b="1" dirty="0"/>
          </a:p>
        </p:txBody>
      </p:sp>
      <p:sp>
        <p:nvSpPr>
          <p:cNvPr id="39" name="Popisek se šipkou doleva 38"/>
          <p:cNvSpPr/>
          <p:nvPr/>
        </p:nvSpPr>
        <p:spPr>
          <a:xfrm>
            <a:off x="2172962" y="4298824"/>
            <a:ext cx="1983376" cy="675444"/>
          </a:xfrm>
          <a:prstGeom prst="leftArrowCallou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flowers</a:t>
            </a:r>
            <a:endParaRPr lang="cs-CZ" sz="2400" b="1" dirty="0"/>
          </a:p>
        </p:txBody>
      </p:sp>
      <p:sp>
        <p:nvSpPr>
          <p:cNvPr id="40" name="Popisek se šipkou doleva 39"/>
          <p:cNvSpPr/>
          <p:nvPr/>
        </p:nvSpPr>
        <p:spPr>
          <a:xfrm>
            <a:off x="2138500" y="5157192"/>
            <a:ext cx="1981743" cy="675444"/>
          </a:xfrm>
          <a:prstGeom prst="leftArrowCallou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</a:t>
            </a:r>
            <a:r>
              <a:rPr lang="cs-CZ" sz="2400" b="1" dirty="0" err="1" smtClean="0"/>
              <a:t>seeds</a:t>
            </a:r>
            <a:endParaRPr lang="cs-CZ" sz="2400" b="1" dirty="0"/>
          </a:p>
        </p:txBody>
      </p:sp>
      <p:sp>
        <p:nvSpPr>
          <p:cNvPr id="41" name="Popisek se šipkou doleva 40"/>
          <p:cNvSpPr/>
          <p:nvPr/>
        </p:nvSpPr>
        <p:spPr>
          <a:xfrm>
            <a:off x="2158208" y="6021288"/>
            <a:ext cx="1981743" cy="675444"/>
          </a:xfrm>
          <a:prstGeom prst="leftArrowCallout">
            <a:avLst/>
          </a:prstGeom>
          <a:solidFill>
            <a:srgbClr val="0070C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leaves</a:t>
            </a:r>
            <a:endParaRPr lang="cs-CZ" sz="2400" b="1" dirty="0"/>
          </a:p>
        </p:txBody>
      </p:sp>
      <p:sp>
        <p:nvSpPr>
          <p:cNvPr id="16" name="Popisek se šipkou doprava 15"/>
          <p:cNvSpPr/>
          <p:nvPr/>
        </p:nvSpPr>
        <p:spPr>
          <a:xfrm>
            <a:off x="5129082" y="856810"/>
            <a:ext cx="1879123" cy="675444"/>
          </a:xfrm>
          <a:prstGeom prst="rightArrowCallout">
            <a:avLst/>
          </a:prstGeom>
          <a:solidFill>
            <a:srgbClr val="FFC0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3300"/>
                </a:solidFill>
              </a:rPr>
              <a:t>a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field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43" name="Popisek se šipkou doprava 42"/>
          <p:cNvSpPr/>
          <p:nvPr/>
        </p:nvSpPr>
        <p:spPr>
          <a:xfrm>
            <a:off x="5148064" y="1700808"/>
            <a:ext cx="1879123" cy="675444"/>
          </a:xfrm>
          <a:prstGeom prst="rightArrowCallout">
            <a:avLst/>
          </a:prstGeom>
          <a:solidFill>
            <a:srgbClr val="FFC0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cereals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44" name="Popisek se šipkou doprava 43"/>
          <p:cNvSpPr/>
          <p:nvPr/>
        </p:nvSpPr>
        <p:spPr>
          <a:xfrm>
            <a:off x="5148063" y="2551349"/>
            <a:ext cx="1879123" cy="675444"/>
          </a:xfrm>
          <a:prstGeom prst="rightArrowCallout">
            <a:avLst/>
          </a:prstGeom>
          <a:solidFill>
            <a:srgbClr val="FFC0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soil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45" name="Popisek se šipkou doprava 44"/>
          <p:cNvSpPr/>
          <p:nvPr/>
        </p:nvSpPr>
        <p:spPr>
          <a:xfrm>
            <a:off x="5148064" y="3384243"/>
            <a:ext cx="1879123" cy="675444"/>
          </a:xfrm>
          <a:prstGeom prst="rightArrowCallout">
            <a:avLst/>
          </a:prstGeom>
          <a:solidFill>
            <a:srgbClr val="FFC0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3300"/>
                </a:solidFill>
              </a:rPr>
              <a:t>vegetables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46" name="Popisek se šipkou doprava 45"/>
          <p:cNvSpPr/>
          <p:nvPr/>
        </p:nvSpPr>
        <p:spPr>
          <a:xfrm>
            <a:off x="5148064" y="4224789"/>
            <a:ext cx="1879123" cy="675444"/>
          </a:xfrm>
          <a:prstGeom prst="rightArrowCallout">
            <a:avLst/>
          </a:prstGeom>
          <a:solidFill>
            <a:srgbClr val="FFC0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fruit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47" name="Popisek se šipkou doprava 46"/>
          <p:cNvSpPr/>
          <p:nvPr/>
        </p:nvSpPr>
        <p:spPr>
          <a:xfrm>
            <a:off x="5148064" y="5069088"/>
            <a:ext cx="1879123" cy="675444"/>
          </a:xfrm>
          <a:prstGeom prst="rightArrowCallout">
            <a:avLst/>
          </a:prstGeom>
          <a:solidFill>
            <a:srgbClr val="FFC0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crop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48" name="Popisek se šipkou doprava 47"/>
          <p:cNvSpPr/>
          <p:nvPr/>
        </p:nvSpPr>
        <p:spPr>
          <a:xfrm>
            <a:off x="5159741" y="5927456"/>
            <a:ext cx="1879123" cy="675444"/>
          </a:xfrm>
          <a:prstGeom prst="rightArrowCallout">
            <a:avLst/>
          </a:prstGeom>
          <a:solidFill>
            <a:srgbClr val="FFC000"/>
          </a:solidFill>
          <a:ln>
            <a:solidFill>
              <a:srgbClr val="13860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3300"/>
                </a:solidFill>
              </a:rPr>
              <a:t>a</a:t>
            </a:r>
            <a:r>
              <a:rPr lang="cs-CZ" sz="2400" b="1" dirty="0" smtClean="0">
                <a:solidFill>
                  <a:srgbClr val="003300"/>
                </a:solidFill>
              </a:rPr>
              <a:t> </a:t>
            </a:r>
            <a:r>
              <a:rPr lang="cs-CZ" sz="2400" b="1" dirty="0" err="1" smtClean="0">
                <a:solidFill>
                  <a:srgbClr val="003300"/>
                </a:solidFill>
              </a:rPr>
              <a:t>field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347735"/>
            <a:ext cx="879215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7D2811"/>
                </a:solidFill>
              </a:rPr>
              <a:t>verbs</a:t>
            </a:r>
            <a:endParaRPr lang="cs-CZ" sz="2400" b="1" dirty="0">
              <a:solidFill>
                <a:srgbClr val="7D281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84368" y="400033"/>
            <a:ext cx="879215" cy="46166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7D2811"/>
                </a:solidFill>
              </a:rPr>
              <a:t>verbs</a:t>
            </a:r>
            <a:endParaRPr lang="cs-CZ" sz="2400" b="1" dirty="0">
              <a:solidFill>
                <a:srgbClr val="7D281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451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44444E-6 C -1.38889E-6 0.0331 0.02708 0.05995 0.06007 0.05995 C 0.09896 0.05995 0.11302 0.03009 0.11893 0.01203 L 0.125 -0.01204 C 0.13108 -0.0301 0.14601 -0.05996 0.18993 -0.05996 C 0.21806 -0.05996 0.25 -0.03311 0.25 4.44444E-6 C 0.25 0.0331 0.21806 0.05995 0.18993 0.05995 C 0.14601 0.05995 0.13108 0.03009 0.125 0.01203 L 0.11893 -0.01204 C 0.11302 -0.0301 0.09896 -0.05996 0.06007 -0.05996 C 0.02708 -0.05996 -1.38889E-6 -0.03311 -1.38889E-6 4.44444E-6 Z " pathEditMode="relative" ptsTypes="ffFffffFfff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7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2" fill="hold">
                      <p:stCondLst>
                        <p:cond delay="indefinite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0" fill="hold">
                      <p:stCondLst>
                        <p:cond delay="indefinite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2" fill="hold">
                      <p:stCondLst>
                        <p:cond delay="indefinite"/>
                      </p:stCondLst>
                      <p:childTnLst>
                        <p:par>
                          <p:cTn id="323" fill="hold">
                            <p:stCondLst>
                              <p:cond delay="0"/>
                            </p:stCondLst>
                            <p:childTnLst>
                              <p:par>
                                <p:cTn id="3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8" fill="hold">
                      <p:stCondLst>
                        <p:cond delay="indefinite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10" grpId="0" animBg="1"/>
      <p:bldP spid="13" grpId="0" animBg="1"/>
      <p:bldP spid="19" grpId="0" animBg="1"/>
      <p:bldP spid="21" grpId="0" animBg="1"/>
      <p:bldP spid="23" grpId="0" animBg="1"/>
      <p:bldP spid="25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14" grpId="0" animBg="1"/>
      <p:bldP spid="29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16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69" b="96452" l="1828" r="97884">
                        <a14:foregroundMark x1="53824" y1="3041" x2="53824" y2="3041"/>
                        <a14:foregroundMark x1="97884" y1="32875" x2="97884" y2="32875"/>
                        <a14:foregroundMark x1="64839" y1="96452" x2="64839" y2="96452"/>
                        <a14:foregroundMark x1="1828" y1="30123" x2="1828" y2="301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24745"/>
            <a:ext cx="8632018" cy="5733256"/>
          </a:xfrm>
          <a:prstGeom prst="rect">
            <a:avLst/>
          </a:prstGeom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993100" y="117413"/>
            <a:ext cx="7232204" cy="461665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D281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AGRICULTURAL CROPS GROWN IN THE CZECH REPUBLIC</a:t>
            </a:r>
            <a:r>
              <a:rPr lang="cs-CZ" sz="2400" b="1" dirty="0" smtClean="0">
                <a:solidFill>
                  <a:srgbClr val="7D281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93100" y="845525"/>
            <a:ext cx="2064348" cy="461665"/>
          </a:xfrm>
          <a:prstGeom prst="rect">
            <a:avLst/>
          </a:prstGeom>
          <a:solidFill>
            <a:srgbClr val="FFFF00"/>
          </a:solidFill>
          <a:ln w="1905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006600"/>
                </a:solidFill>
              </a:rPr>
              <a:t>t</a:t>
            </a:r>
            <a:r>
              <a:rPr lang="cs-CZ" sz="2400" b="1" dirty="0" err="1" smtClean="0">
                <a:solidFill>
                  <a:srgbClr val="006600"/>
                </a:solidFill>
              </a:rPr>
              <a:t>he</a:t>
            </a:r>
            <a:r>
              <a:rPr lang="cs-CZ" sz="2400" b="1" dirty="0" smtClean="0">
                <a:solidFill>
                  <a:srgbClr val="006600"/>
                </a:solidFill>
              </a:rPr>
              <a:t> Elbe </a:t>
            </a:r>
            <a:r>
              <a:rPr lang="cs-CZ" sz="2400" b="1" dirty="0" err="1">
                <a:solidFill>
                  <a:srgbClr val="006600"/>
                </a:solidFill>
              </a:rPr>
              <a:t>V</a:t>
            </a:r>
            <a:r>
              <a:rPr lang="cs-CZ" sz="2400" b="1" dirty="0" err="1" smtClean="0">
                <a:solidFill>
                  <a:srgbClr val="006600"/>
                </a:solidFill>
              </a:rPr>
              <a:t>alley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25863" y="850031"/>
            <a:ext cx="3399441" cy="461665"/>
          </a:xfrm>
          <a:prstGeom prst="rect">
            <a:avLst/>
          </a:prstGeom>
          <a:solidFill>
            <a:srgbClr val="FFFF00"/>
          </a:solidFill>
          <a:ln w="19050">
            <a:solidFill>
              <a:srgbClr val="0066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006600"/>
                </a:solidFill>
              </a:rPr>
              <a:t>Moravian-Silesian</a:t>
            </a:r>
            <a:r>
              <a:rPr lang="cs-CZ" sz="2400" b="1" dirty="0" smtClean="0">
                <a:solidFill>
                  <a:srgbClr val="006600"/>
                </a:solidFill>
              </a:rPr>
              <a:t> Region</a:t>
            </a:r>
            <a:endParaRPr lang="cs-CZ" sz="2400" b="1" dirty="0">
              <a:solidFill>
                <a:srgbClr val="0066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2791323" y="1446387"/>
            <a:ext cx="1336020" cy="1435295"/>
          </a:xfrm>
          <a:prstGeom prst="straightConnector1">
            <a:avLst/>
          </a:prstGeom>
          <a:ln w="28575">
            <a:solidFill>
              <a:srgbClr val="13860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5207606" y="1446387"/>
            <a:ext cx="1543036" cy="2774701"/>
          </a:xfrm>
          <a:prstGeom prst="straightConnector1">
            <a:avLst/>
          </a:prstGeom>
          <a:ln w="28575">
            <a:solidFill>
              <a:srgbClr val="13860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1075800" y="1412776"/>
            <a:ext cx="1556303" cy="163121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rgbClr val="138604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white</a:t>
            </a:r>
            <a:r>
              <a:rPr lang="cs-CZ" sz="2000" b="1" dirty="0" smtClean="0">
                <a:solidFill>
                  <a:srgbClr val="7D2811"/>
                </a:solidFill>
              </a:rPr>
              <a:t> </a:t>
            </a:r>
            <a:r>
              <a:rPr lang="cs-CZ" sz="2000" b="1" dirty="0" err="1">
                <a:solidFill>
                  <a:srgbClr val="7D2811"/>
                </a:solidFill>
              </a:rPr>
              <a:t>beet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beetroot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weat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barley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sunflowers</a:t>
            </a:r>
            <a:endParaRPr lang="cs-CZ" sz="2000" b="1" dirty="0">
              <a:solidFill>
                <a:srgbClr val="7D281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50796" y="1412776"/>
            <a:ext cx="1399692" cy="132343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rgbClr val="138604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potatoes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flax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oats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poppy</a:t>
            </a:r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endParaRPr lang="cs-CZ" sz="2000" b="1" dirty="0">
              <a:solidFill>
                <a:srgbClr val="7D281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29455" y="3575874"/>
            <a:ext cx="2499402" cy="830997"/>
          </a:xfrm>
          <a:prstGeom prst="rect">
            <a:avLst/>
          </a:prstGeom>
          <a:solidFill>
            <a:srgbClr val="FFFF00"/>
          </a:solidFill>
          <a:ln w="1905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6600"/>
                </a:solidFill>
              </a:rPr>
              <a:t>Central</a:t>
            </a:r>
            <a:r>
              <a:rPr lang="cs-CZ" sz="2400" b="1" dirty="0" smtClean="0">
                <a:solidFill>
                  <a:srgbClr val="006600"/>
                </a:solidFill>
              </a:rPr>
              <a:t>-Bohemian</a:t>
            </a:r>
          </a:p>
          <a:p>
            <a:r>
              <a:rPr lang="cs-CZ" sz="2400" b="1" dirty="0" smtClean="0">
                <a:solidFill>
                  <a:srgbClr val="006600"/>
                </a:solidFill>
              </a:rPr>
              <a:t>      </a:t>
            </a:r>
            <a:r>
              <a:rPr lang="cs-CZ" sz="2400" b="1" dirty="0" err="1" smtClean="0">
                <a:solidFill>
                  <a:srgbClr val="006600"/>
                </a:solidFill>
              </a:rPr>
              <a:t>Highlands</a:t>
            </a:r>
            <a:r>
              <a:rPr lang="cs-CZ" sz="2400" b="1" dirty="0" smtClean="0">
                <a:solidFill>
                  <a:srgbClr val="006600"/>
                </a:solidFill>
              </a:rPr>
              <a:t> 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89418" y="3937649"/>
            <a:ext cx="2230932" cy="830997"/>
          </a:xfrm>
          <a:prstGeom prst="rect">
            <a:avLst/>
          </a:prstGeom>
          <a:solidFill>
            <a:srgbClr val="FFFF00"/>
          </a:solidFill>
          <a:ln w="1905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Czech-</a:t>
            </a:r>
            <a:r>
              <a:rPr lang="cs-CZ" sz="2400" b="1" dirty="0" err="1" smtClean="0">
                <a:solidFill>
                  <a:srgbClr val="006600"/>
                </a:solidFill>
              </a:rPr>
              <a:t>Moravian</a:t>
            </a:r>
            <a:endParaRPr lang="cs-CZ" sz="2400" b="1" dirty="0" smtClean="0">
              <a:solidFill>
                <a:srgbClr val="006600"/>
              </a:solidFill>
            </a:endParaRPr>
          </a:p>
          <a:p>
            <a:r>
              <a:rPr lang="cs-CZ" sz="2400" b="1" dirty="0">
                <a:solidFill>
                  <a:srgbClr val="006600"/>
                </a:solidFill>
              </a:rPr>
              <a:t> </a:t>
            </a:r>
            <a:r>
              <a:rPr lang="cs-CZ" sz="2400" b="1" dirty="0" smtClean="0">
                <a:solidFill>
                  <a:srgbClr val="006600"/>
                </a:solidFill>
              </a:rPr>
              <a:t>    </a:t>
            </a:r>
            <a:r>
              <a:rPr lang="cs-CZ" sz="2400" b="1" dirty="0" err="1" smtClean="0">
                <a:solidFill>
                  <a:srgbClr val="006600"/>
                </a:solidFill>
              </a:rPr>
              <a:t>Highlands</a:t>
            </a:r>
            <a:endParaRPr lang="cs-CZ" sz="2400" b="1" dirty="0">
              <a:solidFill>
                <a:srgbClr val="0066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83478" y="4823636"/>
            <a:ext cx="3021276" cy="461665"/>
          </a:xfrm>
          <a:prstGeom prst="rect">
            <a:avLst/>
          </a:prstGeom>
          <a:solidFill>
            <a:srgbClr val="FFFF00"/>
          </a:solidFill>
          <a:ln w="1905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006600"/>
                </a:solidFill>
              </a:rPr>
              <a:t>Southeastern</a:t>
            </a:r>
            <a:r>
              <a:rPr lang="cs-CZ" sz="2400" b="1" dirty="0" smtClean="0">
                <a:solidFill>
                  <a:srgbClr val="006600"/>
                </a:solidFill>
              </a:rPr>
              <a:t> Moravia</a:t>
            </a:r>
            <a:endParaRPr lang="cs-CZ" sz="2400" b="1" dirty="0">
              <a:solidFill>
                <a:srgbClr val="0066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2166335" y="4492355"/>
            <a:ext cx="819616" cy="847936"/>
          </a:xfrm>
          <a:prstGeom prst="straightConnector1">
            <a:avLst/>
          </a:prstGeom>
          <a:ln w="28575">
            <a:solidFill>
              <a:srgbClr val="13860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791323" y="4602335"/>
            <a:ext cx="1437535" cy="737956"/>
          </a:xfrm>
          <a:prstGeom prst="straightConnector1">
            <a:avLst/>
          </a:prstGeom>
          <a:ln w="28575">
            <a:solidFill>
              <a:srgbClr val="13860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11560" y="5394470"/>
            <a:ext cx="3252544" cy="1015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rgbClr val="138604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feed</a:t>
            </a:r>
            <a:r>
              <a:rPr lang="cs-CZ" sz="2000" b="1" dirty="0" smtClean="0">
                <a:solidFill>
                  <a:srgbClr val="7D2811"/>
                </a:solidFill>
              </a:rPr>
              <a:t> </a:t>
            </a:r>
            <a:r>
              <a:rPr lang="cs-CZ" sz="2000" b="1" dirty="0" err="1" smtClean="0">
                <a:solidFill>
                  <a:srgbClr val="7D2811"/>
                </a:solidFill>
              </a:rPr>
              <a:t>cereals</a:t>
            </a:r>
            <a:r>
              <a:rPr lang="cs-CZ" sz="2000" b="1" dirty="0" smtClean="0">
                <a:solidFill>
                  <a:srgbClr val="7D2811"/>
                </a:solidFill>
              </a:rPr>
              <a:t>      </a:t>
            </a:r>
            <a:r>
              <a:rPr lang="cs-CZ" sz="2000" b="1" dirty="0" err="1" smtClean="0">
                <a:solidFill>
                  <a:srgbClr val="7D2811"/>
                </a:solidFill>
              </a:rPr>
              <a:t>oilseed</a:t>
            </a:r>
            <a:r>
              <a:rPr lang="cs-CZ" sz="2000" b="1" dirty="0" smtClean="0">
                <a:solidFill>
                  <a:srgbClr val="7D2811"/>
                </a:solidFill>
              </a:rPr>
              <a:t> rape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fodder</a:t>
            </a:r>
            <a:r>
              <a:rPr lang="cs-CZ" sz="2000" b="1" dirty="0" smtClean="0">
                <a:solidFill>
                  <a:srgbClr val="7D2811"/>
                </a:solidFill>
              </a:rPr>
              <a:t> </a:t>
            </a:r>
            <a:r>
              <a:rPr lang="cs-CZ" sz="2000" b="1" dirty="0" err="1">
                <a:solidFill>
                  <a:srgbClr val="7D2811"/>
                </a:solidFill>
              </a:rPr>
              <a:t>plants</a:t>
            </a:r>
            <a:r>
              <a:rPr lang="cs-CZ" sz="2000" b="1" dirty="0">
                <a:solidFill>
                  <a:srgbClr val="7D2811"/>
                </a:solidFill>
              </a:rPr>
              <a:t>   </a:t>
            </a:r>
            <a:r>
              <a:rPr lang="cs-CZ" sz="2000" b="1" dirty="0" smtClean="0">
                <a:solidFill>
                  <a:srgbClr val="7D2811"/>
                </a:solidFill>
              </a:rPr>
              <a:t>   </a:t>
            </a:r>
            <a:r>
              <a:rPr lang="cs-CZ" sz="2000" b="1" dirty="0" err="1" smtClean="0">
                <a:solidFill>
                  <a:srgbClr val="7D2811"/>
                </a:solidFill>
              </a:rPr>
              <a:t>potatoes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</a:t>
            </a:r>
            <a:r>
              <a:rPr lang="cs-CZ" sz="2000" b="1" dirty="0" err="1" smtClean="0">
                <a:solidFill>
                  <a:srgbClr val="7D2811"/>
                </a:solidFill>
              </a:rPr>
              <a:t>cereals</a:t>
            </a:r>
            <a:endParaRPr lang="cs-CZ" sz="2000" b="1" dirty="0">
              <a:solidFill>
                <a:srgbClr val="7D281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22659" y="5702247"/>
            <a:ext cx="4373384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rgbClr val="138604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D2811"/>
                </a:solidFill>
              </a:rPr>
              <a:t>    </a:t>
            </a:r>
            <a:r>
              <a:rPr lang="cs-CZ" sz="2000" b="1" dirty="0" err="1" smtClean="0">
                <a:solidFill>
                  <a:srgbClr val="7D2811"/>
                </a:solidFill>
              </a:rPr>
              <a:t>white</a:t>
            </a:r>
            <a:r>
              <a:rPr lang="cs-CZ" sz="2000" b="1" dirty="0" smtClean="0">
                <a:solidFill>
                  <a:srgbClr val="7D2811"/>
                </a:solidFill>
              </a:rPr>
              <a:t> </a:t>
            </a:r>
            <a:r>
              <a:rPr lang="cs-CZ" sz="2000" b="1" dirty="0" err="1">
                <a:solidFill>
                  <a:srgbClr val="7D2811"/>
                </a:solidFill>
              </a:rPr>
              <a:t>beet</a:t>
            </a:r>
            <a:r>
              <a:rPr lang="cs-CZ" sz="2000" b="1" dirty="0">
                <a:solidFill>
                  <a:srgbClr val="7D2811"/>
                </a:solidFill>
              </a:rPr>
              <a:t> </a:t>
            </a:r>
            <a:r>
              <a:rPr lang="cs-CZ" sz="2000" b="1" dirty="0" smtClean="0">
                <a:solidFill>
                  <a:srgbClr val="7D2811"/>
                </a:solidFill>
              </a:rPr>
              <a:t>     </a:t>
            </a:r>
            <a:r>
              <a:rPr lang="cs-CZ" sz="2000" b="1" dirty="0" err="1" smtClean="0">
                <a:solidFill>
                  <a:srgbClr val="7D2811"/>
                </a:solidFill>
              </a:rPr>
              <a:t>vegetables</a:t>
            </a:r>
            <a:r>
              <a:rPr lang="cs-CZ" sz="2000" b="1" dirty="0" smtClean="0">
                <a:solidFill>
                  <a:srgbClr val="7D2811"/>
                </a:solidFill>
              </a:rPr>
              <a:t>      </a:t>
            </a:r>
            <a:r>
              <a:rPr lang="cs-CZ" sz="2000" b="1" dirty="0" err="1" smtClean="0">
                <a:solidFill>
                  <a:srgbClr val="7D2811"/>
                </a:solidFill>
              </a:rPr>
              <a:t>cereals</a:t>
            </a:r>
            <a:r>
              <a:rPr lang="cs-CZ" sz="2000" b="1" dirty="0" smtClean="0">
                <a:solidFill>
                  <a:srgbClr val="7D2811"/>
                </a:solidFill>
              </a:rPr>
              <a:t> </a:t>
            </a:r>
            <a:endParaRPr lang="cs-CZ" sz="2000" b="1" dirty="0">
              <a:solidFill>
                <a:srgbClr val="7D2811"/>
              </a:solidFill>
            </a:endParaRPr>
          </a:p>
          <a:p>
            <a:r>
              <a:rPr lang="cs-CZ" sz="2000" b="1" dirty="0" smtClean="0">
                <a:solidFill>
                  <a:srgbClr val="7D2811"/>
                </a:solidFill>
              </a:rPr>
              <a:t>    </a:t>
            </a:r>
            <a:r>
              <a:rPr lang="cs-CZ" sz="2000" b="1" dirty="0" err="1" smtClean="0">
                <a:solidFill>
                  <a:srgbClr val="7D2811"/>
                </a:solidFill>
              </a:rPr>
              <a:t>grapevine</a:t>
            </a:r>
            <a:r>
              <a:rPr lang="cs-CZ" sz="2000" b="1" dirty="0" smtClean="0">
                <a:solidFill>
                  <a:srgbClr val="7D2811"/>
                </a:solidFill>
              </a:rPr>
              <a:t>      </a:t>
            </a:r>
            <a:r>
              <a:rPr lang="cs-CZ" sz="2000" b="1" dirty="0" err="1" smtClean="0">
                <a:solidFill>
                  <a:srgbClr val="7D2811"/>
                </a:solidFill>
              </a:rPr>
              <a:t>maize</a:t>
            </a:r>
            <a:r>
              <a:rPr lang="cs-CZ" sz="2000" b="1" dirty="0" smtClean="0">
                <a:solidFill>
                  <a:srgbClr val="7D2811"/>
                </a:solidFill>
              </a:rPr>
              <a:t>      </a:t>
            </a:r>
            <a:r>
              <a:rPr lang="cs-CZ" sz="2000" b="1" dirty="0" err="1" smtClean="0">
                <a:solidFill>
                  <a:srgbClr val="7D2811"/>
                </a:solidFill>
              </a:rPr>
              <a:t>fruit</a:t>
            </a:r>
            <a:r>
              <a:rPr lang="cs-CZ" sz="2000" b="1" dirty="0" smtClean="0">
                <a:solidFill>
                  <a:srgbClr val="7D2811"/>
                </a:solidFill>
              </a:rPr>
              <a:t>      hop </a:t>
            </a:r>
            <a:endParaRPr lang="cs-CZ" sz="2000" b="1" dirty="0">
              <a:solidFill>
                <a:srgbClr val="7D2811"/>
              </a:solidFill>
            </a:endParaRPr>
          </a:p>
        </p:txBody>
      </p:sp>
      <p:cxnSp>
        <p:nvCxnSpPr>
          <p:cNvPr id="47" name="Přímá spojnice se šipkou 46"/>
          <p:cNvCxnSpPr/>
          <p:nvPr/>
        </p:nvCxnSpPr>
        <p:spPr>
          <a:xfrm flipH="1">
            <a:off x="5207606" y="5285301"/>
            <a:ext cx="588530" cy="416946"/>
          </a:xfrm>
          <a:prstGeom prst="straightConnector1">
            <a:avLst/>
          </a:prstGeom>
          <a:ln w="28575">
            <a:solidFill>
              <a:srgbClr val="13860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039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9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9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000"/>
                            </p:stCondLst>
                            <p:childTnLst>
                              <p:par>
                                <p:cTn id="131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000"/>
                            </p:stCondLst>
                            <p:childTnLst>
                              <p:par>
                                <p:cTn id="143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1000"/>
                            </p:stCondLst>
                            <p:childTnLst>
                              <p:par>
                                <p:cTn id="187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13" grpId="0" animBg="1"/>
      <p:bldP spid="17" grpId="0" animBg="1"/>
      <p:bldP spid="18" grpId="0" animBg="1"/>
      <p:bldP spid="19" grpId="0" animBg="1"/>
      <p:bldP spid="23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1196008" y="127714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48408" y="142954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84" y="1077089"/>
            <a:ext cx="6915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6600"/>
                </a:solidFill>
              </a:rPr>
              <a:t>Which</a:t>
            </a:r>
            <a:r>
              <a:rPr lang="cs-CZ" sz="2000" b="1" dirty="0" smtClean="0">
                <a:solidFill>
                  <a:srgbClr val="006600"/>
                </a:solidFill>
              </a:rPr>
              <a:t> </a:t>
            </a:r>
            <a:r>
              <a:rPr lang="cs-CZ" sz="2000" b="1" dirty="0" err="1" smtClean="0">
                <a:solidFill>
                  <a:srgbClr val="006600"/>
                </a:solidFill>
              </a:rPr>
              <a:t>agricultural</a:t>
            </a:r>
            <a:r>
              <a:rPr lang="cs-CZ" sz="2000" b="1" dirty="0" smtClean="0">
                <a:solidFill>
                  <a:srgbClr val="006600"/>
                </a:solidFill>
              </a:rPr>
              <a:t> </a:t>
            </a:r>
            <a:r>
              <a:rPr lang="cs-CZ" sz="2000" b="1" dirty="0" err="1" smtClean="0">
                <a:solidFill>
                  <a:srgbClr val="006600"/>
                </a:solidFill>
              </a:rPr>
              <a:t>crops</a:t>
            </a:r>
            <a:r>
              <a:rPr lang="cs-CZ" sz="2000" b="1" dirty="0" smtClean="0">
                <a:solidFill>
                  <a:srgbClr val="006600"/>
                </a:solidFill>
              </a:rPr>
              <a:t> are </a:t>
            </a:r>
            <a:r>
              <a:rPr lang="cs-CZ" sz="2000" b="1" dirty="0" err="1" smtClean="0">
                <a:solidFill>
                  <a:srgbClr val="006600"/>
                </a:solidFill>
              </a:rPr>
              <a:t>there</a:t>
            </a:r>
            <a:r>
              <a:rPr lang="cs-CZ" sz="2000" b="1" dirty="0" smtClean="0">
                <a:solidFill>
                  <a:srgbClr val="006600"/>
                </a:solidFill>
              </a:rPr>
              <a:t> </a:t>
            </a:r>
            <a:r>
              <a:rPr lang="cs-CZ" sz="2000" b="1" dirty="0" err="1" smtClean="0">
                <a:solidFill>
                  <a:srgbClr val="006600"/>
                </a:solidFill>
              </a:rPr>
              <a:t>grown</a:t>
            </a:r>
            <a:r>
              <a:rPr lang="cs-CZ" sz="2000" b="1" dirty="0" smtClean="0">
                <a:solidFill>
                  <a:srgbClr val="006600"/>
                </a:solidFill>
              </a:rPr>
              <a:t> in </a:t>
            </a:r>
            <a:r>
              <a:rPr lang="cs-CZ" sz="2000" b="1" dirty="0" err="1" smtClean="0">
                <a:solidFill>
                  <a:srgbClr val="006600"/>
                </a:solidFill>
              </a:rPr>
              <a:t>the</a:t>
            </a:r>
            <a:r>
              <a:rPr lang="cs-CZ" sz="2000" b="1" dirty="0" smtClean="0">
                <a:solidFill>
                  <a:srgbClr val="006600"/>
                </a:solidFill>
              </a:rPr>
              <a:t> Czech Republic?</a:t>
            </a:r>
            <a:endParaRPr lang="cs-CZ" sz="2000" b="1" dirty="0">
              <a:solidFill>
                <a:srgbClr val="0066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8434" y="1535266"/>
            <a:ext cx="41810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Where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are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agricultural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crops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50000"/>
                  </a:schemeClr>
                </a:solidFill>
              </a:rPr>
              <a:t>grown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796" y="344784"/>
            <a:ext cx="2336024" cy="707886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7D281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SPEAKING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D281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977518"/>
            <a:ext cx="43599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6600"/>
                </a:solidFill>
              </a:rPr>
              <a:t>What</a:t>
            </a:r>
            <a:r>
              <a:rPr lang="cs-CZ" sz="2000" b="1" dirty="0" smtClean="0">
                <a:solidFill>
                  <a:srgbClr val="006600"/>
                </a:solidFill>
              </a:rPr>
              <a:t> </a:t>
            </a:r>
            <a:r>
              <a:rPr lang="cs-CZ" sz="2000" b="1" dirty="0" err="1" smtClean="0">
                <a:solidFill>
                  <a:srgbClr val="006600"/>
                </a:solidFill>
              </a:rPr>
              <a:t>crops</a:t>
            </a:r>
            <a:r>
              <a:rPr lang="cs-CZ" sz="2000" b="1" dirty="0" smtClean="0">
                <a:solidFill>
                  <a:srgbClr val="006600"/>
                </a:solidFill>
              </a:rPr>
              <a:t> are </a:t>
            </a:r>
            <a:r>
              <a:rPr lang="cs-CZ" sz="2000" b="1" dirty="0" err="1" smtClean="0">
                <a:solidFill>
                  <a:srgbClr val="006600"/>
                </a:solidFill>
              </a:rPr>
              <a:t>farmed</a:t>
            </a:r>
            <a:r>
              <a:rPr lang="cs-CZ" sz="2000" b="1" dirty="0" smtClean="0">
                <a:solidFill>
                  <a:srgbClr val="006600"/>
                </a:solidFill>
              </a:rPr>
              <a:t> in </a:t>
            </a:r>
            <a:r>
              <a:rPr lang="cs-CZ" sz="2000" b="1" dirty="0" err="1" smtClean="0">
                <a:solidFill>
                  <a:srgbClr val="006600"/>
                </a:solidFill>
              </a:rPr>
              <a:t>your</a:t>
            </a:r>
            <a:r>
              <a:rPr lang="cs-CZ" sz="2000" b="1" dirty="0" smtClean="0">
                <a:solidFill>
                  <a:srgbClr val="006600"/>
                </a:solidFill>
              </a:rPr>
              <a:t> region?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8929" y="4121406"/>
            <a:ext cx="68168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What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livestock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is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raised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in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your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region / in </a:t>
            </a:r>
            <a:r>
              <a:rPr lang="cs-CZ" sz="2000" b="1" dirty="0" err="1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 Czech Republic?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929" y="4481357"/>
            <a:ext cx="52065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006600"/>
                </a:solidFill>
              </a:rPr>
              <a:t>Would</a:t>
            </a:r>
            <a:r>
              <a:rPr lang="cs-CZ" sz="2000" b="1" dirty="0" smtClean="0">
                <a:solidFill>
                  <a:srgbClr val="006600"/>
                </a:solidFill>
              </a:rPr>
              <a:t> </a:t>
            </a:r>
            <a:r>
              <a:rPr lang="cs-CZ" sz="2000" b="1" dirty="0" err="1" smtClean="0">
                <a:solidFill>
                  <a:srgbClr val="006600"/>
                </a:solidFill>
              </a:rPr>
              <a:t>you</a:t>
            </a:r>
            <a:r>
              <a:rPr lang="cs-CZ" sz="2000" b="1" dirty="0" smtClean="0">
                <a:solidFill>
                  <a:srgbClr val="006600"/>
                </a:solidFill>
              </a:rPr>
              <a:t> </a:t>
            </a:r>
            <a:r>
              <a:rPr lang="cs-CZ" sz="2000" b="1" dirty="0" err="1" smtClean="0">
                <a:solidFill>
                  <a:srgbClr val="006600"/>
                </a:solidFill>
              </a:rPr>
              <a:t>like</a:t>
            </a:r>
            <a:r>
              <a:rPr lang="cs-CZ" sz="2000" b="1" dirty="0" smtClean="0">
                <a:solidFill>
                  <a:srgbClr val="006600"/>
                </a:solidFill>
              </a:rPr>
              <a:t> to </a:t>
            </a:r>
            <a:r>
              <a:rPr lang="cs-CZ" sz="2000" b="1" dirty="0" err="1" smtClean="0">
                <a:solidFill>
                  <a:srgbClr val="006600"/>
                </a:solidFill>
              </a:rPr>
              <a:t>be</a:t>
            </a:r>
            <a:r>
              <a:rPr lang="cs-CZ" sz="2000" b="1" dirty="0" smtClean="0">
                <a:solidFill>
                  <a:srgbClr val="006600"/>
                </a:solidFill>
              </a:rPr>
              <a:t> a </a:t>
            </a:r>
            <a:r>
              <a:rPr lang="cs-CZ" sz="2000" b="1" dirty="0" err="1" smtClean="0">
                <a:solidFill>
                  <a:srgbClr val="006600"/>
                </a:solidFill>
              </a:rPr>
              <a:t>farmer</a:t>
            </a:r>
            <a:r>
              <a:rPr lang="cs-CZ" sz="2000" b="1" dirty="0" smtClean="0">
                <a:solidFill>
                  <a:srgbClr val="006600"/>
                </a:solidFill>
              </a:rPr>
              <a:t>? </a:t>
            </a:r>
            <a:r>
              <a:rPr lang="cs-CZ" sz="2000" b="1" dirty="0" err="1" smtClean="0">
                <a:solidFill>
                  <a:srgbClr val="006600"/>
                </a:solidFill>
              </a:rPr>
              <a:t>Why</a:t>
            </a:r>
            <a:r>
              <a:rPr lang="cs-CZ" sz="2000" b="1" dirty="0" smtClean="0">
                <a:solidFill>
                  <a:srgbClr val="006600"/>
                </a:solidFill>
              </a:rPr>
              <a:t>? </a:t>
            </a:r>
            <a:r>
              <a:rPr lang="cs-CZ" sz="2000" b="1" dirty="0" err="1" smtClean="0">
                <a:solidFill>
                  <a:srgbClr val="006600"/>
                </a:solidFill>
              </a:rPr>
              <a:t>Why</a:t>
            </a:r>
            <a:r>
              <a:rPr lang="cs-CZ" sz="2000" b="1" dirty="0" smtClean="0">
                <a:solidFill>
                  <a:srgbClr val="006600"/>
                </a:solidFill>
              </a:rPr>
              <a:t> not?</a:t>
            </a:r>
            <a:endParaRPr lang="cs-CZ" sz="2000" b="1" dirty="0">
              <a:solidFill>
                <a:srgbClr val="00660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429" y="1843754"/>
            <a:ext cx="1905000" cy="14224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429" y="202287"/>
            <a:ext cx="1905000" cy="14224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7692" y="3502628"/>
            <a:ext cx="1905000" cy="14224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3675" y="5157611"/>
            <a:ext cx="1905000" cy="142240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5842387" y="6232358"/>
            <a:ext cx="1117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ječmen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52838" y="2762033"/>
            <a:ext cx="770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oves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672221" y="3659741"/>
            <a:ext cx="11514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šenice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72294" y="456221"/>
            <a:ext cx="651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žito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Vývojový diagram: rozhodnutí 19"/>
          <p:cNvSpPr/>
          <p:nvPr/>
        </p:nvSpPr>
        <p:spPr>
          <a:xfrm>
            <a:off x="5048436" y="343947"/>
            <a:ext cx="2079993" cy="612648"/>
          </a:xfrm>
          <a:prstGeom prst="flowChartDecisi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rye</a:t>
            </a:r>
            <a:endParaRPr lang="cs-CZ" sz="2400" b="1" dirty="0"/>
          </a:p>
        </p:txBody>
      </p:sp>
      <p:sp>
        <p:nvSpPr>
          <p:cNvPr id="21" name="Vývojový diagram: rozhodnutí 20"/>
          <p:cNvSpPr/>
          <p:nvPr/>
        </p:nvSpPr>
        <p:spPr>
          <a:xfrm>
            <a:off x="5027433" y="6146884"/>
            <a:ext cx="2099828" cy="612648"/>
          </a:xfrm>
          <a:prstGeom prst="flowChartDecisi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barley</a:t>
            </a:r>
            <a:endParaRPr lang="cs-CZ" sz="2400" b="1" dirty="0"/>
          </a:p>
        </p:txBody>
      </p:sp>
      <p:sp>
        <p:nvSpPr>
          <p:cNvPr id="22" name="Vývojový diagram: rozhodnutí 21"/>
          <p:cNvSpPr/>
          <p:nvPr/>
        </p:nvSpPr>
        <p:spPr>
          <a:xfrm>
            <a:off x="5011780" y="3527396"/>
            <a:ext cx="2116649" cy="612648"/>
          </a:xfrm>
          <a:prstGeom prst="flowChartDecisi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wheat</a:t>
            </a:r>
            <a:endParaRPr lang="cs-CZ" sz="2400" b="1" dirty="0"/>
          </a:p>
        </p:txBody>
      </p:sp>
      <p:sp>
        <p:nvSpPr>
          <p:cNvPr id="23" name="Vývojový diagram: rozhodnutí 22"/>
          <p:cNvSpPr/>
          <p:nvPr/>
        </p:nvSpPr>
        <p:spPr>
          <a:xfrm>
            <a:off x="4987381" y="2689260"/>
            <a:ext cx="2147136" cy="612648"/>
          </a:xfrm>
          <a:prstGeom prst="flowChartDecisi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oats</a:t>
            </a:r>
            <a:endParaRPr lang="cs-CZ" sz="2400" b="1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8535" y="187939"/>
            <a:ext cx="1329480" cy="95659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4730" y="1372888"/>
            <a:ext cx="1407836" cy="100884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7971" y="2448002"/>
            <a:ext cx="2480089" cy="1723899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96" y="4913743"/>
            <a:ext cx="1385953" cy="187154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5512" y="4913743"/>
            <a:ext cx="1231316" cy="187154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8014" y="188918"/>
            <a:ext cx="1396831" cy="95659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7373" y="4913743"/>
            <a:ext cx="2075419" cy="1845789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6307" y="4511180"/>
            <a:ext cx="1751971" cy="1645687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47" y="2423226"/>
            <a:ext cx="2284384" cy="1747236"/>
          </a:xfrm>
          <a:prstGeom prst="rect">
            <a:avLst/>
          </a:prstGeom>
        </p:spPr>
      </p:pic>
      <p:sp>
        <p:nvSpPr>
          <p:cNvPr id="36" name="Obdélník 35"/>
          <p:cNvSpPr/>
          <p:nvPr/>
        </p:nvSpPr>
        <p:spPr>
          <a:xfrm>
            <a:off x="99847" y="3853631"/>
            <a:ext cx="1385953" cy="28641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white</a:t>
            </a:r>
            <a:r>
              <a:rPr lang="cs-CZ" sz="2000" b="1" dirty="0">
                <a:solidFill>
                  <a:schemeClr val="bg1"/>
                </a:solidFill>
              </a:rPr>
              <a:t> </a:t>
            </a:r>
            <a:r>
              <a:rPr lang="cs-CZ" sz="2000" b="1" dirty="0" err="1">
                <a:solidFill>
                  <a:schemeClr val="bg1"/>
                </a:solidFill>
              </a:rPr>
              <a:t>beet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275856" y="3851335"/>
            <a:ext cx="1702204" cy="32056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chemeClr val="bg1"/>
                </a:solidFill>
              </a:rPr>
              <a:t>o</a:t>
            </a:r>
            <a:r>
              <a:rPr lang="cs-CZ" sz="2000" b="1" dirty="0" err="1" smtClean="0">
                <a:solidFill>
                  <a:schemeClr val="bg1"/>
                </a:solidFill>
              </a:rPr>
              <a:t>ilseed</a:t>
            </a:r>
            <a:r>
              <a:rPr lang="cs-CZ" sz="2000" b="1" dirty="0" smtClean="0">
                <a:solidFill>
                  <a:schemeClr val="bg1"/>
                </a:solidFill>
              </a:rPr>
              <a:t> rape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366247" y="6509901"/>
            <a:ext cx="691315" cy="27539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hop</a:t>
            </a:r>
            <a:endParaRPr lang="cs-CZ" sz="2000" b="1" dirty="0"/>
          </a:p>
        </p:txBody>
      </p:sp>
      <p:sp>
        <p:nvSpPr>
          <p:cNvPr id="41" name="Obdélník 40"/>
          <p:cNvSpPr/>
          <p:nvPr/>
        </p:nvSpPr>
        <p:spPr>
          <a:xfrm>
            <a:off x="1699837" y="6497871"/>
            <a:ext cx="1790490" cy="2779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f</a:t>
            </a:r>
            <a:r>
              <a:rPr lang="cs-CZ" sz="2000" b="1" dirty="0" err="1" smtClean="0"/>
              <a:t>odder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plants</a:t>
            </a:r>
            <a:endParaRPr lang="cs-CZ" sz="2000" b="1" dirty="0"/>
          </a:p>
        </p:txBody>
      </p:sp>
      <p:sp>
        <p:nvSpPr>
          <p:cNvPr id="42" name="Obdélník 41"/>
          <p:cNvSpPr/>
          <p:nvPr/>
        </p:nvSpPr>
        <p:spPr>
          <a:xfrm>
            <a:off x="3793465" y="6507303"/>
            <a:ext cx="1279369" cy="2779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grapevine</a:t>
            </a:r>
            <a:endParaRPr lang="cs-CZ" sz="2000" b="1" dirty="0"/>
          </a:p>
        </p:txBody>
      </p:sp>
      <p:sp>
        <p:nvSpPr>
          <p:cNvPr id="43" name="Obdélník 42"/>
          <p:cNvSpPr/>
          <p:nvPr/>
        </p:nvSpPr>
        <p:spPr>
          <a:xfrm>
            <a:off x="4382095" y="195509"/>
            <a:ext cx="1210571" cy="29855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potatoes</a:t>
            </a:r>
            <a:endParaRPr lang="cs-CZ" sz="2000" b="1" dirty="0"/>
          </a:p>
        </p:txBody>
      </p:sp>
      <p:sp>
        <p:nvSpPr>
          <p:cNvPr id="44" name="Obdélník 43"/>
          <p:cNvSpPr/>
          <p:nvPr/>
        </p:nvSpPr>
        <p:spPr>
          <a:xfrm>
            <a:off x="1319317" y="196488"/>
            <a:ext cx="1275765" cy="298551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beetroot</a:t>
            </a:r>
            <a:endParaRPr lang="cs-CZ" sz="2000" b="1" dirty="0"/>
          </a:p>
        </p:txBody>
      </p:sp>
      <p:sp>
        <p:nvSpPr>
          <p:cNvPr id="45" name="Obdélník 44"/>
          <p:cNvSpPr/>
          <p:nvPr/>
        </p:nvSpPr>
        <p:spPr>
          <a:xfrm>
            <a:off x="4021440" y="1537116"/>
            <a:ext cx="914400" cy="30478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maize</a:t>
            </a:r>
            <a:endParaRPr lang="cs-CZ" sz="20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077347" y="4499120"/>
            <a:ext cx="856581" cy="40011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</a:rPr>
              <a:t>poppy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162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4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4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4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4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4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4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4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4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1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4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4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4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4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4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4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7" dur="1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4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4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7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8" fill="hold">
                      <p:stCondLst>
                        <p:cond delay="indefinite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5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6" fill="hold">
                      <p:stCondLst>
                        <p:cond delay="indefinite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 animBg="1"/>
      <p:bldP spid="5" grpId="0"/>
      <p:bldP spid="6" grpId="0"/>
      <p:bldP spid="7" grpId="0"/>
      <p:bldP spid="15" grpId="0"/>
      <p:bldP spid="16" grpId="0"/>
      <p:bldP spid="18" grpId="0"/>
      <p:bldP spid="19" grpId="0"/>
      <p:bldP spid="20" grpId="0" animBg="1"/>
      <p:bldP spid="21" grpId="0" animBg="1"/>
      <p:bldP spid="22" grpId="0" animBg="1"/>
      <p:bldP spid="23" grpId="0" animBg="1"/>
      <p:bldP spid="36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71945" y="86362"/>
            <a:ext cx="1398140" cy="307777"/>
          </a:xfrm>
          <a:prstGeom prst="rect">
            <a:avLst/>
          </a:prstGeom>
          <a:solidFill>
            <a:srgbClr val="FFC000"/>
          </a:solidFill>
          <a:ln w="28575">
            <a:solidFill>
              <a:srgbClr val="7D2811"/>
            </a:solidFill>
          </a:ln>
        </p:spPr>
        <p:txBody>
          <a:bodyPr wrap="none" rtlCol="0">
            <a:spAutoFit/>
          </a:bodyPr>
          <a:lstStyle/>
          <a:p>
            <a:r>
              <a:rPr lang="cs-CZ" sz="1400" b="1" dirty="0" smtClean="0">
                <a:solidFill>
                  <a:srgbClr val="00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Použité zdroje</a:t>
            </a:r>
            <a:endParaRPr lang="cs-CZ" sz="1400" b="1" dirty="0">
              <a:solidFill>
                <a:srgbClr val="00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8496" y="447519"/>
            <a:ext cx="8888634" cy="6555641"/>
          </a:xfrm>
          <a:prstGeom prst="rect">
            <a:avLst/>
          </a:prstGeom>
          <a:noFill/>
          <a:ln w="28575">
            <a:solidFill>
              <a:srgbClr val="138604"/>
            </a:solidFill>
          </a:ln>
        </p:spPr>
        <p:txBody>
          <a:bodyPr wrap="square" rtlCol="0">
            <a:spAutoFit/>
          </a:bodyPr>
          <a:lstStyle/>
          <a:p>
            <a:r>
              <a:rPr lang="cs-CZ" sz="1000" dirty="0" err="1">
                <a:solidFill>
                  <a:srgbClr val="138604"/>
                </a:solidFill>
                <a:latin typeface="Calibri" panose="020F0502020204030204" pitchFamily="34" charset="0"/>
              </a:rPr>
              <a:t>Slide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2: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obrázky    </a:t>
            </a:r>
            <a:r>
              <a:rPr lang="cs-CZ" sz="1000" dirty="0" smtClean="0">
                <a:latin typeface="Calibri" panose="020F0502020204030204" pitchFamily="34" charset="0"/>
              </a:rPr>
              <a:t>http</a:t>
            </a:r>
            <a:r>
              <a:rPr lang="cs-CZ" sz="1000" dirty="0">
                <a:latin typeface="Calibri" panose="020F0502020204030204" pitchFamily="34" charset="0"/>
              </a:rPr>
              <a:t>://office.microsoft.com/cs-cz/images/results.aspx?qu=%</a:t>
            </a:r>
            <a:r>
              <a:rPr lang="cs-CZ" sz="1000" dirty="0" smtClean="0">
                <a:latin typeface="Calibri" panose="020F0502020204030204" pitchFamily="34" charset="0"/>
              </a:rPr>
              <a:t>C3%BAroda&amp;ex=2#ai:MM900283511|mt:3</a:t>
            </a:r>
            <a:r>
              <a:rPr lang="cs-CZ" sz="1000" dirty="0">
                <a:latin typeface="Calibri" panose="020F0502020204030204" pitchFamily="34" charset="0"/>
              </a:rPr>
              <a:t>|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http://office.microsoft.com/cs-cz/images/results.aspx?qu=%</a:t>
            </a:r>
            <a:r>
              <a:rPr lang="cs-CZ" sz="1000" dirty="0" smtClean="0">
                <a:latin typeface="Calibri" panose="020F0502020204030204" pitchFamily="34" charset="0"/>
              </a:rPr>
              <a:t>C3%BAroda&amp;ex=2#ai:MC900231437|mt:1,3</a:t>
            </a:r>
            <a:r>
              <a:rPr lang="cs-CZ" sz="1000" dirty="0">
                <a:latin typeface="Calibri" panose="020F0502020204030204" pitchFamily="34" charset="0"/>
              </a:rPr>
              <a:t>|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online cit. </a:t>
            </a:r>
            <a:r>
              <a:rPr lang="cs-CZ" sz="1000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18.10.2013</a:t>
            </a:r>
          </a:p>
          <a:p>
            <a:r>
              <a:rPr lang="cs-CZ" sz="1000" dirty="0">
                <a:latin typeface="Calibri" panose="020F0502020204030204" pitchFamily="34" charset="0"/>
              </a:rPr>
              <a:t>http://pixabay.com/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cit. </a:t>
            </a:r>
            <a:r>
              <a:rPr lang="cs-CZ" sz="1000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18.10.2013</a:t>
            </a:r>
            <a:endParaRPr lang="cs-CZ" sz="1000" dirty="0">
              <a:solidFill>
                <a:schemeClr val="accent6">
                  <a:lumMod val="75000"/>
                </a:schemeClr>
              </a:solidFill>
              <a:latin typeface="Calibri" panose="020F0502020204030204" pitchFamily="34" charset="0"/>
            </a:endParaRPr>
          </a:p>
          <a:p>
            <a:pPr lvl="0"/>
            <a:r>
              <a:rPr lang="cs-CZ" sz="1000" dirty="0" err="1">
                <a:solidFill>
                  <a:srgbClr val="138604"/>
                </a:solidFill>
                <a:latin typeface="Calibri" panose="020F0502020204030204" pitchFamily="34" charset="0"/>
              </a:rPr>
              <a:t>Slide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3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: obrázek   </a:t>
            </a:r>
            <a:r>
              <a:rPr lang="cs-CZ" sz="1000" dirty="0">
                <a:latin typeface="Calibri" panose="020F0502020204030204" pitchFamily="34" charset="0"/>
              </a:rPr>
              <a:t>http://</a:t>
            </a:r>
            <a:r>
              <a:rPr lang="cs-CZ" sz="1000" dirty="0" smtClean="0">
                <a:latin typeface="Calibri" panose="020F0502020204030204" pitchFamily="34" charset="0"/>
              </a:rPr>
              <a:t>www.shutterstock.com/pic-125148401/stock-vector-hand-drawn-vector-illustration-of-an-happy-gardener-standing-with-his-garden-tool.html?src=dh-gv-UPw75QdL2D_Fk_lQ-1-65   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 err="1">
                <a:solidFill>
                  <a:srgbClr val="138604"/>
                </a:solidFill>
                <a:latin typeface="Calibri" panose="020F0502020204030204" pitchFamily="34" charset="0"/>
              </a:rPr>
              <a:t>Slide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4:</a:t>
            </a:r>
            <a:r>
              <a:rPr lang="cs-CZ" sz="1000" dirty="0">
                <a:solidFill>
                  <a:srgbClr val="003300"/>
                </a:solidFill>
                <a:latin typeface="Calibri" panose="020F0502020204030204" pitchFamily="34" charset="0"/>
              </a:rPr>
              <a:t>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obrázky      </a:t>
            </a:r>
            <a:r>
              <a:rPr lang="cs-CZ" sz="1000" dirty="0">
                <a:latin typeface="Calibri" panose="020F0502020204030204" pitchFamily="34" charset="0"/>
              </a:rPr>
              <a:t>1. http://pixabay.com/cs/konev-zelen%C3%A1-ewer-voda-%C5%BElut%C3%A1-48877/   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2. http://www.freefoto.com/browse/?query=gardner 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3. http://www.clker.com/clipart-10342.html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4. http://www.clker.com/search/gardening/1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online cit. 18.10.2013</a:t>
            </a:r>
            <a:r>
              <a:rPr lang="cs-CZ" sz="1000" dirty="0">
                <a:latin typeface="Calibri" panose="020F0502020204030204" pitchFamily="34" charset="0"/>
              </a:rPr>
              <a:t>    </a:t>
            </a:r>
            <a:endParaRPr lang="cs-CZ" sz="1000" dirty="0" smtClean="0">
              <a:latin typeface="Calibri" panose="020F0502020204030204" pitchFamily="34" charset="0"/>
            </a:endParaRPr>
          </a:p>
          <a:p>
            <a:pPr lvl="0"/>
            <a:r>
              <a:rPr lang="cs-CZ" sz="1000" dirty="0" smtClean="0">
                <a:latin typeface="Calibri" panose="020F0502020204030204" pitchFamily="34" charset="0"/>
              </a:rPr>
              <a:t>5.https</a:t>
            </a:r>
            <a:r>
              <a:rPr lang="cs-CZ" sz="1000" dirty="0">
                <a:latin typeface="Calibri" panose="020F0502020204030204" pitchFamily="34" charset="0"/>
              </a:rPr>
              <a:t>://</a:t>
            </a:r>
            <a:r>
              <a:rPr lang="cs-CZ" sz="1000" dirty="0" smtClean="0">
                <a:latin typeface="Calibri" panose="020F0502020204030204" pitchFamily="34" charset="0"/>
              </a:rPr>
              <a:t>www.google.cz/</a:t>
            </a:r>
            <a:r>
              <a:rPr lang="cs-CZ" sz="1000" dirty="0" err="1" smtClean="0">
                <a:latin typeface="Calibri" panose="020F0502020204030204" pitchFamily="34" charset="0"/>
              </a:rPr>
              <a:t>search?rlz</a:t>
            </a:r>
            <a:r>
              <a:rPr lang="cs-CZ" sz="1000" dirty="0" smtClean="0">
                <a:latin typeface="Calibri" panose="020F0502020204030204" pitchFamily="34" charset="0"/>
              </a:rPr>
              <a:t>=1W4CHBA_csCZ561&amp;hl=</a:t>
            </a:r>
            <a:r>
              <a:rPr lang="cs-CZ" sz="1000" dirty="0" err="1" smtClean="0">
                <a:latin typeface="Calibri" panose="020F0502020204030204" pitchFamily="34" charset="0"/>
              </a:rPr>
              <a:t>cs&amp;site</a:t>
            </a:r>
            <a:r>
              <a:rPr lang="cs-CZ" sz="1000" dirty="0" smtClean="0">
                <a:latin typeface="Calibri" panose="020F0502020204030204" pitchFamily="34" charset="0"/>
              </a:rPr>
              <a:t>=</a:t>
            </a:r>
            <a:r>
              <a:rPr lang="cs-CZ" sz="1000" dirty="0" err="1" smtClean="0">
                <a:latin typeface="Calibri" panose="020F0502020204030204" pitchFamily="34" charset="0"/>
              </a:rPr>
              <a:t>imghp&amp;tbm</a:t>
            </a:r>
            <a:r>
              <a:rPr lang="cs-CZ" sz="1000" dirty="0" smtClean="0">
                <a:latin typeface="Calibri" panose="020F0502020204030204" pitchFamily="34" charset="0"/>
              </a:rPr>
              <a:t>=</a:t>
            </a:r>
            <a:r>
              <a:rPr lang="cs-CZ" sz="1000" dirty="0" err="1" smtClean="0">
                <a:latin typeface="Calibri" panose="020F0502020204030204" pitchFamily="34" charset="0"/>
              </a:rPr>
              <a:t>isch&amp;source</a:t>
            </a:r>
            <a:r>
              <a:rPr lang="cs-CZ" sz="1000" dirty="0" smtClean="0">
                <a:latin typeface="Calibri" panose="020F0502020204030204" pitchFamily="34" charset="0"/>
              </a:rPr>
              <a:t>=</a:t>
            </a:r>
            <a:r>
              <a:rPr lang="cs-CZ" sz="1000" dirty="0" err="1" smtClean="0">
                <a:latin typeface="Calibri" panose="020F0502020204030204" pitchFamily="34" charset="0"/>
              </a:rPr>
              <a:t>hp&amp;biw</a:t>
            </a:r>
            <a:r>
              <a:rPr lang="cs-CZ" sz="1000" dirty="0" smtClean="0">
                <a:latin typeface="Calibri" panose="020F0502020204030204" pitchFamily="34" charset="0"/>
              </a:rPr>
              <a:t>=1024&amp;bih=460&amp;q=</a:t>
            </a:r>
            <a:r>
              <a:rPr lang="cs-CZ" sz="1000" dirty="0" err="1" smtClean="0">
                <a:latin typeface="Calibri" panose="020F0502020204030204" pitchFamily="34" charset="0"/>
              </a:rPr>
              <a:t>trimmer&amp;oq</a:t>
            </a:r>
            <a:r>
              <a:rPr lang="cs-CZ" sz="1000" dirty="0" smtClean="0">
                <a:latin typeface="Calibri" panose="020F0502020204030204" pitchFamily="34" charset="0"/>
              </a:rPr>
              <a:t>=</a:t>
            </a:r>
            <a:r>
              <a:rPr lang="cs-CZ" sz="1000" dirty="0" err="1" smtClean="0">
                <a:latin typeface="Calibri" panose="020F0502020204030204" pitchFamily="34" charset="0"/>
              </a:rPr>
              <a:t>trimmer&amp;gs_l</a:t>
            </a:r>
            <a:r>
              <a:rPr lang="cs-CZ" sz="1000" dirty="0" smtClean="0">
                <a:latin typeface="Calibri" panose="020F0502020204030204" pitchFamily="34" charset="0"/>
              </a:rPr>
              <a:t>=img.3</a:t>
            </a:r>
            <a:r>
              <a:rPr lang="cs-CZ" sz="1000" dirty="0">
                <a:latin typeface="Calibri" panose="020F0502020204030204" pitchFamily="34" charset="0"/>
              </a:rPr>
              <a:t>..0j0i24l6j0i10i24j0i24j0i10i24.2128.4298.0.5350.7.7.0.0.0.0.109.703.3j4.7.0....0...1ac.1.32.img..</a:t>
            </a:r>
            <a:r>
              <a:rPr lang="cs-CZ" sz="1000" dirty="0" smtClean="0">
                <a:latin typeface="Calibri" panose="020F0502020204030204" pitchFamily="34" charset="0"/>
              </a:rPr>
              <a:t>0.7.702.FFOpmzllCX8#facrc</a:t>
            </a:r>
            <a:r>
              <a:rPr lang="cs-CZ" sz="1000" dirty="0">
                <a:latin typeface="Calibri" panose="020F0502020204030204" pitchFamily="34" charset="0"/>
              </a:rPr>
              <a:t>=_&amp;</a:t>
            </a:r>
            <a:r>
              <a:rPr lang="cs-CZ" sz="1000" dirty="0" err="1">
                <a:latin typeface="Calibri" panose="020F0502020204030204" pitchFamily="34" charset="0"/>
              </a:rPr>
              <a:t>imgdii</a:t>
            </a:r>
            <a:r>
              <a:rPr lang="cs-CZ" sz="1000" dirty="0">
                <a:latin typeface="Calibri" panose="020F0502020204030204" pitchFamily="34" charset="0"/>
              </a:rPr>
              <a:t>=_&amp;</a:t>
            </a:r>
            <a:r>
              <a:rPr lang="cs-CZ" sz="1000" dirty="0" err="1" smtClean="0">
                <a:latin typeface="Calibri" panose="020F0502020204030204" pitchFamily="34" charset="0"/>
              </a:rPr>
              <a:t>imgrc</a:t>
            </a:r>
            <a:r>
              <a:rPr lang="cs-CZ" sz="1000" dirty="0" smtClean="0">
                <a:latin typeface="Calibri" panose="020F0502020204030204" pitchFamily="34" charset="0"/>
              </a:rPr>
              <a:t>=yVx20kKB9KAIrM%3A%3BMQjba3q9CtObDM%3Bhttp%253A%252F%252Fnews.toolbox.co.uk%252Fwp-content%252Fuploads%252F2013%252F05%252FBlack-Decker-GLC3630L-GB-36v-Li-Ion-Cordless-Grass-Trimmer.jpg%3Bhttp%253A%252F%252Fnews.toolbox.co.uk%252Farticles%252Fblack-decker-glc3630lgb-36v-liion-cordless-grass-trimmer-review%3B600%3B600 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cit. 30.11.2013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6. http://www.clker.com/clipart-axe.html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7. http://www.clker.com/clipart-11294.html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8. http://pixabay.com/cs/seka%C4%8Dka-seka%C4%8Dky-na-tr%C3%A1vu-155231/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9. http://office.microsoft.com/cs-cz/images/results.aspx?qu=vidle&amp;ex=1#ai:MC900286342|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10. http://www.clker.com/clipart-13613.html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11. http://pixabay.com/cs/traka%C5%99-za%C5%99%C3%ADzen%C3%AD-zahrada-156599/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pPr lvl="0"/>
            <a:r>
              <a:rPr lang="cs-CZ" sz="1000" dirty="0">
                <a:latin typeface="Calibri" panose="020F0502020204030204" pitchFamily="34" charset="0"/>
              </a:rPr>
              <a:t>12. http://www.shutterstock.com/pic.mhtml?language=cs&amp;id=95358436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online cit.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 err="1">
                <a:solidFill>
                  <a:srgbClr val="138604"/>
                </a:solidFill>
                <a:latin typeface="Calibri" panose="020F0502020204030204" pitchFamily="34" charset="0"/>
              </a:rPr>
              <a:t>Slide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5:</a:t>
            </a:r>
            <a:r>
              <a:rPr lang="cs-CZ" sz="1000" dirty="0">
                <a:latin typeface="Calibri" panose="020F0502020204030204" pitchFamily="34" charset="0"/>
              </a:rPr>
              <a:t>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video   </a:t>
            </a:r>
            <a:r>
              <a:rPr lang="cs-CZ" sz="1000" dirty="0">
                <a:latin typeface="Calibri" panose="020F0502020204030204" pitchFamily="34" charset="0"/>
              </a:rPr>
              <a:t>http://www.youtube.com/watch?v=Xmwd1e5vEBk    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cit. 18.10.2013</a:t>
            </a:r>
          </a:p>
          <a:p>
            <a:r>
              <a:rPr lang="cs-CZ" sz="1000" dirty="0" err="1">
                <a:solidFill>
                  <a:srgbClr val="138604"/>
                </a:solidFill>
                <a:latin typeface="Calibri" panose="020F0502020204030204" pitchFamily="34" charset="0"/>
              </a:rPr>
              <a:t>Slide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7: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mapka </a:t>
            </a:r>
            <a:r>
              <a:rPr lang="cs-CZ" sz="1000" dirty="0" smtClean="0">
                <a:latin typeface="Calibri" panose="020F0502020204030204" pitchFamily="34" charset="0"/>
              </a:rPr>
              <a:t>https</a:t>
            </a:r>
            <a:r>
              <a:rPr lang="cs-CZ" sz="1000" dirty="0">
                <a:latin typeface="Calibri" panose="020F0502020204030204" pitchFamily="34" charset="0"/>
              </a:rPr>
              <a:t>://www.google.cz/</a:t>
            </a:r>
            <a:r>
              <a:rPr lang="cs-CZ" sz="1000" dirty="0" err="1">
                <a:latin typeface="Calibri" panose="020F0502020204030204" pitchFamily="34" charset="0"/>
              </a:rPr>
              <a:t>search?rlz</a:t>
            </a:r>
            <a:r>
              <a:rPr lang="cs-CZ" sz="1000" dirty="0">
                <a:latin typeface="Calibri" panose="020F0502020204030204" pitchFamily="34" charset="0"/>
              </a:rPr>
              <a:t>=1W4CHBA_csCZ561&amp;hl=</a:t>
            </a:r>
            <a:r>
              <a:rPr lang="cs-CZ" sz="1000" dirty="0" err="1">
                <a:latin typeface="Calibri" panose="020F0502020204030204" pitchFamily="34" charset="0"/>
              </a:rPr>
              <a:t>cs&amp;site</a:t>
            </a:r>
            <a:r>
              <a:rPr lang="cs-CZ" sz="1000" dirty="0">
                <a:latin typeface="Calibri" panose="020F0502020204030204" pitchFamily="34" charset="0"/>
              </a:rPr>
              <a:t>=</a:t>
            </a:r>
            <a:r>
              <a:rPr lang="cs-CZ" sz="1000" dirty="0" err="1">
                <a:latin typeface="Calibri" panose="020F0502020204030204" pitchFamily="34" charset="0"/>
              </a:rPr>
              <a:t>imghp&amp;tbm</a:t>
            </a:r>
            <a:r>
              <a:rPr lang="cs-CZ" sz="1000" dirty="0">
                <a:latin typeface="Calibri" panose="020F0502020204030204" pitchFamily="34" charset="0"/>
              </a:rPr>
              <a:t>=</a:t>
            </a:r>
            <a:r>
              <a:rPr lang="cs-CZ" sz="1000" dirty="0" err="1">
                <a:latin typeface="Calibri" panose="020F0502020204030204" pitchFamily="34" charset="0"/>
              </a:rPr>
              <a:t>isch&amp;source</a:t>
            </a:r>
            <a:r>
              <a:rPr lang="cs-CZ" sz="1000" dirty="0">
                <a:latin typeface="Calibri" panose="020F0502020204030204" pitchFamily="34" charset="0"/>
              </a:rPr>
              <a:t>=</a:t>
            </a:r>
            <a:r>
              <a:rPr lang="cs-CZ" sz="1000" dirty="0" err="1">
                <a:latin typeface="Calibri" panose="020F0502020204030204" pitchFamily="34" charset="0"/>
              </a:rPr>
              <a:t>hp&amp;biw</a:t>
            </a:r>
            <a:r>
              <a:rPr lang="cs-CZ" sz="1000" dirty="0">
                <a:latin typeface="Calibri" panose="020F0502020204030204" pitchFamily="34" charset="0"/>
              </a:rPr>
              <a:t>=1024&amp;bih=460&amp;q=</a:t>
            </a:r>
            <a:r>
              <a:rPr lang="cs-CZ" sz="1000" dirty="0" err="1">
                <a:latin typeface="Calibri" panose="020F0502020204030204" pitchFamily="34" charset="0"/>
              </a:rPr>
              <a:t>maps+of+the+Czech+republic&amp;oq</a:t>
            </a:r>
            <a:r>
              <a:rPr lang="cs-CZ" sz="1000" dirty="0">
                <a:latin typeface="Calibri" panose="020F0502020204030204" pitchFamily="34" charset="0"/>
              </a:rPr>
              <a:t>=</a:t>
            </a:r>
            <a:r>
              <a:rPr lang="cs-CZ" sz="1000" dirty="0" err="1">
                <a:latin typeface="Calibri" panose="020F0502020204030204" pitchFamily="34" charset="0"/>
              </a:rPr>
              <a:t>maps+of+the+Czech+republic&amp;gs_l</a:t>
            </a:r>
            <a:r>
              <a:rPr lang="cs-CZ" sz="1000" dirty="0">
                <a:latin typeface="Calibri" panose="020F0502020204030204" pitchFamily="34" charset="0"/>
              </a:rPr>
              <a:t>=img.3...2100.21507.0.22623.26.4.0.22.22.0.122.402.3j1.4.0....0...1ac.1.32.img..14.12.463.ZeoWW-fkKqQ#facrc=_&amp;</a:t>
            </a:r>
            <a:r>
              <a:rPr lang="cs-CZ" sz="1000" dirty="0" err="1">
                <a:latin typeface="Calibri" panose="020F0502020204030204" pitchFamily="34" charset="0"/>
              </a:rPr>
              <a:t>imgdii</a:t>
            </a:r>
            <a:r>
              <a:rPr lang="cs-CZ" sz="1000" dirty="0">
                <a:latin typeface="Calibri" panose="020F0502020204030204" pitchFamily="34" charset="0"/>
              </a:rPr>
              <a:t>=_&amp;</a:t>
            </a:r>
            <a:r>
              <a:rPr lang="cs-CZ" sz="1000" dirty="0" err="1">
                <a:latin typeface="Calibri" panose="020F0502020204030204" pitchFamily="34" charset="0"/>
              </a:rPr>
              <a:t>imgrc</a:t>
            </a:r>
            <a:r>
              <a:rPr lang="cs-CZ" sz="1000" dirty="0">
                <a:latin typeface="Calibri" panose="020F0502020204030204" pitchFamily="34" charset="0"/>
              </a:rPr>
              <a:t>=EugUrmfTSnMq5M%3A%3Bq6jtq1_UKr4yaM%3Bhttps%253A%252F%252Fwww.123digitalmaps.com%252Ffiles%252FFree_Czech_Republic_map_670.jpg%3Bhttps%253A%252F%252Fwww.123digitalmaps.com%252Ffree-maps%252Fcountry-maps%252Ffree-digital-map-czech-republic-670%3B4252%3B2510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cit. </a:t>
            </a:r>
            <a:r>
              <a:rPr lang="cs-CZ" sz="1000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18.10.2013</a:t>
            </a:r>
          </a:p>
          <a:p>
            <a:pPr lvl="0"/>
            <a:r>
              <a:rPr lang="cs-CZ" sz="1000" dirty="0" err="1" smtClean="0">
                <a:solidFill>
                  <a:srgbClr val="138604"/>
                </a:solidFill>
                <a:latin typeface="Calibri" panose="020F0502020204030204" pitchFamily="34" charset="0"/>
              </a:rPr>
              <a:t>Slide</a:t>
            </a:r>
            <a:r>
              <a:rPr lang="cs-CZ" sz="1000" dirty="0" smtClean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8: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obrázky       </a:t>
            </a:r>
            <a:r>
              <a:rPr lang="cs-CZ" sz="1000" dirty="0">
                <a:latin typeface="Calibri" panose="020F0502020204030204" pitchFamily="34" charset="0"/>
              </a:rPr>
              <a:t>1. http://pixabay.com/cs/oves-avena-fatua-avena-l%C3%A9ko%C5%99ice-8246/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2. http://pixabay.com/cs/je%C4%8Dmen-pole-je%C4%8Dmen-obiloviny-zrno-8230/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3. http://pixabay.com/cs/%C5%A1pice-p%C5%A1enice-obiloviny-zrno-pole-8743/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4. http://pixabay.com/cs/%C5%A1pice-%C5%BEito-obiloviny-zrno-pole-8758/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5. http://www.shutterstock.com/pic.mhtml?language=cs&amp;id=128094404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6. http://pixabay.com/cs/kultura-cukrov%C3%A9-%C5%99epy-normandie-111530/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7. http://pixabay.com/cs/brambory-zelenina-potraviny-na-trhu-82434/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8. http://www.shutterstock.com/pic.mhtml?language=cs&amp;id=134224199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9. http://pixabay.com/cs/zem%C4%9Bd%C4%9Blstv%C3%AD-pozad%C3%AD-bloom-kv%C4%9Bt-20537/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10. http://pixabay.com/cs/hrozny-v%C3%ADno-vina%C5%99stv%C3%AD-175998/        </a:t>
            </a:r>
            <a:r>
              <a:rPr lang="cs-CZ" sz="1000" dirty="0">
                <a:solidFill>
                  <a:srgbClr val="138604"/>
                </a:solidFill>
                <a:latin typeface="Calibri" panose="020F0502020204030204" pitchFamily="34" charset="0"/>
              </a:rPr>
              <a:t>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11. http://pixabay.com/cs/%C4%8Derven%C3%BD-jetel-klee-uk%C3%A1zal-kv%C4%9Bt-7539/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         online 18.10.2013</a:t>
            </a:r>
            <a:endParaRPr lang="cs-CZ" sz="1000" dirty="0">
              <a:latin typeface="Calibri" panose="020F0502020204030204" pitchFamily="34" charset="0"/>
            </a:endParaRPr>
          </a:p>
          <a:p>
            <a:r>
              <a:rPr lang="cs-CZ" sz="1000" dirty="0">
                <a:latin typeface="Calibri" panose="020F0502020204030204" pitchFamily="34" charset="0"/>
              </a:rPr>
              <a:t>12. http://pixabay.com/cs/m%C3%A1k-m%C3%A1ku-kapsle-vybledl%C3%BD-172299/   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18.10.2013</a:t>
            </a:r>
          </a:p>
          <a:p>
            <a:r>
              <a:rPr lang="cs-CZ" sz="1000" dirty="0">
                <a:latin typeface="Calibri" panose="020F0502020204030204" pitchFamily="34" charset="0"/>
              </a:rPr>
              <a:t>13. http://pixabay.com/cs/%C3%BAponek-ke%C5%99e-l%C3%A9%C4%8Div%C3%A9-rostliny-r%C3%A9va-83752/        </a:t>
            </a:r>
            <a:r>
              <a:rPr lang="cs-CZ" sz="1000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online </a:t>
            </a:r>
            <a:r>
              <a:rPr lang="cs-CZ" sz="1000" dirty="0" smtClean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</a:rPr>
              <a:t>18.10.2013</a:t>
            </a:r>
          </a:p>
        </p:txBody>
      </p:sp>
    </p:spTree>
    <p:extLst>
      <p:ext uri="{BB962C8B-B14F-4D97-AF65-F5344CB8AC3E}">
        <p14:creationId xmlns:p14="http://schemas.microsoft.com/office/powerpoint/2010/main" val="1810579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3175</TotalTime>
  <Words>1055</Words>
  <Application>Microsoft Office PowerPoint</Application>
  <PresentationFormat>Předvádění na obrazovce (4:3)</PresentationFormat>
  <Paragraphs>228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224</cp:revision>
  <dcterms:created xsi:type="dcterms:W3CDTF">2013-10-29T19:46:29Z</dcterms:created>
  <dcterms:modified xsi:type="dcterms:W3CDTF">2013-12-01T20:48:18Z</dcterms:modified>
</cp:coreProperties>
</file>