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56" r:id="rId3"/>
    <p:sldId id="259" r:id="rId4"/>
    <p:sldId id="260" r:id="rId5"/>
    <p:sldId id="261" r:id="rId6"/>
    <p:sldId id="264" r:id="rId7"/>
    <p:sldId id="262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F257F"/>
    <a:srgbClr val="FF3300"/>
    <a:srgbClr val="FF6600"/>
    <a:srgbClr val="4D19E1"/>
    <a:srgbClr val="660066"/>
    <a:srgbClr val="0038A8"/>
    <a:srgbClr val="66CCFF"/>
    <a:srgbClr val="26F6D3"/>
    <a:srgbClr val="DC2B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7" autoAdjust="0"/>
    <p:restoredTop sz="93241" autoAdjust="0"/>
  </p:normalViewPr>
  <p:slideViewPr>
    <p:cSldViewPr>
      <p:cViewPr>
        <p:scale>
          <a:sx n="68" d="100"/>
          <a:sy n="68" d="100"/>
        </p:scale>
        <p:origin x="-1200" y="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7D4229-E175-4B12-8082-5819483ACBA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151967-83C5-418F-86F6-C35EA4BBBB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601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Slovní zásoba na téma </a:t>
            </a:r>
            <a:r>
              <a:rPr lang="cs-CZ" dirty="0" err="1" smtClean="0"/>
              <a:t>Health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51967-83C5-418F-86F6-C35EA4BBBBC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906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se seznamují s novou slovní zásobou. Na klik se objevují</a:t>
            </a:r>
            <a:r>
              <a:rPr lang="cs-CZ" baseline="0" dirty="0" smtClean="0"/>
              <a:t> postupně obrázky. </a:t>
            </a:r>
            <a:r>
              <a:rPr lang="cs-CZ" dirty="0" smtClean="0"/>
              <a:t>Učitel přečte slovo a studenti výslovnost po něm opakují. Výslovnost</a:t>
            </a:r>
            <a:r>
              <a:rPr lang="cs-CZ" baseline="0" dirty="0" smtClean="0"/>
              <a:t> si také procvičí online v internetovém prostředí. Opakují vždy po mluvčím.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51967-83C5-418F-86F6-C35EA4BBBBC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592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přeloží danou slovní zásobu a pak doplňují </a:t>
            </a:r>
            <a:r>
              <a:rPr lang="cs-CZ" dirty="0" err="1" smtClean="0"/>
              <a:t>doplňují</a:t>
            </a:r>
            <a:r>
              <a:rPr lang="cs-CZ" dirty="0" smtClean="0"/>
              <a:t> do vět. Správné řešení se objeví na kliknutí.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51967-83C5-418F-86F6-C35EA4BBBBC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488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pracují ve skupinách a</a:t>
            </a:r>
            <a:r>
              <a:rPr lang="cs-CZ" baseline="0" dirty="0" smtClean="0"/>
              <a:t> </a:t>
            </a:r>
            <a:r>
              <a:rPr lang="cs-CZ" dirty="0" smtClean="0"/>
              <a:t>rozdělují</a:t>
            </a:r>
            <a:r>
              <a:rPr lang="cs-CZ" baseline="0" dirty="0" smtClean="0"/>
              <a:t> </a:t>
            </a:r>
            <a:r>
              <a:rPr lang="cs-CZ" dirty="0" smtClean="0"/>
              <a:t>nemoci podle skupin. Slovíčka,</a:t>
            </a:r>
            <a:r>
              <a:rPr lang="cs-CZ" baseline="0" dirty="0" smtClean="0"/>
              <a:t> která neznají vyhledávají online </a:t>
            </a:r>
            <a:r>
              <a:rPr lang="cs-CZ" dirty="0" smtClean="0"/>
              <a:t>v</a:t>
            </a:r>
            <a:r>
              <a:rPr lang="cs-CZ" baseline="0" dirty="0" smtClean="0"/>
              <a:t> internetovém prostředí, případně ve slovníku a zapisují si je do sešitů. Na kliknutí správná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51967-83C5-418F-86F6-C35EA4BBBBC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102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přečtou a přeloží</a:t>
            </a:r>
            <a:r>
              <a:rPr lang="cs-CZ" baseline="0" dirty="0" smtClean="0"/>
              <a:t> slova a</a:t>
            </a:r>
            <a:r>
              <a:rPr lang="cs-CZ" dirty="0" smtClean="0"/>
              <a:t> potom je přiřazují k obrázkům. Na klik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51967-83C5-418F-86F6-C35EA4BBBBC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3369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nejdříve říkají co dělá doktor</a:t>
            </a:r>
            <a:r>
              <a:rPr lang="cs-CZ" baseline="0" dirty="0" smtClean="0"/>
              <a:t> a překládají slovíčka. Potom </a:t>
            </a:r>
            <a:r>
              <a:rPr lang="cs-CZ" dirty="0" smtClean="0"/>
              <a:t>doplňují daná slovesa do vět. Po</a:t>
            </a:r>
            <a:r>
              <a:rPr lang="cs-CZ" baseline="0" dirty="0" smtClean="0"/>
              <a:t> dokončení práce následuje na kliknutí řešení.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51967-83C5-418F-86F6-C35EA4BBBBC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4594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si</a:t>
            </a:r>
            <a:r>
              <a:rPr lang="cs-CZ" baseline="0" dirty="0" smtClean="0"/>
              <a:t> poslechnou ukázku online v internetovém prostředí na téma Zdravý způsob života . Potom učitel klade otázky k tomuto tématu a studenti na ně odpovídají. Na kliknutí si studenti ověří možné odpovědi.</a:t>
            </a:r>
          </a:p>
          <a:p>
            <a:r>
              <a:rPr lang="cs-CZ" baseline="0" dirty="0" smtClean="0"/>
              <a:t>Na konci procvičovací test. Může být uloženo i jako DÚ.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51967-83C5-418F-86F6-C35EA4BBBBC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6968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51967-83C5-418F-86F6-C35EA4BBBBCD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881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676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571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93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075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213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446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5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915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439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898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779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3AEBEB-9157-4571-8C5C-F66CA0C242A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349E9D-093E-4BBB-B415-B6D52CBCA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539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4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hyperlink" Target="http://www.youtube.com/watch?v=WNJRl3BZ204" TargetMode="External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vimeo.com/53314328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englishexercises.org/makeagame/viewgame.asp?id=2480" TargetMode="Externa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1" y="116632"/>
            <a:ext cx="4275874" cy="1127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5457060"/>
              </p:ext>
            </p:extLst>
          </p:nvPr>
        </p:nvGraphicFramePr>
        <p:xfrm>
          <a:off x="2420191" y="1243685"/>
          <a:ext cx="4267444" cy="540110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18435"/>
                <a:gridCol w="3049009"/>
              </a:tblGrid>
              <a:tr h="23968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CZ.1.07/1.5.00/34.0565 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</a:tr>
              <a:tr h="23968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VY_32_INOVACE_124_HEALTH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</a:tr>
              <a:tr h="5871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Název školy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  <a:latin typeface="+mn-lt"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  <a:latin typeface="+mn-lt"/>
                        </a:rPr>
                        <a:t>              Masarykova 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střední  škola zemědělská a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Vyšší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l"/>
                          <a:tab pos="1890395" algn="ctr"/>
                        </a:tabLst>
                        <a:defRPr/>
                      </a:pPr>
                      <a:r>
                        <a:rPr lang="cs-CZ" sz="1000" dirty="0" smtClean="0">
                          <a:effectLst/>
                          <a:latin typeface="+mn-lt"/>
                          <a:ea typeface="Times New Roman"/>
                        </a:rPr>
                        <a:t>             </a:t>
                      </a:r>
                      <a:r>
                        <a:rPr kumimoji="0" lang="cs-CZ" sz="1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odborná škola, Opava, příspěvková organizace</a:t>
                      </a:r>
                      <a:endParaRPr kumimoji="0" lang="cs-CZ" sz="1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Times New Roman"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</a:tr>
              <a:tr h="23968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Autor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Mgr. Jana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Ratimorská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</a:tr>
              <a:tr h="23968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Člověk a životní prostředí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</a:tr>
              <a:tr h="23968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Tematický celek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Anglický jazyk 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</a:tr>
              <a:tr h="23968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2. – 4.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</a:tr>
              <a:tr h="23968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6.11.2013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</a:tr>
              <a:tr h="4079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effectLst/>
                          <a:latin typeface="+mn-lt"/>
                        </a:rPr>
                        <a:t>13.11.2013</a:t>
                      </a:r>
                    </a:p>
                    <a:p>
                      <a:r>
                        <a:rPr lang="cs-CZ" sz="1000" dirty="0" smtClean="0">
                          <a:effectLst/>
                          <a:latin typeface="+mn-lt"/>
                        </a:rPr>
                        <a:t>3.L</a:t>
                      </a:r>
                      <a:endParaRPr lang="cs-CZ" sz="1000" dirty="0">
                        <a:effectLst/>
                        <a:latin typeface="+mn-lt"/>
                      </a:endParaRPr>
                    </a:p>
                  </a:txBody>
                  <a:tcPr marL="64720" marR="64720" marT="32360" marB="32360" anchor="ctr"/>
                </a:tc>
              </a:tr>
              <a:tr h="4079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Prezentace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</a:tr>
              <a:tr h="5006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</a:rPr>
                        <a:t>Prezentace učiva v </a:t>
                      </a:r>
                      <a:r>
                        <a:rPr lang="cs-CZ" sz="1000" dirty="0" err="1" smtClean="0">
                          <a:effectLst/>
                          <a:latin typeface="+mn-lt"/>
                        </a:rPr>
                        <a:t>Power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 Pointu - opakování 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a rozšíření slovní zásoby. Aktivní práce se slovníkem a práce online v internetovém prostředí.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</a:tr>
              <a:tr h="2833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err="1">
                          <a:effectLst/>
                          <a:latin typeface="+mn-lt"/>
                        </a:rPr>
                        <a:t>D</a:t>
                      </a:r>
                      <a:r>
                        <a:rPr lang="cs-CZ" sz="1000" dirty="0" err="1" smtClean="0">
                          <a:effectLst/>
                          <a:latin typeface="+mn-lt"/>
                        </a:rPr>
                        <a:t>iseases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places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treatment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 </a:t>
                      </a:r>
                      <a:r>
                        <a:rPr lang="cs-CZ" sz="1000" dirty="0" err="1" smtClean="0">
                          <a:effectLst/>
                          <a:latin typeface="+mn-lt"/>
                        </a:rPr>
                        <a:t>symptoms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.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</a:tr>
              <a:tr h="12491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Určeno pro studenty úrovně A2-B1. Časově je prezentace koncipována na 1-2 vyučovací hodiny. Zápis a aktivní vyhledávání slovíček, výslovnost online v internetovém prostředí, pojmenování obrázků, doplňování do vět z daných slov, přiřazování slov k obrázkům, poslechové cvičení, v závěru prezentace test online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.</a:t>
                      </a:r>
                    </a:p>
                  </a:txBody>
                  <a:tcPr marL="64720" marR="64720" marT="32360" marB="32360" anchor="ctr"/>
                </a:tc>
              </a:tr>
              <a:tr h="239689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4720" marR="64720" marT="32360" marB="3236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1758586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5119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>
                <a:lumMod val="100000"/>
              </a:srgbClr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08720"/>
            <a:ext cx="5112568" cy="1470025"/>
          </a:xfrm>
          <a:solidFill>
            <a:srgbClr val="0038A8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7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HEALTH</a:t>
            </a:r>
            <a:endParaRPr lang="cs-CZ" sz="72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44008" y="4149080"/>
            <a:ext cx="3960440" cy="838944"/>
          </a:xfrm>
          <a:solidFill>
            <a:srgbClr val="0038A8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VOCABULARY</a:t>
            </a:r>
            <a:endParaRPr lang="cs-CZ" sz="4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527865"/>
            <a:ext cx="3024336" cy="30243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542166"/>
            <a:ext cx="3960440" cy="4156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499992" y="6105761"/>
            <a:ext cx="45365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err="1" smtClean="0">
                <a:solidFill>
                  <a:schemeClr val="bg1"/>
                </a:solidFill>
              </a:rPr>
              <a:t>Health</a:t>
            </a:r>
            <a:r>
              <a:rPr lang="cs-CZ" sz="2800" b="1" i="1" dirty="0">
                <a:solidFill>
                  <a:schemeClr val="bg1"/>
                </a:solidFill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</a:rPr>
              <a:t>is</a:t>
            </a:r>
            <a:r>
              <a:rPr lang="cs-CZ" sz="2800" b="1" i="1" dirty="0" smtClean="0">
                <a:solidFill>
                  <a:schemeClr val="bg1"/>
                </a:solidFill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</a:rPr>
              <a:t>the</a:t>
            </a:r>
            <a:r>
              <a:rPr lang="cs-CZ" sz="2800" b="1" i="1" dirty="0" smtClean="0">
                <a:solidFill>
                  <a:schemeClr val="bg1"/>
                </a:solidFill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</a:rPr>
              <a:t>greatest</a:t>
            </a:r>
            <a:r>
              <a:rPr lang="cs-CZ" sz="2800" b="1" i="1" dirty="0">
                <a:solidFill>
                  <a:schemeClr val="bg1"/>
                </a:solidFill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</a:rPr>
              <a:t>wealth</a:t>
            </a:r>
            <a:r>
              <a:rPr lang="cs-CZ" sz="2400" dirty="0" smtClean="0"/>
              <a:t>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4179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7096" y="145299"/>
            <a:ext cx="3789051" cy="523220"/>
          </a:xfrm>
          <a:prstGeom prst="rect">
            <a:avLst/>
          </a:prstGeom>
          <a:noFill/>
          <a:ln w="28575">
            <a:solidFill>
              <a:srgbClr val="0038A8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vás trápí? Co vám je?</a:t>
            </a:r>
            <a:endParaRPr lang="cs-CZ" sz="28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16757" y="2780928"/>
            <a:ext cx="1848583" cy="830997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I </a:t>
            </a:r>
            <a:r>
              <a:rPr lang="cs-CZ" sz="4800" b="1" dirty="0" err="1" smtClean="0">
                <a:solidFill>
                  <a:srgbClr val="FF0000"/>
                </a:solidFill>
              </a:rPr>
              <a:t>have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2375" y="93870"/>
            <a:ext cx="1677960" cy="23399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926" y="2636912"/>
            <a:ext cx="2181080" cy="17699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097" y="4599704"/>
            <a:ext cx="2262146" cy="1716445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279047" y="4205489"/>
            <a:ext cx="2181079" cy="201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sz="2000" b="1" dirty="0" err="1" smtClean="0"/>
              <a:t>stomachache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5262375" y="2223989"/>
            <a:ext cx="1677960" cy="2496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/>
              <a:t>a </a:t>
            </a:r>
            <a:r>
              <a:rPr lang="cs-CZ" sz="2000" b="1" dirty="0" err="1"/>
              <a:t>broken</a:t>
            </a:r>
            <a:r>
              <a:rPr lang="cs-CZ" sz="2000" b="1" dirty="0"/>
              <a:t> leg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660097" y="6047909"/>
            <a:ext cx="2262148" cy="268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headache</a:t>
            </a:r>
            <a:endParaRPr lang="cs-CZ" sz="2000" b="1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5227" y="3830284"/>
            <a:ext cx="1728192" cy="2485867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2685227" y="6047910"/>
            <a:ext cx="1728192" cy="268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 a </a:t>
            </a:r>
            <a:r>
              <a:rPr lang="cs-CZ" sz="2000" b="1" dirty="0" err="1" smtClean="0"/>
              <a:t>toothache</a:t>
            </a:r>
            <a:endParaRPr lang="cs-CZ" sz="2000" b="1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157005"/>
            <a:ext cx="1892023" cy="2331397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7020272" y="2255388"/>
            <a:ext cx="1893405" cy="218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</a:t>
            </a:r>
            <a:r>
              <a:rPr lang="cs-CZ" sz="2000" b="1" dirty="0" err="1" smtClean="0"/>
              <a:t>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fever</a:t>
            </a:r>
            <a:endParaRPr lang="cs-CZ" sz="2000" b="1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636912"/>
            <a:ext cx="1752416" cy="1047145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4644008" y="3521872"/>
            <a:ext cx="1752416" cy="2283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cold</a:t>
            </a:r>
            <a:endParaRPr lang="cs-CZ" sz="2000" b="1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046" y="851852"/>
            <a:ext cx="2160239" cy="1622663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264380" y="2255388"/>
            <a:ext cx="2181081" cy="21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cough</a:t>
            </a:r>
            <a:endParaRPr lang="cs-CZ" sz="2000" b="1" dirty="0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046" y="4599704"/>
            <a:ext cx="2191007" cy="1557242"/>
          </a:xfrm>
          <a:prstGeom prst="rect">
            <a:avLst/>
          </a:prstGeom>
        </p:spPr>
      </p:pic>
      <p:sp>
        <p:nvSpPr>
          <p:cNvPr id="25" name="Obdélník 24">
            <a:hlinkClick r:id="rId11"/>
          </p:cNvPr>
          <p:cNvSpPr/>
          <p:nvPr/>
        </p:nvSpPr>
        <p:spPr>
          <a:xfrm>
            <a:off x="283339" y="6047909"/>
            <a:ext cx="2191007" cy="268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sore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throat</a:t>
            </a:r>
            <a:endParaRPr lang="cs-CZ" sz="2000" b="1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2084" y="851182"/>
            <a:ext cx="2160240" cy="1622662"/>
          </a:xfrm>
          <a:prstGeom prst="rect">
            <a:avLst/>
          </a:prstGeom>
        </p:spPr>
      </p:pic>
      <p:sp>
        <p:nvSpPr>
          <p:cNvPr id="27" name="Obdélník 26"/>
          <p:cNvSpPr/>
          <p:nvPr/>
        </p:nvSpPr>
        <p:spPr>
          <a:xfrm>
            <a:off x="2748302" y="2282464"/>
            <a:ext cx="2160240" cy="21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a</a:t>
            </a:r>
            <a:r>
              <a:rPr lang="cs-CZ" sz="2000" b="1" dirty="0" err="1" smtClean="0"/>
              <a:t>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earache</a:t>
            </a:r>
            <a:endParaRPr lang="cs-CZ" sz="2000" b="1" dirty="0"/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3653" y="2636912"/>
            <a:ext cx="2247083" cy="1716445"/>
          </a:xfrm>
          <a:prstGeom prst="rect">
            <a:avLst/>
          </a:prstGeom>
        </p:spPr>
      </p:pic>
      <p:sp>
        <p:nvSpPr>
          <p:cNvPr id="29" name="Obdélník 28"/>
          <p:cNvSpPr/>
          <p:nvPr/>
        </p:nvSpPr>
        <p:spPr>
          <a:xfrm>
            <a:off x="6643653" y="4205489"/>
            <a:ext cx="2270024" cy="2399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</a:t>
            </a:r>
            <a:r>
              <a:rPr lang="cs-CZ" sz="2000" b="1" dirty="0" err="1" smtClean="0"/>
              <a:t>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flu</a:t>
            </a:r>
            <a:endParaRPr lang="cs-CZ" sz="2000" b="1" dirty="0"/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1792" y="3830284"/>
            <a:ext cx="1752416" cy="2351748"/>
          </a:xfrm>
          <a:prstGeom prst="rect">
            <a:avLst/>
          </a:prstGeom>
        </p:spPr>
      </p:pic>
      <p:sp>
        <p:nvSpPr>
          <p:cNvPr id="31" name="Obdélník 30"/>
          <p:cNvSpPr/>
          <p:nvPr/>
        </p:nvSpPr>
        <p:spPr>
          <a:xfrm>
            <a:off x="4691792" y="6047910"/>
            <a:ext cx="1752416" cy="2682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 </a:t>
            </a:r>
            <a:r>
              <a:rPr lang="cs-CZ" sz="2000" b="1" dirty="0" err="1" smtClean="0"/>
              <a:t>backache</a:t>
            </a:r>
            <a:endParaRPr lang="cs-CZ" sz="2000" b="1" dirty="0"/>
          </a:p>
        </p:txBody>
      </p:sp>
      <p:sp>
        <p:nvSpPr>
          <p:cNvPr id="32" name="Obdélník 31"/>
          <p:cNvSpPr/>
          <p:nvPr/>
        </p:nvSpPr>
        <p:spPr>
          <a:xfrm>
            <a:off x="19070" y="114521"/>
            <a:ext cx="5070562" cy="584775"/>
          </a:xfrm>
          <a:prstGeom prst="rect">
            <a:avLst/>
          </a:prstGeom>
          <a:solidFill>
            <a:srgbClr val="4D19E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4000" b="1" dirty="0" err="1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What´s</a:t>
            </a:r>
            <a:r>
              <a:rPr lang="cs-CZ" sz="40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matter</a:t>
            </a:r>
            <a:r>
              <a:rPr lang="cs-CZ" sz="4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sp>
        <p:nvSpPr>
          <p:cNvPr id="42" name="TextovéPole 41">
            <a:hlinkClick r:id="rId11"/>
          </p:cNvPr>
          <p:cNvSpPr txBox="1"/>
          <p:nvPr/>
        </p:nvSpPr>
        <p:spPr>
          <a:xfrm>
            <a:off x="309814" y="6326803"/>
            <a:ext cx="5009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hlinkClick r:id="rId11"/>
              </a:rPr>
              <a:t>http://www.youtube.com/watch?v=WNJRl3BZ204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660097" y="6382213"/>
            <a:ext cx="1527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>
                <a:solidFill>
                  <a:schemeClr val="bg1"/>
                </a:solidFill>
              </a:rPr>
              <a:t>pronunciation</a:t>
            </a:r>
            <a:endParaRPr lang="cs-CZ" b="1" i="1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987044" y="6566879"/>
            <a:ext cx="409380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2597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5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1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1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4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0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1000"/>
                            </p:stCondLst>
                            <p:childTnLst>
                              <p:par>
                                <p:cTn id="16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500"/>
                            </p:stCondLst>
                            <p:childTnLst>
                              <p:par>
                                <p:cTn id="17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2" grpId="0" animBg="1"/>
      <p:bldP spid="13" grpId="0" animBg="1"/>
      <p:bldP spid="14" grpId="0" animBg="1"/>
      <p:bldP spid="16" grpId="0" animBg="1"/>
      <p:bldP spid="18" grpId="0" animBg="1"/>
      <p:bldP spid="20" grpId="0" animBg="1"/>
      <p:bldP spid="22" grpId="0" animBg="1"/>
      <p:bldP spid="25" grpId="0" animBg="1"/>
      <p:bldP spid="27" grpId="0" animBg="1"/>
      <p:bldP spid="29" grpId="0" animBg="1"/>
      <p:bldP spid="31" grpId="0" animBg="1"/>
      <p:bldP spid="32" grpId="0" animBg="1"/>
      <p:bldP spid="42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5527" y="332656"/>
            <a:ext cx="4821063" cy="646331"/>
          </a:xfrm>
          <a:prstGeom prst="rect">
            <a:avLst/>
          </a:prstGeom>
          <a:solidFill>
            <a:srgbClr val="4D19E1"/>
          </a:solidFill>
          <a:ln w="381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3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Complete</a:t>
            </a:r>
            <a:r>
              <a:rPr lang="cs-CZ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Sentences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4433" y="1262318"/>
            <a:ext cx="1886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B0F0"/>
                </a:solidFill>
              </a:rPr>
              <a:t>w</a:t>
            </a:r>
            <a:r>
              <a:rPr lang="cs-CZ" sz="2400" b="1" dirty="0" err="1" smtClean="0">
                <a:solidFill>
                  <a:srgbClr val="00B0F0"/>
                </a:solidFill>
              </a:rPr>
              <a:t>aiting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b="1" dirty="0" err="1" smtClean="0">
                <a:solidFill>
                  <a:srgbClr val="00B0F0"/>
                </a:solidFill>
              </a:rPr>
              <a:t>room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75544" y="1262317"/>
            <a:ext cx="1132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B0F0"/>
                </a:solidFill>
              </a:rPr>
              <a:t>surgery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1285222"/>
            <a:ext cx="24716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rgbClr val="00B0F0"/>
                </a:solidFill>
              </a:rPr>
              <a:t>o</a:t>
            </a:r>
            <a:r>
              <a:rPr lang="cs-CZ" sz="2400" b="1" dirty="0" err="1" smtClean="0">
                <a:solidFill>
                  <a:srgbClr val="00B0F0"/>
                </a:solidFill>
              </a:rPr>
              <a:t>perating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b="1" dirty="0" err="1" smtClean="0">
                <a:solidFill>
                  <a:srgbClr val="00B0F0"/>
                </a:solidFill>
              </a:rPr>
              <a:t>theatre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4434" y="1723982"/>
            <a:ext cx="950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00B0F0"/>
                </a:solidFill>
              </a:rPr>
              <a:t>ward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82469" y="1723239"/>
            <a:ext cx="1888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B0F0"/>
                </a:solidFill>
              </a:rPr>
              <a:t>h</a:t>
            </a:r>
            <a:r>
              <a:rPr lang="cs-CZ" sz="2400" b="1" dirty="0" err="1" smtClean="0">
                <a:solidFill>
                  <a:srgbClr val="00B0F0"/>
                </a:solidFill>
              </a:rPr>
              <a:t>ealth</a:t>
            </a:r>
            <a:r>
              <a:rPr lang="cs-CZ" sz="2400" b="1" dirty="0" smtClean="0">
                <a:solidFill>
                  <a:srgbClr val="00B0F0"/>
                </a:solidFill>
              </a:rPr>
              <a:t> centre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6608" y="1723238"/>
            <a:ext cx="1765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B0F0"/>
                </a:solidFill>
              </a:rPr>
              <a:t>h</a:t>
            </a:r>
            <a:r>
              <a:rPr lang="cs-CZ" sz="2400" b="1" dirty="0" err="1" smtClean="0">
                <a:solidFill>
                  <a:srgbClr val="00B0F0"/>
                </a:solidFill>
              </a:rPr>
              <a:t>ospital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b="1" dirty="0" err="1" smtClean="0">
                <a:solidFill>
                  <a:srgbClr val="00B0F0"/>
                </a:solidFill>
              </a:rPr>
              <a:t>bed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17322"/>
            <a:ext cx="1117422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PLACES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80846" y="2391475"/>
            <a:ext cx="8496944" cy="415498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4D19E1"/>
                </a:solidFill>
              </a:rPr>
              <a:t>When</a:t>
            </a:r>
            <a:r>
              <a:rPr lang="cs-CZ" sz="2400" b="1" dirty="0" smtClean="0">
                <a:solidFill>
                  <a:srgbClr val="4D19E1"/>
                </a:solidFill>
              </a:rPr>
              <a:t> I </a:t>
            </a:r>
            <a:r>
              <a:rPr lang="cs-CZ" sz="2400" b="1" dirty="0" err="1" smtClean="0">
                <a:solidFill>
                  <a:srgbClr val="4D19E1"/>
                </a:solidFill>
              </a:rPr>
              <a:t>have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  <a:r>
              <a:rPr lang="cs-CZ" sz="2400" b="1" dirty="0" err="1" smtClean="0">
                <a:solidFill>
                  <a:srgbClr val="4D19E1"/>
                </a:solidFill>
              </a:rPr>
              <a:t>the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  <a:r>
              <a:rPr lang="cs-CZ" sz="2400" b="1" dirty="0" err="1" smtClean="0">
                <a:solidFill>
                  <a:srgbClr val="4D19E1"/>
                </a:solidFill>
              </a:rPr>
              <a:t>flu</a:t>
            </a:r>
            <a:r>
              <a:rPr lang="cs-CZ" sz="2400" b="1" dirty="0" smtClean="0">
                <a:solidFill>
                  <a:srgbClr val="4D19E1"/>
                </a:solidFill>
              </a:rPr>
              <a:t>, I </a:t>
            </a:r>
            <a:r>
              <a:rPr lang="cs-CZ" sz="2400" b="1" dirty="0" err="1" smtClean="0">
                <a:solidFill>
                  <a:srgbClr val="4D19E1"/>
                </a:solidFill>
              </a:rPr>
              <a:t>usually</a:t>
            </a:r>
            <a:r>
              <a:rPr lang="cs-CZ" sz="2400" b="1" dirty="0" smtClean="0">
                <a:solidFill>
                  <a:srgbClr val="4D19E1"/>
                </a:solidFill>
              </a:rPr>
              <a:t> go to </a:t>
            </a:r>
            <a:r>
              <a:rPr lang="cs-CZ" sz="2400" b="1" dirty="0" err="1" smtClean="0">
                <a:solidFill>
                  <a:srgbClr val="4D19E1"/>
                </a:solidFill>
              </a:rPr>
              <a:t>the</a:t>
            </a:r>
            <a:r>
              <a:rPr lang="cs-CZ" sz="2400" b="1" dirty="0" smtClean="0">
                <a:solidFill>
                  <a:srgbClr val="4D19E1"/>
                </a:solidFill>
              </a:rPr>
              <a:t>…………………………………  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My </a:t>
            </a:r>
            <a:r>
              <a:rPr lang="cs-CZ" sz="2400" b="1" dirty="0" err="1" smtClean="0">
                <a:solidFill>
                  <a:srgbClr val="660066"/>
                </a:solidFill>
              </a:rPr>
              <a:t>girlfriend</a:t>
            </a:r>
            <a:r>
              <a:rPr lang="cs-CZ" sz="2400" b="1" dirty="0" smtClean="0">
                <a:solidFill>
                  <a:srgbClr val="660066"/>
                </a:solidFill>
              </a:rPr>
              <a:t> has </a:t>
            </a:r>
            <a:r>
              <a:rPr lang="cs-CZ" sz="2400" b="1" dirty="0" err="1" smtClean="0">
                <a:solidFill>
                  <a:srgbClr val="660066"/>
                </a:solidFill>
              </a:rPr>
              <a:t>been</a:t>
            </a:r>
            <a:r>
              <a:rPr lang="cs-CZ" sz="2400" b="1" dirty="0" smtClean="0">
                <a:solidFill>
                  <a:srgbClr val="660066"/>
                </a:solidFill>
              </a:rPr>
              <a:t> in a………………………</a:t>
            </a:r>
            <a:r>
              <a:rPr lang="cs-CZ" sz="2400" b="1" dirty="0" err="1" smtClean="0">
                <a:solidFill>
                  <a:srgbClr val="660066"/>
                </a:solidFill>
              </a:rPr>
              <a:t>where</a:t>
            </a:r>
            <a:r>
              <a:rPr lang="cs-CZ" sz="2400" b="1" dirty="0" smtClean="0">
                <a:solidFill>
                  <a:srgbClr val="660066"/>
                </a:solidFill>
              </a:rPr>
              <a:t> </a:t>
            </a:r>
          </a:p>
          <a:p>
            <a:r>
              <a:rPr lang="cs-CZ" sz="2400" b="1" dirty="0" err="1" smtClean="0">
                <a:solidFill>
                  <a:srgbClr val="660066"/>
                </a:solidFill>
              </a:rPr>
              <a:t>she</a:t>
            </a:r>
            <a:r>
              <a:rPr lang="cs-CZ" sz="2400" b="1" dirty="0" smtClean="0">
                <a:solidFill>
                  <a:srgbClr val="660066"/>
                </a:solidFill>
              </a:rPr>
              <a:t>  has </a:t>
            </a:r>
            <a:r>
              <a:rPr lang="cs-CZ" sz="2400" b="1" dirty="0" err="1" smtClean="0">
                <a:solidFill>
                  <a:srgbClr val="660066"/>
                </a:solidFill>
              </a:rPr>
              <a:t>been</a:t>
            </a:r>
            <a:r>
              <a:rPr lang="cs-CZ" sz="2400" b="1" dirty="0" smtClean="0">
                <a:solidFill>
                  <a:srgbClr val="660066"/>
                </a:solidFill>
              </a:rPr>
              <a:t> </a:t>
            </a:r>
            <a:r>
              <a:rPr lang="cs-CZ" sz="2400" b="1" dirty="0" err="1" smtClean="0">
                <a:solidFill>
                  <a:srgbClr val="660066"/>
                </a:solidFill>
              </a:rPr>
              <a:t>operated</a:t>
            </a:r>
            <a:r>
              <a:rPr lang="cs-CZ" sz="2400" b="1" dirty="0" smtClean="0">
                <a:solidFill>
                  <a:srgbClr val="660066"/>
                </a:solidFill>
              </a:rPr>
              <a:t> on  </a:t>
            </a:r>
            <a:r>
              <a:rPr lang="cs-CZ" sz="2400" b="1" dirty="0" err="1" smtClean="0">
                <a:solidFill>
                  <a:srgbClr val="660066"/>
                </a:solidFill>
              </a:rPr>
              <a:t>appendicitis</a:t>
            </a:r>
            <a:r>
              <a:rPr lang="cs-CZ" sz="2400" b="1" dirty="0" smtClean="0">
                <a:solidFill>
                  <a:srgbClr val="660066"/>
                </a:solidFill>
              </a:rPr>
              <a:t>. </a:t>
            </a:r>
          </a:p>
          <a:p>
            <a:r>
              <a:rPr lang="cs-CZ" sz="2400" b="1" dirty="0" err="1" smtClean="0">
                <a:solidFill>
                  <a:srgbClr val="4D19E1"/>
                </a:solidFill>
              </a:rPr>
              <a:t>They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  <a:r>
              <a:rPr lang="cs-CZ" sz="2400" b="1" dirty="0" err="1" smtClean="0">
                <a:solidFill>
                  <a:srgbClr val="4D19E1"/>
                </a:solidFill>
              </a:rPr>
              <a:t>started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  <a:r>
              <a:rPr lang="cs-CZ" sz="2400" b="1" dirty="0" err="1" smtClean="0">
                <a:solidFill>
                  <a:srgbClr val="4D19E1"/>
                </a:solidFill>
              </a:rPr>
              <a:t>with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  <a:r>
              <a:rPr lang="cs-CZ" sz="2400" b="1" dirty="0" err="1" smtClean="0">
                <a:solidFill>
                  <a:srgbClr val="4D19E1"/>
                </a:solidFill>
              </a:rPr>
              <a:t>an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  <a:r>
              <a:rPr lang="cs-CZ" sz="2400" b="1" dirty="0" err="1" smtClean="0">
                <a:solidFill>
                  <a:srgbClr val="4D19E1"/>
                </a:solidFill>
              </a:rPr>
              <a:t>operation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  <a:r>
              <a:rPr lang="cs-CZ" sz="2400" b="1" dirty="0" err="1" smtClean="0">
                <a:solidFill>
                  <a:srgbClr val="4D19E1"/>
                </a:solidFill>
              </a:rPr>
              <a:t>at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  <a:r>
              <a:rPr lang="cs-CZ" sz="2400" b="1" dirty="0" err="1" smtClean="0">
                <a:solidFill>
                  <a:srgbClr val="4D19E1"/>
                </a:solidFill>
              </a:rPr>
              <a:t>the</a:t>
            </a:r>
            <a:r>
              <a:rPr lang="cs-CZ" sz="2400" b="1" dirty="0" smtClean="0">
                <a:solidFill>
                  <a:srgbClr val="4D19E1"/>
                </a:solidFill>
              </a:rPr>
              <a:t> …………………………………….</a:t>
            </a:r>
          </a:p>
          <a:p>
            <a:r>
              <a:rPr lang="cs-CZ" sz="2400" b="1" dirty="0" err="1" smtClean="0">
                <a:solidFill>
                  <a:srgbClr val="4D19E1"/>
                </a:solidFill>
              </a:rPr>
              <a:t>at</a:t>
            </a:r>
            <a:r>
              <a:rPr lang="cs-CZ" sz="2400" b="1" dirty="0" smtClean="0">
                <a:solidFill>
                  <a:srgbClr val="4D19E1"/>
                </a:solidFill>
              </a:rPr>
              <a:t> 9 </a:t>
            </a:r>
            <a:r>
              <a:rPr lang="cs-CZ" sz="2400" b="1" dirty="0" err="1" smtClean="0">
                <a:solidFill>
                  <a:srgbClr val="4D19E1"/>
                </a:solidFill>
              </a:rPr>
              <a:t>a.m</a:t>
            </a:r>
            <a:r>
              <a:rPr lang="cs-CZ" sz="2400" b="1" dirty="0" smtClean="0">
                <a:solidFill>
                  <a:srgbClr val="4D19E1"/>
                </a:solidFill>
              </a:rPr>
              <a:t>. 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Mrs. Smith </a:t>
            </a:r>
            <a:r>
              <a:rPr lang="cs-CZ" sz="2400" b="1" dirty="0" err="1" smtClean="0">
                <a:solidFill>
                  <a:srgbClr val="660066"/>
                </a:solidFill>
              </a:rPr>
              <a:t>left</a:t>
            </a:r>
            <a:r>
              <a:rPr lang="cs-CZ" sz="2400" b="1" dirty="0" smtClean="0">
                <a:solidFill>
                  <a:srgbClr val="660066"/>
                </a:solidFill>
              </a:rPr>
              <a:t> </a:t>
            </a:r>
            <a:r>
              <a:rPr lang="cs-CZ" sz="2400" b="1" dirty="0" err="1" smtClean="0">
                <a:solidFill>
                  <a:srgbClr val="660066"/>
                </a:solidFill>
              </a:rPr>
              <a:t>from</a:t>
            </a:r>
            <a:r>
              <a:rPr lang="cs-CZ" sz="2400" b="1" dirty="0" smtClean="0">
                <a:solidFill>
                  <a:srgbClr val="660066"/>
                </a:solidFill>
              </a:rPr>
              <a:t> a …………………..</a:t>
            </a:r>
            <a:r>
              <a:rPr lang="cs-CZ" sz="2400" b="1" dirty="0" err="1" smtClean="0">
                <a:solidFill>
                  <a:srgbClr val="660066"/>
                </a:solidFill>
              </a:rPr>
              <a:t>while</a:t>
            </a:r>
            <a:r>
              <a:rPr lang="cs-CZ" sz="2400" b="1" dirty="0" smtClean="0">
                <a:solidFill>
                  <a:srgbClr val="660066"/>
                </a:solidFill>
              </a:rPr>
              <a:t> Peter  </a:t>
            </a:r>
          </a:p>
          <a:p>
            <a:r>
              <a:rPr lang="cs-CZ" sz="2400" b="1" dirty="0" err="1" smtClean="0">
                <a:solidFill>
                  <a:srgbClr val="660066"/>
                </a:solidFill>
              </a:rPr>
              <a:t>was</a:t>
            </a:r>
            <a:r>
              <a:rPr lang="cs-CZ" sz="2400" b="1" dirty="0" smtClean="0">
                <a:solidFill>
                  <a:srgbClr val="660066"/>
                </a:solidFill>
              </a:rPr>
              <a:t> </a:t>
            </a:r>
            <a:r>
              <a:rPr lang="cs-CZ" sz="2400" b="1" dirty="0" err="1" smtClean="0">
                <a:solidFill>
                  <a:srgbClr val="660066"/>
                </a:solidFill>
              </a:rPr>
              <a:t>waiting</a:t>
            </a:r>
            <a:r>
              <a:rPr lang="cs-CZ" sz="2400" b="1" dirty="0" smtClean="0">
                <a:solidFill>
                  <a:srgbClr val="660066"/>
                </a:solidFill>
              </a:rPr>
              <a:t> in a ……………………………… . </a:t>
            </a:r>
          </a:p>
          <a:p>
            <a:r>
              <a:rPr lang="cs-CZ" sz="2400" b="1" dirty="0">
                <a:solidFill>
                  <a:srgbClr val="4D19E1"/>
                </a:solidFill>
              </a:rPr>
              <a:t>A</a:t>
            </a:r>
            <a:r>
              <a:rPr lang="cs-CZ" sz="2400" b="1" dirty="0" smtClean="0">
                <a:solidFill>
                  <a:srgbClr val="4D19E1"/>
                </a:solidFill>
              </a:rPr>
              <a:t> …………………………….. </a:t>
            </a:r>
            <a:r>
              <a:rPr lang="cs-CZ" sz="2400" b="1" dirty="0" err="1">
                <a:solidFill>
                  <a:srgbClr val="4D19E1"/>
                </a:solidFill>
              </a:rPr>
              <a:t>s</a:t>
            </a:r>
            <a:r>
              <a:rPr lang="cs-CZ" sz="2400" b="1" dirty="0" err="1" smtClean="0">
                <a:solidFill>
                  <a:srgbClr val="4D19E1"/>
                </a:solidFill>
              </a:rPr>
              <a:t>hould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  <a:r>
              <a:rPr lang="cs-CZ" sz="2400" b="1" dirty="0" err="1" smtClean="0">
                <a:solidFill>
                  <a:srgbClr val="4D19E1"/>
                </a:solidFill>
              </a:rPr>
              <a:t>be</a:t>
            </a:r>
            <a:r>
              <a:rPr lang="cs-CZ" sz="2400" b="1" dirty="0" smtClean="0">
                <a:solidFill>
                  <a:srgbClr val="4D19E1"/>
                </a:solidFill>
              </a:rPr>
              <a:t> in most </a:t>
            </a:r>
            <a:r>
              <a:rPr lang="cs-CZ" sz="2400" b="1" dirty="0" err="1" smtClean="0">
                <a:solidFill>
                  <a:srgbClr val="4D19E1"/>
                </a:solidFill>
              </a:rPr>
              <a:t>of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  <a:r>
              <a:rPr lang="cs-CZ" sz="2400" b="1" dirty="0" err="1" smtClean="0">
                <a:solidFill>
                  <a:srgbClr val="4D19E1"/>
                </a:solidFill>
              </a:rPr>
              <a:t>the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  <a:r>
              <a:rPr lang="cs-CZ" sz="2400" b="1" dirty="0" err="1" smtClean="0">
                <a:solidFill>
                  <a:srgbClr val="4D19E1"/>
                </a:solidFill>
              </a:rPr>
              <a:t>small</a:t>
            </a:r>
            <a:r>
              <a:rPr lang="cs-CZ" sz="2400" b="1" dirty="0" smtClean="0">
                <a:solidFill>
                  <a:srgbClr val="4D19E1"/>
                </a:solidFill>
              </a:rPr>
              <a:t> </a:t>
            </a:r>
          </a:p>
          <a:p>
            <a:r>
              <a:rPr lang="cs-CZ" sz="2400" b="1" dirty="0" err="1" smtClean="0">
                <a:solidFill>
                  <a:srgbClr val="4D19E1"/>
                </a:solidFill>
              </a:rPr>
              <a:t>towns</a:t>
            </a:r>
            <a:r>
              <a:rPr lang="cs-CZ" sz="2400" b="1" dirty="0" smtClean="0">
                <a:solidFill>
                  <a:srgbClr val="4D19E1"/>
                </a:solidFill>
              </a:rPr>
              <a:t>. 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My </a:t>
            </a:r>
            <a:r>
              <a:rPr lang="cs-CZ" sz="2400" b="1" dirty="0" err="1" smtClean="0">
                <a:solidFill>
                  <a:srgbClr val="660066"/>
                </a:solidFill>
              </a:rPr>
              <a:t>grandfather</a:t>
            </a:r>
            <a:r>
              <a:rPr lang="cs-CZ" sz="2400" b="1" dirty="0" smtClean="0">
                <a:solidFill>
                  <a:srgbClr val="660066"/>
                </a:solidFill>
              </a:rPr>
              <a:t> has </a:t>
            </a:r>
            <a:r>
              <a:rPr lang="cs-CZ" sz="2400" b="1" dirty="0" err="1" smtClean="0">
                <a:solidFill>
                  <a:srgbClr val="660066"/>
                </a:solidFill>
              </a:rPr>
              <a:t>jaundice</a:t>
            </a:r>
            <a:r>
              <a:rPr lang="cs-CZ" sz="2400" b="1" dirty="0" smtClean="0">
                <a:solidFill>
                  <a:srgbClr val="660066"/>
                </a:solidFill>
              </a:rPr>
              <a:t> so he </a:t>
            </a:r>
            <a:r>
              <a:rPr lang="cs-CZ" sz="2400" b="1" dirty="0" err="1" smtClean="0">
                <a:solidFill>
                  <a:srgbClr val="660066"/>
                </a:solidFill>
              </a:rPr>
              <a:t>must</a:t>
            </a:r>
            <a:r>
              <a:rPr lang="cs-CZ" sz="2400" b="1" dirty="0" smtClean="0">
                <a:solidFill>
                  <a:srgbClr val="660066"/>
                </a:solidFill>
              </a:rPr>
              <a:t> </a:t>
            </a:r>
            <a:r>
              <a:rPr lang="cs-CZ" sz="2400" b="1" dirty="0" err="1" smtClean="0">
                <a:solidFill>
                  <a:srgbClr val="660066"/>
                </a:solidFill>
              </a:rPr>
              <a:t>stay</a:t>
            </a:r>
            <a:r>
              <a:rPr lang="cs-CZ" sz="2400" b="1" dirty="0" smtClean="0">
                <a:solidFill>
                  <a:srgbClr val="660066"/>
                </a:solidFill>
              </a:rPr>
              <a:t>  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in a ……………………………. .</a:t>
            </a:r>
            <a:endParaRPr lang="cs-CZ" b="1" dirty="0">
              <a:solidFill>
                <a:srgbClr val="66006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37068" y="1723185"/>
            <a:ext cx="2026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B0F0"/>
                </a:solidFill>
              </a:rPr>
              <a:t>d</a:t>
            </a:r>
            <a:r>
              <a:rPr lang="cs-CZ" sz="2400" b="1" dirty="0" err="1" smtClean="0">
                <a:solidFill>
                  <a:srgbClr val="00B0F0"/>
                </a:solidFill>
              </a:rPr>
              <a:t>octor´s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b="1" dirty="0" err="1" smtClean="0">
                <a:solidFill>
                  <a:srgbClr val="00B0F0"/>
                </a:solidFill>
              </a:rPr>
              <a:t>office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6" name="Vývojový diagram: příprava 15"/>
          <p:cNvSpPr/>
          <p:nvPr/>
        </p:nvSpPr>
        <p:spPr>
          <a:xfrm>
            <a:off x="5266820" y="2442254"/>
            <a:ext cx="2880320" cy="288032"/>
          </a:xfrm>
          <a:prstGeom prst="flowChartPreparation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/>
              <a:t>doctor´s</a:t>
            </a:r>
            <a:r>
              <a:rPr lang="cs-CZ" sz="2000" b="1" dirty="0"/>
              <a:t> </a:t>
            </a:r>
            <a:r>
              <a:rPr lang="cs-CZ" sz="2000" b="1" dirty="0" err="1"/>
              <a:t>office</a:t>
            </a:r>
            <a:endParaRPr lang="cs-CZ" sz="2000" b="1" dirty="0"/>
          </a:p>
        </p:txBody>
      </p:sp>
      <p:sp>
        <p:nvSpPr>
          <p:cNvPr id="17" name="Vývojový diagram: příprava 16"/>
          <p:cNvSpPr/>
          <p:nvPr/>
        </p:nvSpPr>
        <p:spPr>
          <a:xfrm>
            <a:off x="3923928" y="2780928"/>
            <a:ext cx="1813140" cy="288032"/>
          </a:xfrm>
          <a:prstGeom prst="flowChartPreparation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/>
              <a:t>hospital</a:t>
            </a:r>
            <a:endParaRPr lang="cs-CZ" sz="2000" b="1" dirty="0"/>
          </a:p>
        </p:txBody>
      </p:sp>
      <p:sp>
        <p:nvSpPr>
          <p:cNvPr id="18" name="Vývojový diagram: příprava 17"/>
          <p:cNvSpPr/>
          <p:nvPr/>
        </p:nvSpPr>
        <p:spPr>
          <a:xfrm>
            <a:off x="5266820" y="3501008"/>
            <a:ext cx="3409636" cy="288032"/>
          </a:xfrm>
          <a:prstGeom prst="flowChartPreparation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/>
              <a:t>operating</a:t>
            </a:r>
            <a:r>
              <a:rPr lang="cs-CZ" sz="2000" b="1" dirty="0"/>
              <a:t> </a:t>
            </a:r>
            <a:r>
              <a:rPr lang="cs-CZ" sz="2000" b="1" dirty="0" err="1" smtClean="0"/>
              <a:t>theatre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19" name="Vývojový diagram: příprava 18"/>
          <p:cNvSpPr/>
          <p:nvPr/>
        </p:nvSpPr>
        <p:spPr>
          <a:xfrm>
            <a:off x="3141206" y="4205028"/>
            <a:ext cx="1662862" cy="288032"/>
          </a:xfrm>
          <a:prstGeom prst="flowChartPreparation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/>
              <a:t>surgery</a:t>
            </a:r>
            <a:endParaRPr lang="cs-CZ" sz="2000" b="1" dirty="0"/>
          </a:p>
        </p:txBody>
      </p:sp>
      <p:sp>
        <p:nvSpPr>
          <p:cNvPr id="20" name="Vývojový diagram: příprava 19"/>
          <p:cNvSpPr/>
          <p:nvPr/>
        </p:nvSpPr>
        <p:spPr>
          <a:xfrm>
            <a:off x="2522620" y="4647084"/>
            <a:ext cx="2682036" cy="311387"/>
          </a:xfrm>
          <a:prstGeom prst="flowChartPreparation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/>
              <a:t>waiting</a:t>
            </a:r>
            <a:r>
              <a:rPr lang="cs-CZ" sz="2000" b="1" dirty="0"/>
              <a:t> </a:t>
            </a:r>
            <a:r>
              <a:rPr lang="cs-CZ" sz="2000" b="1" dirty="0" err="1"/>
              <a:t>room</a:t>
            </a:r>
            <a:endParaRPr lang="cs-CZ" sz="2000" b="1" dirty="0"/>
          </a:p>
        </p:txBody>
      </p:sp>
      <p:sp>
        <p:nvSpPr>
          <p:cNvPr id="21" name="Vývojový diagram: příprava 20"/>
          <p:cNvSpPr/>
          <p:nvPr/>
        </p:nvSpPr>
        <p:spPr>
          <a:xfrm>
            <a:off x="624434" y="4973054"/>
            <a:ext cx="2675007" cy="288032"/>
          </a:xfrm>
          <a:prstGeom prst="flowChartPreparation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/>
              <a:t>health</a:t>
            </a:r>
            <a:r>
              <a:rPr lang="cs-CZ" sz="2000" b="1" dirty="0"/>
              <a:t> centre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923928" y="1285222"/>
            <a:ext cx="13547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err="1">
                <a:solidFill>
                  <a:srgbClr val="00B0F0"/>
                </a:solidFill>
              </a:rPr>
              <a:t>hospital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3" name="Vývojový diagram: příprava 22"/>
          <p:cNvSpPr/>
          <p:nvPr/>
        </p:nvSpPr>
        <p:spPr>
          <a:xfrm>
            <a:off x="924090" y="6132439"/>
            <a:ext cx="2547101" cy="288032"/>
          </a:xfrm>
          <a:prstGeom prst="flowChartPreparation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/>
              <a:t>hospital</a:t>
            </a:r>
            <a:r>
              <a:rPr lang="cs-CZ" sz="2000" b="1" dirty="0"/>
              <a:t> </a:t>
            </a:r>
            <a:r>
              <a:rPr lang="cs-CZ" sz="2000" b="1" dirty="0" err="1"/>
              <a:t>bed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84836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0"/>
                            </p:stCondLst>
                            <p:childTnLst>
                              <p:par>
                                <p:cTn id="72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"/>
                            </p:stCondLst>
                            <p:childTnLst>
                              <p:par>
                                <p:cTn id="83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7000"/>
                            </p:stCondLst>
                            <p:childTnLst>
                              <p:par>
                                <p:cTn id="9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9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  <p:bldP spid="7" grpId="0"/>
      <p:bldP spid="8" grpId="0"/>
      <p:bldP spid="9" grpId="0"/>
      <p:bldP spid="10" grpId="0"/>
      <p:bldP spid="12" grpId="0" animBg="1"/>
      <p:bldP spid="14" grpId="0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1082030" y="5164261"/>
            <a:ext cx="1442383" cy="461665"/>
          </a:xfrm>
          <a:prstGeom prst="rect">
            <a:avLst/>
          </a:prstGeom>
          <a:solidFill>
            <a:srgbClr val="66CCFF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Infections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05214" y="4633620"/>
            <a:ext cx="2712346" cy="461665"/>
          </a:xfrm>
          <a:prstGeom prst="rect">
            <a:avLst/>
          </a:prstGeom>
          <a:solidFill>
            <a:srgbClr val="66CCFF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Children´s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Diseases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8683" y="3222585"/>
            <a:ext cx="2295821" cy="461665"/>
          </a:xfrm>
          <a:prstGeom prst="rect">
            <a:avLst/>
          </a:prstGeom>
          <a:solidFill>
            <a:srgbClr val="66CCFF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Serious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Diseases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3579694"/>
            <a:ext cx="2547172" cy="461665"/>
          </a:xfrm>
          <a:prstGeom prst="rect">
            <a:avLst/>
          </a:prstGeom>
          <a:solidFill>
            <a:srgbClr val="66CCFF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/>
              <a:t>Incurable</a:t>
            </a:r>
            <a:r>
              <a:rPr lang="cs-CZ" sz="2400" b="1" dirty="0"/>
              <a:t> </a:t>
            </a:r>
            <a:r>
              <a:rPr lang="cs-CZ" sz="2400" b="1" dirty="0" err="1"/>
              <a:t>Diseases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16820" y="3579693"/>
            <a:ext cx="2077813" cy="461665"/>
          </a:xfrm>
          <a:prstGeom prst="rect">
            <a:avLst/>
          </a:prstGeom>
          <a:solidFill>
            <a:srgbClr val="66CCFF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Other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Illnesses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28850" y="281668"/>
            <a:ext cx="2200906" cy="461665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</a:t>
            </a:r>
            <a:r>
              <a:rPr lang="cs-CZ" sz="2400" b="1" dirty="0" err="1" smtClean="0"/>
              <a:t>Symptoms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0839" y="322437"/>
            <a:ext cx="1514197" cy="461665"/>
          </a:xfrm>
          <a:prstGeom prst="rect">
            <a:avLst/>
          </a:prstGeom>
          <a:solidFill>
            <a:srgbClr val="66CCFF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Treatment</a:t>
            </a:r>
            <a:endParaRPr lang="cs-CZ" sz="2400" b="1" dirty="0"/>
          </a:p>
        </p:txBody>
      </p:sp>
      <p:sp>
        <p:nvSpPr>
          <p:cNvPr id="22" name="Stužka zahnutá dolů 21"/>
          <p:cNvSpPr/>
          <p:nvPr/>
        </p:nvSpPr>
        <p:spPr>
          <a:xfrm>
            <a:off x="2870700" y="1052561"/>
            <a:ext cx="3683244" cy="1800200"/>
          </a:xfrm>
          <a:prstGeom prst="ellipseRibbon">
            <a:avLst/>
          </a:prstGeom>
          <a:solidFill>
            <a:srgbClr val="4D19E1"/>
          </a:solidFill>
          <a:ln w="38100">
            <a:solidFill>
              <a:schemeClr val="bg1"/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Diseases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H="1" flipV="1">
            <a:off x="1991552" y="743334"/>
            <a:ext cx="1832867" cy="618454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20" name="Přímá spojnice se šipkou 5119"/>
          <p:cNvCxnSpPr/>
          <p:nvPr/>
        </p:nvCxnSpPr>
        <p:spPr>
          <a:xfrm flipV="1">
            <a:off x="5580112" y="794322"/>
            <a:ext cx="516605" cy="618454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28" name="Přímá spojnice se šipkou 5127"/>
          <p:cNvCxnSpPr/>
          <p:nvPr/>
        </p:nvCxnSpPr>
        <p:spPr>
          <a:xfrm>
            <a:off x="5724128" y="2780928"/>
            <a:ext cx="1014555" cy="435299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31" name="Přímá spojnice se šipkou 5130"/>
          <p:cNvCxnSpPr/>
          <p:nvPr/>
        </p:nvCxnSpPr>
        <p:spPr>
          <a:xfrm flipH="1">
            <a:off x="2589789" y="2780928"/>
            <a:ext cx="1118115" cy="798765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35" name="Přímá spojnice se šipkou 5134"/>
          <p:cNvCxnSpPr/>
          <p:nvPr/>
        </p:nvCxnSpPr>
        <p:spPr>
          <a:xfrm flipH="1">
            <a:off x="2420377" y="2894041"/>
            <a:ext cx="1647567" cy="2201244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38" name="Přímá spojnice se šipkou 5137"/>
          <p:cNvCxnSpPr>
            <a:stCxn id="22" idx="2"/>
          </p:cNvCxnSpPr>
          <p:nvPr/>
        </p:nvCxnSpPr>
        <p:spPr>
          <a:xfrm>
            <a:off x="4712322" y="2852761"/>
            <a:ext cx="0" cy="726932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41" name="Přímá spojnice se šipkou 5140"/>
          <p:cNvCxnSpPr/>
          <p:nvPr/>
        </p:nvCxnSpPr>
        <p:spPr>
          <a:xfrm>
            <a:off x="5580112" y="2894041"/>
            <a:ext cx="973832" cy="1628089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57" name="TextovéPole 5156"/>
          <p:cNvSpPr txBox="1"/>
          <p:nvPr/>
        </p:nvSpPr>
        <p:spPr>
          <a:xfrm>
            <a:off x="6787923" y="846539"/>
            <a:ext cx="188276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allergic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reaction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bleeding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cough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temperature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pain</a:t>
            </a:r>
            <a:r>
              <a:rPr lang="cs-CZ" sz="2000" b="1" dirty="0" smtClean="0">
                <a:solidFill>
                  <a:schemeClr val="bg1"/>
                </a:solidFill>
              </a:rPr>
              <a:t> in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…</a:t>
            </a: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vomiting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lack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of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appetite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158" name="TextovéPole 5157"/>
          <p:cNvSpPr txBox="1"/>
          <p:nvPr/>
        </p:nvSpPr>
        <p:spPr>
          <a:xfrm>
            <a:off x="287557" y="956122"/>
            <a:ext cx="231024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bg1"/>
                </a:solidFill>
              </a:rPr>
              <a:t>taking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>
                <a:solidFill>
                  <a:schemeClr val="bg1"/>
                </a:solidFill>
              </a:rPr>
              <a:t>medicine</a:t>
            </a:r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drink </a:t>
            </a:r>
            <a:r>
              <a:rPr lang="cs-CZ" sz="2000" b="1" dirty="0" err="1">
                <a:solidFill>
                  <a:schemeClr val="bg1"/>
                </a:solidFill>
              </a:rPr>
              <a:t>warm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>
                <a:solidFill>
                  <a:schemeClr val="bg1"/>
                </a:solidFill>
              </a:rPr>
              <a:t>tea</a:t>
            </a:r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sleep</a:t>
            </a:r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 err="1">
                <a:solidFill>
                  <a:schemeClr val="bg1"/>
                </a:solidFill>
              </a:rPr>
              <a:t>operation</a:t>
            </a:r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 err="1">
                <a:solidFill>
                  <a:schemeClr val="bg1"/>
                </a:solidFill>
              </a:rPr>
              <a:t>going</a:t>
            </a:r>
            <a:r>
              <a:rPr lang="cs-CZ" sz="2000" b="1" dirty="0">
                <a:solidFill>
                  <a:schemeClr val="bg1"/>
                </a:solidFill>
              </a:rPr>
              <a:t> on diet</a:t>
            </a:r>
          </a:p>
          <a:p>
            <a:r>
              <a:rPr lang="cs-CZ" sz="2000" b="1" dirty="0" err="1">
                <a:solidFill>
                  <a:schemeClr val="bg1"/>
                </a:solidFill>
              </a:rPr>
              <a:t>getting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>
                <a:solidFill>
                  <a:schemeClr val="bg1"/>
                </a:solidFill>
              </a:rPr>
              <a:t>an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>
                <a:solidFill>
                  <a:schemeClr val="bg1"/>
                </a:solidFill>
              </a:rPr>
              <a:t>injection</a:t>
            </a:r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 err="1">
                <a:solidFill>
                  <a:schemeClr val="bg1"/>
                </a:solidFill>
              </a:rPr>
              <a:t>measuring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>
                <a:solidFill>
                  <a:schemeClr val="bg1"/>
                </a:solidFill>
              </a:rPr>
              <a:t>the</a:t>
            </a:r>
            <a:r>
              <a:rPr lang="cs-CZ" sz="2000" b="1" dirty="0">
                <a:solidFill>
                  <a:schemeClr val="bg1"/>
                </a:solidFill>
              </a:rPr>
              <a:t> body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            </a:t>
            </a:r>
            <a:r>
              <a:rPr lang="cs-CZ" sz="2000" b="1" dirty="0" err="1">
                <a:solidFill>
                  <a:schemeClr val="bg1"/>
                </a:solidFill>
              </a:rPr>
              <a:t>temperature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159" name="TextovéPole 5158"/>
          <p:cNvSpPr txBox="1"/>
          <p:nvPr/>
        </p:nvSpPr>
        <p:spPr>
          <a:xfrm>
            <a:off x="323528" y="4079622"/>
            <a:ext cx="11191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cancer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diabetes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AIDS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160" name="TextovéPole 5159"/>
          <p:cNvSpPr txBox="1"/>
          <p:nvPr/>
        </p:nvSpPr>
        <p:spPr>
          <a:xfrm>
            <a:off x="1186065" y="5699214"/>
            <a:ext cx="123431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small-pox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jaundice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typhoid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161" name="TextovéPole 5160"/>
          <p:cNvSpPr txBox="1"/>
          <p:nvPr/>
        </p:nvSpPr>
        <p:spPr>
          <a:xfrm>
            <a:off x="7019272" y="5045350"/>
            <a:ext cx="1513428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measles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chicken-pox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mumps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scarlet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fever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polio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162" name="TextovéPole 5161"/>
          <p:cNvSpPr txBox="1"/>
          <p:nvPr/>
        </p:nvSpPr>
        <p:spPr>
          <a:xfrm>
            <a:off x="6876256" y="3729225"/>
            <a:ext cx="15258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heart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attack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stroke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163" name="TextovéPole 5162"/>
          <p:cNvSpPr txBox="1"/>
          <p:nvPr/>
        </p:nvSpPr>
        <p:spPr>
          <a:xfrm>
            <a:off x="3816820" y="4187365"/>
            <a:ext cx="229165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high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blood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pressure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asthma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broken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bones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cough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flu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cold</a:t>
            </a:r>
            <a:r>
              <a:rPr lang="cs-CZ" sz="2000" b="1" dirty="0" smtClean="0">
                <a:solidFill>
                  <a:schemeClr val="bg1"/>
                </a:solidFill>
              </a:rPr>
              <a:t>    </a:t>
            </a:r>
          </a:p>
          <a:p>
            <a:r>
              <a:rPr lang="cs-CZ" sz="2000" b="1" dirty="0" err="1">
                <a:solidFill>
                  <a:schemeClr val="bg1"/>
                </a:solidFill>
              </a:rPr>
              <a:t>a</a:t>
            </a:r>
            <a:r>
              <a:rPr lang="cs-CZ" sz="2000" b="1" dirty="0" err="1" smtClean="0">
                <a:solidFill>
                  <a:schemeClr val="bg1"/>
                </a:solidFill>
              </a:rPr>
              <a:t>llergy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tonsilitis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187" name="Svislý svitek 5186"/>
          <p:cNvSpPr/>
          <p:nvPr/>
        </p:nvSpPr>
        <p:spPr>
          <a:xfrm>
            <a:off x="3434756" y="4083167"/>
            <a:ext cx="2880320" cy="2553093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/>
              <a:t>vysoký krevní tlak</a:t>
            </a:r>
          </a:p>
          <a:p>
            <a:r>
              <a:rPr lang="cs-CZ" b="1" dirty="0" smtClean="0"/>
              <a:t>astma</a:t>
            </a:r>
          </a:p>
          <a:p>
            <a:r>
              <a:rPr lang="cs-CZ" b="1" dirty="0" smtClean="0"/>
              <a:t>zlomeniny</a:t>
            </a:r>
          </a:p>
          <a:p>
            <a:r>
              <a:rPr lang="cs-CZ" b="1" dirty="0" smtClean="0"/>
              <a:t>kašel</a:t>
            </a:r>
          </a:p>
          <a:p>
            <a:r>
              <a:rPr lang="cs-CZ" b="1" dirty="0" smtClean="0"/>
              <a:t>chřipka</a:t>
            </a:r>
          </a:p>
          <a:p>
            <a:r>
              <a:rPr lang="cs-CZ" b="1" dirty="0" smtClean="0"/>
              <a:t>nachlazení</a:t>
            </a:r>
          </a:p>
          <a:p>
            <a:r>
              <a:rPr lang="cs-CZ" b="1" dirty="0" smtClean="0"/>
              <a:t>alergie</a:t>
            </a:r>
          </a:p>
          <a:p>
            <a:r>
              <a:rPr lang="cs-CZ" b="1" dirty="0" smtClean="0"/>
              <a:t>angína</a:t>
            </a:r>
            <a:endParaRPr lang="cs-CZ" b="1" dirty="0"/>
          </a:p>
        </p:txBody>
      </p:sp>
      <p:sp>
        <p:nvSpPr>
          <p:cNvPr id="5190" name="Svislý svitek 5189"/>
          <p:cNvSpPr/>
          <p:nvPr/>
        </p:nvSpPr>
        <p:spPr>
          <a:xfrm>
            <a:off x="6790695" y="3664227"/>
            <a:ext cx="1794017" cy="837881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/>
              <a:t>infarkt</a:t>
            </a:r>
          </a:p>
          <a:p>
            <a:r>
              <a:rPr lang="cs-CZ" b="1" dirty="0" smtClean="0"/>
              <a:t>mrtvice</a:t>
            </a:r>
            <a:endParaRPr lang="cs-CZ" b="1" dirty="0"/>
          </a:p>
        </p:txBody>
      </p:sp>
      <p:sp>
        <p:nvSpPr>
          <p:cNvPr id="5192" name="Svislý svitek 5191"/>
          <p:cNvSpPr/>
          <p:nvPr/>
        </p:nvSpPr>
        <p:spPr>
          <a:xfrm>
            <a:off x="6513676" y="875577"/>
            <a:ext cx="2374390" cy="2218453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/>
              <a:t>alergická reakce</a:t>
            </a:r>
          </a:p>
          <a:p>
            <a:r>
              <a:rPr lang="cs-CZ" b="1" dirty="0" smtClean="0"/>
              <a:t>krvácení</a:t>
            </a:r>
          </a:p>
          <a:p>
            <a:r>
              <a:rPr lang="cs-CZ" b="1" dirty="0" smtClean="0"/>
              <a:t>kašel</a:t>
            </a:r>
          </a:p>
          <a:p>
            <a:r>
              <a:rPr lang="cs-CZ" b="1" dirty="0" smtClean="0"/>
              <a:t>teplota</a:t>
            </a:r>
          </a:p>
          <a:p>
            <a:r>
              <a:rPr lang="cs-CZ" b="1" dirty="0" smtClean="0"/>
              <a:t>bolest v…</a:t>
            </a:r>
          </a:p>
          <a:p>
            <a:r>
              <a:rPr lang="cs-CZ" b="1" dirty="0" smtClean="0"/>
              <a:t>zvracení</a:t>
            </a:r>
          </a:p>
          <a:p>
            <a:r>
              <a:rPr lang="cs-CZ" b="1" dirty="0" smtClean="0"/>
              <a:t>nechutenství</a:t>
            </a:r>
            <a:endParaRPr lang="cs-CZ" b="1" dirty="0"/>
          </a:p>
        </p:txBody>
      </p:sp>
      <p:sp>
        <p:nvSpPr>
          <p:cNvPr id="5193" name="Svislý svitek 5192"/>
          <p:cNvSpPr/>
          <p:nvPr/>
        </p:nvSpPr>
        <p:spPr>
          <a:xfrm>
            <a:off x="32399" y="950578"/>
            <a:ext cx="2870700" cy="2458120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bg1"/>
                </a:solidFill>
              </a:rPr>
              <a:t>brát léky</a:t>
            </a:r>
          </a:p>
          <a:p>
            <a:r>
              <a:rPr lang="cs-CZ" b="1" dirty="0">
                <a:solidFill>
                  <a:schemeClr val="bg1"/>
                </a:solidFill>
              </a:rPr>
              <a:t>p</a:t>
            </a:r>
            <a:r>
              <a:rPr lang="cs-CZ" b="1" dirty="0" smtClean="0">
                <a:solidFill>
                  <a:schemeClr val="bg1"/>
                </a:solidFill>
              </a:rPr>
              <a:t>ít teplý čaj</a:t>
            </a:r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spát</a:t>
            </a:r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>
                <a:solidFill>
                  <a:schemeClr val="bg1"/>
                </a:solidFill>
              </a:rPr>
              <a:t>operace</a:t>
            </a:r>
          </a:p>
          <a:p>
            <a:r>
              <a:rPr lang="cs-CZ" b="1" dirty="0">
                <a:solidFill>
                  <a:schemeClr val="bg1"/>
                </a:solidFill>
              </a:rPr>
              <a:t>mít dietu</a:t>
            </a:r>
          </a:p>
          <a:p>
            <a:r>
              <a:rPr lang="cs-CZ" b="1" dirty="0">
                <a:solidFill>
                  <a:schemeClr val="bg1"/>
                </a:solidFill>
              </a:rPr>
              <a:t>dostat injekci</a:t>
            </a:r>
          </a:p>
          <a:p>
            <a:r>
              <a:rPr lang="cs-CZ" b="1" dirty="0">
                <a:solidFill>
                  <a:schemeClr val="bg1"/>
                </a:solidFill>
              </a:rPr>
              <a:t>měřit tělní teplotu</a:t>
            </a:r>
          </a:p>
        </p:txBody>
      </p:sp>
      <p:sp>
        <p:nvSpPr>
          <p:cNvPr id="5194" name="Svislý svitek 5193"/>
          <p:cNvSpPr/>
          <p:nvPr/>
        </p:nvSpPr>
        <p:spPr>
          <a:xfrm>
            <a:off x="276832" y="4137572"/>
            <a:ext cx="1484147" cy="992096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/>
              <a:t>rakovina</a:t>
            </a:r>
          </a:p>
          <a:p>
            <a:r>
              <a:rPr lang="cs-CZ" b="1" dirty="0"/>
              <a:t>cukrovka</a:t>
            </a:r>
          </a:p>
          <a:p>
            <a:r>
              <a:rPr lang="cs-CZ" b="1" dirty="0"/>
              <a:t>AIDS</a:t>
            </a:r>
          </a:p>
        </p:txBody>
      </p:sp>
      <p:sp>
        <p:nvSpPr>
          <p:cNvPr id="5195" name="Svislý svitek 5194"/>
          <p:cNvSpPr/>
          <p:nvPr/>
        </p:nvSpPr>
        <p:spPr>
          <a:xfrm>
            <a:off x="1035750" y="5677098"/>
            <a:ext cx="1484147" cy="1030342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/>
              <a:t>neštovice</a:t>
            </a:r>
          </a:p>
          <a:p>
            <a:r>
              <a:rPr lang="cs-CZ" b="1" dirty="0" smtClean="0"/>
              <a:t>žloutenka</a:t>
            </a:r>
          </a:p>
          <a:p>
            <a:r>
              <a:rPr lang="cs-CZ" b="1" dirty="0" smtClean="0"/>
              <a:t>tyfus</a:t>
            </a:r>
            <a:endParaRPr lang="cs-CZ" b="1" dirty="0"/>
          </a:p>
        </p:txBody>
      </p:sp>
      <p:sp>
        <p:nvSpPr>
          <p:cNvPr id="5196" name="Svislý svitek 5195"/>
          <p:cNvSpPr/>
          <p:nvPr/>
        </p:nvSpPr>
        <p:spPr>
          <a:xfrm>
            <a:off x="6876256" y="5109437"/>
            <a:ext cx="2059005" cy="1503041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/>
              <a:t>spalničky</a:t>
            </a:r>
          </a:p>
          <a:p>
            <a:r>
              <a:rPr lang="cs-CZ" b="1" dirty="0" smtClean="0"/>
              <a:t>plané neštovice</a:t>
            </a:r>
          </a:p>
          <a:p>
            <a:r>
              <a:rPr lang="cs-CZ" b="1" dirty="0" smtClean="0"/>
              <a:t>příušnice</a:t>
            </a:r>
          </a:p>
          <a:p>
            <a:r>
              <a:rPr lang="cs-CZ" b="1" dirty="0" smtClean="0"/>
              <a:t>spála</a:t>
            </a:r>
          </a:p>
          <a:p>
            <a:r>
              <a:rPr lang="cs-CZ" b="1" dirty="0" smtClean="0"/>
              <a:t>dětská obrna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28562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5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5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5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5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5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5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5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5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5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5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1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15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5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1000"/>
                                        <p:tgtEl>
                                          <p:spTgt spid="5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1000"/>
                                        <p:tgtEl>
                                          <p:spTgt spid="5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1000"/>
                                        <p:tgtEl>
                                          <p:spTgt spid="5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1000"/>
                                        <p:tgtEl>
                                          <p:spTgt spid="5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1000"/>
                                        <p:tgtEl>
                                          <p:spTgt spid="5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1000"/>
                                        <p:tgtEl>
                                          <p:spTgt spid="5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1000"/>
                                        <p:tgtEl>
                                          <p:spTgt spid="5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5157" grpId="0"/>
      <p:bldP spid="5158" grpId="0"/>
      <p:bldP spid="5159" grpId="0"/>
      <p:bldP spid="5160" grpId="0"/>
      <p:bldP spid="5161" grpId="0"/>
      <p:bldP spid="5162" grpId="0"/>
      <p:bldP spid="5163" grpId="0"/>
      <p:bldP spid="5187" grpId="0" animBg="1"/>
      <p:bldP spid="5190" grpId="0" animBg="1"/>
      <p:bldP spid="5192" grpId="0" animBg="1"/>
      <p:bldP spid="5193" grpId="0" animBg="1"/>
      <p:bldP spid="5194" grpId="0" animBg="1"/>
      <p:bldP spid="5195" grpId="0" animBg="1"/>
      <p:bldP spid="519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91880" y="4766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87052" y="250781"/>
            <a:ext cx="6480720" cy="584775"/>
          </a:xfrm>
          <a:prstGeom prst="rect">
            <a:avLst/>
          </a:prstGeom>
          <a:solidFill>
            <a:srgbClr val="4D19E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Match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iseases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ictures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4836" y="996145"/>
            <a:ext cx="1863080" cy="1771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80728"/>
            <a:ext cx="1331874" cy="179956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3607" y="3350947"/>
            <a:ext cx="2055049" cy="1879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996145"/>
            <a:ext cx="2345374" cy="178606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1278" y="3342850"/>
            <a:ext cx="1872208" cy="18791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56992"/>
            <a:ext cx="1863080" cy="187916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662" y="3350947"/>
            <a:ext cx="1296143" cy="187916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540" y="980727"/>
            <a:ext cx="2039044" cy="1799561"/>
          </a:xfrm>
          <a:prstGeom prst="rect">
            <a:avLst/>
          </a:prstGeom>
        </p:spPr>
      </p:pic>
      <p:sp>
        <p:nvSpPr>
          <p:cNvPr id="2" name="Vývojový diagram: spojnice 1"/>
          <p:cNvSpPr/>
          <p:nvPr/>
        </p:nvSpPr>
        <p:spPr>
          <a:xfrm>
            <a:off x="395536" y="2348880"/>
            <a:ext cx="360040" cy="321258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1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2030016" y="2348880"/>
            <a:ext cx="381744" cy="365862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2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Vývojový diagram: spojnice 5"/>
          <p:cNvSpPr/>
          <p:nvPr/>
        </p:nvSpPr>
        <p:spPr>
          <a:xfrm>
            <a:off x="4695760" y="2327062"/>
            <a:ext cx="390242" cy="365862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3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7041278" y="2327062"/>
            <a:ext cx="339034" cy="321259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4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395536" y="4797151"/>
            <a:ext cx="360040" cy="359863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5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2776738" y="4797151"/>
            <a:ext cx="349982" cy="334986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6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4583606" y="4797151"/>
            <a:ext cx="348433" cy="334986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7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9" name="Vývojový diagram: spojnice 18"/>
          <p:cNvSpPr/>
          <p:nvPr/>
        </p:nvSpPr>
        <p:spPr>
          <a:xfrm>
            <a:off x="7034936" y="4797151"/>
            <a:ext cx="345376" cy="334986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8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9136" y="5468976"/>
            <a:ext cx="26488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000" b="1" dirty="0" err="1" smtClean="0">
                <a:solidFill>
                  <a:prstClr val="white"/>
                </a:solidFill>
              </a:rPr>
              <a:t>chicken-pox</a:t>
            </a:r>
            <a:r>
              <a:rPr lang="cs-CZ" sz="2000" b="1" dirty="0" smtClean="0">
                <a:solidFill>
                  <a:prstClr val="white"/>
                </a:solidFill>
              </a:rPr>
              <a:t>       </a:t>
            </a:r>
          </a:p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heart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attack</a:t>
            </a:r>
            <a:endParaRPr lang="cs-CZ" sz="2000" b="1" dirty="0" smtClean="0">
              <a:solidFill>
                <a:prstClr val="white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getting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>
                <a:solidFill>
                  <a:schemeClr val="bg1"/>
                </a:solidFill>
              </a:rPr>
              <a:t>an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injection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78281" y="5499755"/>
            <a:ext cx="12266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err="1">
                <a:solidFill>
                  <a:schemeClr val="bg1"/>
                </a:solidFill>
              </a:rPr>
              <a:t>b</a:t>
            </a:r>
            <a:r>
              <a:rPr lang="cs-CZ" sz="2000" b="1" dirty="0" err="1" smtClean="0">
                <a:solidFill>
                  <a:schemeClr val="bg1"/>
                </a:solidFill>
              </a:rPr>
              <a:t>leeding</a:t>
            </a:r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operation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76256" y="5468977"/>
            <a:ext cx="163647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err="1">
                <a:solidFill>
                  <a:schemeClr val="bg1"/>
                </a:solidFill>
              </a:rPr>
              <a:t>h</a:t>
            </a:r>
            <a:r>
              <a:rPr lang="cs-CZ" sz="2000" b="1" dirty="0" err="1" smtClean="0">
                <a:solidFill>
                  <a:schemeClr val="bg1"/>
                </a:solidFill>
              </a:rPr>
              <a:t>eadache</a:t>
            </a:r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000" b="1" dirty="0" err="1">
                <a:solidFill>
                  <a:schemeClr val="bg1"/>
                </a:solidFill>
              </a:rPr>
              <a:t>broken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bones</a:t>
            </a:r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allergy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52700" y="5539404"/>
            <a:ext cx="2005916" cy="288032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c</a:t>
            </a:r>
            <a:r>
              <a:rPr lang="cs-CZ" sz="2000" b="1" dirty="0" err="1" smtClean="0"/>
              <a:t>hicken-pox</a:t>
            </a:r>
            <a:endParaRPr lang="cs-CZ" sz="2000" b="1" dirty="0"/>
          </a:p>
        </p:txBody>
      </p:sp>
      <p:sp>
        <p:nvSpPr>
          <p:cNvPr id="34" name="Zaoblený obdélník 33"/>
          <p:cNvSpPr/>
          <p:nvPr/>
        </p:nvSpPr>
        <p:spPr>
          <a:xfrm>
            <a:off x="269173" y="5872689"/>
            <a:ext cx="2005916" cy="288032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bg1"/>
                </a:solidFill>
              </a:rPr>
              <a:t>heart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>
                <a:solidFill>
                  <a:schemeClr val="bg1"/>
                </a:solidFill>
              </a:rPr>
              <a:t>attack</a:t>
            </a:r>
            <a:endParaRPr lang="cs-CZ" sz="2000" b="1" dirty="0">
              <a:solidFill>
                <a:prstClr val="white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112356" y="6205904"/>
            <a:ext cx="2286604" cy="288032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000" b="1" dirty="0" err="1">
                <a:solidFill>
                  <a:prstClr val="white"/>
                </a:solidFill>
              </a:rPr>
              <a:t>getting</a:t>
            </a:r>
            <a:r>
              <a:rPr lang="cs-CZ" sz="2000" b="1" dirty="0">
                <a:solidFill>
                  <a:prstClr val="white"/>
                </a:solidFill>
              </a:rPr>
              <a:t> </a:t>
            </a:r>
            <a:r>
              <a:rPr lang="cs-CZ" sz="2000" b="1" dirty="0" err="1">
                <a:solidFill>
                  <a:prstClr val="white"/>
                </a:solidFill>
              </a:rPr>
              <a:t>an</a:t>
            </a:r>
            <a:r>
              <a:rPr lang="cs-CZ" sz="2000" b="1" dirty="0">
                <a:solidFill>
                  <a:prstClr val="white"/>
                </a:solidFill>
              </a:rPr>
              <a:t> </a:t>
            </a:r>
            <a:r>
              <a:rPr lang="cs-CZ" sz="2000" b="1" dirty="0" err="1">
                <a:solidFill>
                  <a:prstClr val="white"/>
                </a:solidFill>
              </a:rPr>
              <a:t>injection</a:t>
            </a:r>
            <a:endParaRPr lang="cs-CZ" sz="2000" b="1" dirty="0">
              <a:solidFill>
                <a:prstClr val="white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3580648" y="5539404"/>
            <a:ext cx="2005916" cy="288032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err="1">
                <a:solidFill>
                  <a:prstClr val="white"/>
                </a:solidFill>
              </a:rPr>
              <a:t>bleeding</a:t>
            </a:r>
            <a:endParaRPr lang="cs-CZ" sz="2000" b="1" dirty="0">
              <a:solidFill>
                <a:prstClr val="white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3584245" y="5917872"/>
            <a:ext cx="2005916" cy="288032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err="1">
                <a:solidFill>
                  <a:prstClr val="white"/>
                </a:solidFill>
              </a:rPr>
              <a:t>operation</a:t>
            </a:r>
            <a:endParaRPr lang="cs-CZ" sz="2000" b="1" dirty="0">
              <a:solidFill>
                <a:prstClr val="white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6717494" y="6207641"/>
            <a:ext cx="2005916" cy="288032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err="1">
                <a:solidFill>
                  <a:prstClr val="white"/>
                </a:solidFill>
              </a:rPr>
              <a:t>allergy</a:t>
            </a:r>
            <a:endParaRPr lang="cs-CZ" sz="2000" b="1" dirty="0">
              <a:solidFill>
                <a:prstClr val="white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6717494" y="5873639"/>
            <a:ext cx="2005916" cy="288032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bg1"/>
                </a:solidFill>
              </a:rPr>
              <a:t>broken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>
                <a:solidFill>
                  <a:schemeClr val="bg1"/>
                </a:solidFill>
              </a:rPr>
              <a:t>bones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6691535" y="5539404"/>
            <a:ext cx="2005916" cy="288032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err="1">
                <a:solidFill>
                  <a:prstClr val="white"/>
                </a:solidFill>
              </a:rPr>
              <a:t>headache</a:t>
            </a:r>
            <a:endParaRPr lang="cs-CZ" sz="2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56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750"/>
                            </p:stCondLst>
                            <p:childTnLst>
                              <p:par>
                                <p:cTn id="2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250"/>
                            </p:stCondLst>
                            <p:childTnLst>
                              <p:par>
                                <p:cTn id="3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500"/>
                            </p:stCondLst>
                            <p:childTnLst>
                              <p:par>
                                <p:cTn id="3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750"/>
                            </p:stCondLst>
                            <p:childTnLst>
                              <p:par>
                                <p:cTn id="3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500"/>
                            </p:stCondLst>
                            <p:childTnLst>
                              <p:par>
                                <p:cTn id="5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1000"/>
                            </p:stCondLst>
                            <p:childTnLst>
                              <p:par>
                                <p:cTn id="7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1500"/>
                            </p:stCondLst>
                            <p:childTnLst>
                              <p:par>
                                <p:cTn id="9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2500"/>
                            </p:stCondLst>
                            <p:childTnLst>
                              <p:par>
                                <p:cTn id="1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3000"/>
                            </p:stCondLst>
                            <p:childTnLst>
                              <p:par>
                                <p:cTn id="14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2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9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1500"/>
                            </p:stCondLst>
                            <p:childTnLst>
                              <p:par>
                                <p:cTn id="18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000"/>
                            </p:stCondLst>
                            <p:childTnLst>
                              <p:par>
                                <p:cTn id="18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1500"/>
                            </p:stCondLst>
                            <p:childTnLst>
                              <p:par>
                                <p:cTn id="20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7037E-6 L 0.23663 -0.04514 " pathEditMode="relative" rAng="0" ptsTypes="AA">
                                      <p:cBhvr>
                                        <p:cTn id="20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23" y="-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1500"/>
                            </p:stCondLst>
                            <p:childTnLst>
                              <p:par>
                                <p:cTn id="21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7037E-6 L 0.37673 -0.40231 " pathEditMode="relative" rAng="0" ptsTypes="AA">
                                      <p:cBhvr>
                                        <p:cTn id="21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37" y="-20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24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L -0.21545 -0.40231 " pathEditMode="relative" rAng="0" ptsTypes="AA">
                                      <p:cBhvr>
                                        <p:cTn id="22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81" y="-20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0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1500"/>
                            </p:stCondLst>
                            <p:childTnLst>
                              <p:par>
                                <p:cTn id="235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1481E-6 L -0.00139 -0.09375 " pathEditMode="relative" rAng="0" ptsTypes="AA">
                                      <p:cBhvr>
                                        <p:cTn id="23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5" fill="hold">
                            <p:stCondLst>
                              <p:cond delay="1500"/>
                            </p:stCondLst>
                            <p:childTnLst>
                              <p:par>
                                <p:cTn id="24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37E-6 L -0.15121 -0.45741 " pathEditMode="relative" rAng="0" ptsTypes="AA">
                                      <p:cBhvr>
                                        <p:cTn id="24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69" y="-22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1500"/>
                            </p:stCondLst>
                            <p:childTnLst>
                              <p:par>
                                <p:cTn id="257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1481E-6 L -0.72222 -0.45092 " pathEditMode="relative" rAng="0" ptsTypes="AA">
                                      <p:cBhvr>
                                        <p:cTn id="25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-22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7" fill="hold">
                            <p:stCondLst>
                              <p:cond delay="1500"/>
                            </p:stCondLst>
                            <p:childTnLst>
                              <p:par>
                                <p:cTn id="268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07407E-6 L 0.48073 -0.14237 " pathEditMode="relative" rAng="0" ptsTypes="AA">
                                      <p:cBhvr>
                                        <p:cTn id="26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28" y="-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8" fill="hold">
                            <p:stCondLst>
                              <p:cond delay="1500"/>
                            </p:stCondLst>
                            <p:childTnLst>
                              <p:par>
                                <p:cTn id="27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59259E-6 L 0.03368 -0.1426 " pathEditMode="relative" rAng="0" ptsTypes="AA">
                                      <p:cBhvr>
                                        <p:cTn id="28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4" y="-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  <p:bldP spid="4" grpId="0" animBg="1"/>
      <p:bldP spid="6" grpId="0" animBg="1"/>
      <p:bldP spid="7" grpId="0" animBg="1"/>
      <p:bldP spid="11" grpId="0" animBg="1"/>
      <p:bldP spid="13" grpId="0" animBg="1"/>
      <p:bldP spid="18" grpId="0" animBg="1"/>
      <p:bldP spid="19" grpId="0" animBg="1"/>
      <p:bldP spid="20" grpId="0"/>
      <p:bldP spid="22" grpId="0"/>
      <p:bldP spid="23" grpId="0"/>
      <p:bldP spid="25" grpId="0" animBg="1"/>
      <p:bldP spid="25" grpId="1" animBg="1"/>
      <p:bldP spid="34" grpId="0" animBg="1"/>
      <p:bldP spid="34" grpId="1" animBg="1"/>
      <p:bldP spid="36" grpId="0" animBg="1"/>
      <p:bldP spid="36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64560" y="221490"/>
            <a:ext cx="2736303" cy="584775"/>
          </a:xfrm>
          <a:prstGeom prst="rect">
            <a:avLst/>
          </a:prstGeom>
          <a:solidFill>
            <a:srgbClr val="4D19E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At </a:t>
            </a:r>
            <a:r>
              <a:rPr lang="cs-CZ" sz="3200" b="1" dirty="0" err="1" smtClean="0">
                <a:solidFill>
                  <a:schemeClr val="bg1"/>
                </a:solidFill>
              </a:rPr>
              <a:t>the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Doctor´s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340768"/>
            <a:ext cx="62704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1.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doctor</a:t>
            </a:r>
            <a:r>
              <a:rPr lang="cs-CZ" sz="2000" b="1" dirty="0" smtClean="0">
                <a:solidFill>
                  <a:schemeClr val="bg1"/>
                </a:solidFill>
              </a:rPr>
              <a:t> ……………………….</a:t>
            </a:r>
            <a:r>
              <a:rPr lang="cs-CZ" sz="2000" b="1" dirty="0" err="1" smtClean="0">
                <a:solidFill>
                  <a:schemeClr val="bg1"/>
                </a:solidFill>
              </a:rPr>
              <a:t>with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me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about</a:t>
            </a:r>
            <a:r>
              <a:rPr lang="cs-CZ" sz="2000" b="1" dirty="0" smtClean="0">
                <a:solidFill>
                  <a:schemeClr val="bg1"/>
                </a:solidFill>
              </a:rPr>
              <a:t> my </a:t>
            </a:r>
            <a:r>
              <a:rPr lang="cs-CZ" sz="2000" b="1" dirty="0" err="1" smtClean="0">
                <a:solidFill>
                  <a:schemeClr val="bg1"/>
                </a:solidFill>
              </a:rPr>
              <a:t>problem</a:t>
            </a:r>
            <a:r>
              <a:rPr lang="cs-CZ" sz="2000" b="1" dirty="0" smtClean="0">
                <a:solidFill>
                  <a:schemeClr val="bg1"/>
                </a:solidFill>
              </a:rPr>
              <a:t>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2060848"/>
            <a:ext cx="65746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2.He ………………………...my </a:t>
            </a:r>
            <a:r>
              <a:rPr lang="cs-CZ" sz="2000" b="1" dirty="0" err="1" smtClean="0">
                <a:solidFill>
                  <a:schemeClr val="bg1"/>
                </a:solidFill>
              </a:rPr>
              <a:t>temperature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with</a:t>
            </a:r>
            <a:r>
              <a:rPr lang="cs-CZ" sz="2000" b="1" dirty="0" smtClean="0">
                <a:solidFill>
                  <a:schemeClr val="bg1"/>
                </a:solidFill>
              </a:rPr>
              <a:t> a </a:t>
            </a:r>
            <a:r>
              <a:rPr lang="cs-CZ" sz="2000" b="1" dirty="0" err="1" smtClean="0">
                <a:solidFill>
                  <a:schemeClr val="bg1"/>
                </a:solidFill>
              </a:rPr>
              <a:t>thermometer</a:t>
            </a:r>
            <a:r>
              <a:rPr lang="cs-CZ" sz="2000" b="1" dirty="0" smtClean="0">
                <a:solidFill>
                  <a:schemeClr val="bg1"/>
                </a:solidFill>
              </a:rPr>
              <a:t>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21624" y="2780928"/>
            <a:ext cx="73224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3. My </a:t>
            </a:r>
            <a:r>
              <a:rPr lang="cs-CZ" sz="2000" b="1" dirty="0" err="1" smtClean="0">
                <a:solidFill>
                  <a:schemeClr val="bg1"/>
                </a:solidFill>
              </a:rPr>
              <a:t>doctor</a:t>
            </a:r>
            <a:r>
              <a:rPr lang="cs-CZ" sz="2000" b="1" dirty="0" smtClean="0">
                <a:solidFill>
                  <a:schemeClr val="bg1"/>
                </a:solidFill>
              </a:rPr>
              <a:t>………..…………………….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blood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pressure</a:t>
            </a:r>
            <a:r>
              <a:rPr lang="cs-CZ" sz="2000" b="1" dirty="0" smtClean="0">
                <a:solidFill>
                  <a:schemeClr val="bg1"/>
                </a:solidFill>
              </a:rPr>
              <a:t> and……………… </a:t>
            </a:r>
          </a:p>
          <a:p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my puls </a:t>
            </a:r>
            <a:r>
              <a:rPr lang="cs-CZ" sz="2000" b="1" dirty="0" err="1" smtClean="0">
                <a:solidFill>
                  <a:schemeClr val="bg1"/>
                </a:solidFill>
              </a:rPr>
              <a:t>with</a:t>
            </a:r>
            <a:r>
              <a:rPr lang="cs-CZ" sz="2000" b="1" dirty="0" smtClean="0">
                <a:solidFill>
                  <a:schemeClr val="bg1"/>
                </a:solidFill>
              </a:rPr>
              <a:t> a </a:t>
            </a:r>
            <a:r>
              <a:rPr lang="cs-CZ" sz="2000" b="1" dirty="0" err="1" smtClean="0">
                <a:solidFill>
                  <a:schemeClr val="bg1"/>
                </a:solidFill>
              </a:rPr>
              <a:t>stethoscope</a:t>
            </a:r>
            <a:r>
              <a:rPr lang="cs-CZ" sz="2000" b="1" dirty="0" smtClean="0">
                <a:solidFill>
                  <a:schemeClr val="bg1"/>
                </a:solidFill>
              </a:rPr>
              <a:t>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98922" y="1031867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?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97991" y="1799238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?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308145" y="2559720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32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?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8202797" y="2559720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?</a:t>
            </a:r>
          </a:p>
        </p:txBody>
      </p:sp>
      <p:sp>
        <p:nvSpPr>
          <p:cNvPr id="19" name="Dvaatřiceticípá hvězda 18"/>
          <p:cNvSpPr/>
          <p:nvPr/>
        </p:nvSpPr>
        <p:spPr>
          <a:xfrm rot="1160298">
            <a:off x="689740" y="5674547"/>
            <a:ext cx="2290605" cy="432048"/>
          </a:xfrm>
          <a:prstGeom prst="star32">
            <a:avLst/>
          </a:prstGeom>
          <a:solidFill>
            <a:srgbClr val="26F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3300"/>
                </a:solidFill>
              </a:rPr>
              <a:t>measure</a:t>
            </a:r>
            <a:r>
              <a:rPr lang="cs-CZ" sz="20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Dvaatřiceticípá hvězda 19"/>
          <p:cNvSpPr/>
          <p:nvPr/>
        </p:nvSpPr>
        <p:spPr>
          <a:xfrm rot="19987691">
            <a:off x="7356831" y="1975345"/>
            <a:ext cx="1728644" cy="387655"/>
          </a:xfrm>
          <a:prstGeom prst="star32">
            <a:avLst/>
          </a:prstGeom>
          <a:solidFill>
            <a:srgbClr val="26F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3300"/>
                </a:solidFill>
              </a:rPr>
              <a:t>check</a:t>
            </a:r>
            <a:r>
              <a:rPr lang="cs-CZ" sz="20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Dvaatřiceticípá hvězda 20"/>
          <p:cNvSpPr/>
          <p:nvPr/>
        </p:nvSpPr>
        <p:spPr>
          <a:xfrm rot="779204">
            <a:off x="78767" y="141987"/>
            <a:ext cx="1785665" cy="418868"/>
          </a:xfrm>
          <a:prstGeom prst="star32">
            <a:avLst/>
          </a:prstGeom>
          <a:solidFill>
            <a:srgbClr val="26F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rgbClr val="FF3300"/>
                </a:solidFill>
              </a:rPr>
              <a:t>check</a:t>
            </a:r>
            <a:r>
              <a:rPr lang="cs-CZ" sz="20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2" name="Dvaatřiceticípá hvězda 21"/>
          <p:cNvSpPr/>
          <p:nvPr/>
        </p:nvSpPr>
        <p:spPr>
          <a:xfrm rot="2329783">
            <a:off x="191922" y="2866190"/>
            <a:ext cx="1779674" cy="433500"/>
          </a:xfrm>
          <a:prstGeom prst="star32">
            <a:avLst/>
          </a:prstGeom>
          <a:solidFill>
            <a:srgbClr val="26F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3300"/>
                </a:solidFill>
              </a:rPr>
              <a:t>speak</a:t>
            </a:r>
            <a:r>
              <a:rPr lang="cs-CZ" sz="20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71600" y="3924945"/>
            <a:ext cx="54700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4.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nurse</a:t>
            </a:r>
            <a:r>
              <a:rPr lang="cs-CZ" sz="2000" b="1" dirty="0" smtClean="0">
                <a:solidFill>
                  <a:schemeClr val="bg1"/>
                </a:solidFill>
              </a:rPr>
              <a:t> ……………………….my urine and </a:t>
            </a:r>
            <a:r>
              <a:rPr lang="cs-CZ" sz="2000" b="1" dirty="0" err="1" smtClean="0">
                <a:solidFill>
                  <a:schemeClr val="bg1"/>
                </a:solidFill>
              </a:rPr>
              <a:t>blood</a:t>
            </a:r>
            <a:r>
              <a:rPr lang="cs-CZ" sz="2000" b="1" dirty="0" smtClean="0">
                <a:solidFill>
                  <a:schemeClr val="bg1"/>
                </a:solidFill>
              </a:rPr>
              <a:t>.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216995" y="4396589"/>
            <a:ext cx="55468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5.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doctor</a:t>
            </a:r>
            <a:r>
              <a:rPr lang="cs-CZ" sz="2000" b="1" dirty="0" smtClean="0">
                <a:solidFill>
                  <a:schemeClr val="bg1"/>
                </a:solidFill>
              </a:rPr>
              <a:t> ……………………...................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tonsils</a:t>
            </a:r>
            <a:r>
              <a:rPr lang="cs-CZ" sz="2000" b="1" dirty="0" smtClean="0">
                <a:solidFill>
                  <a:schemeClr val="bg1"/>
                </a:solidFill>
              </a:rPr>
              <a:t>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51046" y="5013176"/>
            <a:ext cx="72099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6. He </a:t>
            </a:r>
            <a:r>
              <a:rPr lang="cs-CZ" sz="2000" b="1" dirty="0" err="1" smtClean="0">
                <a:solidFill>
                  <a:schemeClr val="bg1"/>
                </a:solidFill>
              </a:rPr>
              <a:t>often</a:t>
            </a:r>
            <a:r>
              <a:rPr lang="cs-CZ" sz="2000" b="1" dirty="0" smtClean="0">
                <a:solidFill>
                  <a:schemeClr val="bg1"/>
                </a:solidFill>
              </a:rPr>
              <a:t> ……………..</a:t>
            </a:r>
            <a:r>
              <a:rPr lang="cs-CZ" sz="2000" b="1" dirty="0" err="1" smtClean="0">
                <a:solidFill>
                  <a:schemeClr val="bg1"/>
                </a:solidFill>
              </a:rPr>
              <a:t>me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advice</a:t>
            </a:r>
            <a:r>
              <a:rPr lang="cs-CZ" sz="2000" b="1" dirty="0" smtClean="0">
                <a:solidFill>
                  <a:schemeClr val="bg1"/>
                </a:solidFill>
              </a:rPr>
              <a:t>  and …………………...a </a:t>
            </a:r>
            <a:r>
              <a:rPr lang="cs-CZ" sz="2000" b="1" dirty="0" err="1" smtClean="0">
                <a:solidFill>
                  <a:schemeClr val="bg1"/>
                </a:solidFill>
              </a:rPr>
              <a:t>prescription</a:t>
            </a:r>
            <a:r>
              <a:rPr lang="cs-CZ" sz="2000" b="1" dirty="0" smtClean="0">
                <a:solidFill>
                  <a:schemeClr val="bg1"/>
                </a:solidFill>
              </a:rPr>
              <a:t>.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072111" y="5697294"/>
            <a:ext cx="59179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7. </a:t>
            </a:r>
            <a:r>
              <a:rPr lang="cs-CZ" sz="2000" b="1" dirty="0" err="1" smtClean="0">
                <a:solidFill>
                  <a:schemeClr val="bg1"/>
                </a:solidFill>
              </a:rPr>
              <a:t>Sometimes</a:t>
            </a:r>
            <a:r>
              <a:rPr lang="cs-CZ" sz="2000" b="1" dirty="0" smtClean="0">
                <a:solidFill>
                  <a:schemeClr val="bg1"/>
                </a:solidFill>
              </a:rPr>
              <a:t> he ………………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patient</a:t>
            </a:r>
            <a:r>
              <a:rPr lang="cs-CZ" sz="2000" b="1" dirty="0" smtClean="0">
                <a:solidFill>
                  <a:schemeClr val="bg1"/>
                </a:solidFill>
              </a:rPr>
              <a:t> to a </a:t>
            </a:r>
            <a:r>
              <a:rPr lang="cs-CZ" sz="2000" b="1" dirty="0" err="1" smtClean="0">
                <a:solidFill>
                  <a:schemeClr val="bg1"/>
                </a:solidFill>
              </a:rPr>
              <a:t>specialist</a:t>
            </a:r>
            <a:r>
              <a:rPr lang="cs-CZ" sz="2000" b="1" dirty="0" smtClean="0">
                <a:solidFill>
                  <a:schemeClr val="bg1"/>
                </a:solidFill>
              </a:rPr>
              <a:t>.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072111" y="3632557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32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?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4900135" y="4180542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32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?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2181593" y="4796699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32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?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4985383" y="4779738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32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?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5398978" y="5399513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32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?</a:t>
            </a:r>
          </a:p>
        </p:txBody>
      </p:sp>
      <p:sp>
        <p:nvSpPr>
          <p:cNvPr id="42" name="Dvaatřiceticípá hvězda 41"/>
          <p:cNvSpPr/>
          <p:nvPr/>
        </p:nvSpPr>
        <p:spPr>
          <a:xfrm rot="20954486">
            <a:off x="601422" y="841620"/>
            <a:ext cx="2240407" cy="380494"/>
          </a:xfrm>
          <a:prstGeom prst="star32">
            <a:avLst/>
          </a:prstGeom>
          <a:solidFill>
            <a:srgbClr val="26F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3300"/>
                </a:solidFill>
              </a:rPr>
              <a:t>examine</a:t>
            </a:r>
            <a:r>
              <a:rPr lang="cs-CZ" sz="20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3" name="Dvaatřiceticípá hvězda 42"/>
          <p:cNvSpPr/>
          <p:nvPr/>
        </p:nvSpPr>
        <p:spPr>
          <a:xfrm rot="1087955">
            <a:off x="7344653" y="979919"/>
            <a:ext cx="1716287" cy="394776"/>
          </a:xfrm>
          <a:prstGeom prst="star32">
            <a:avLst/>
          </a:prstGeom>
          <a:solidFill>
            <a:srgbClr val="26F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3300"/>
                </a:solidFill>
              </a:rPr>
              <a:t>take</a:t>
            </a:r>
            <a:r>
              <a:rPr lang="cs-CZ" sz="2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4" name="Dvaatřiceticípá hvězda 43"/>
          <p:cNvSpPr/>
          <p:nvPr/>
        </p:nvSpPr>
        <p:spPr>
          <a:xfrm rot="19763660">
            <a:off x="6078354" y="3449828"/>
            <a:ext cx="1419104" cy="365459"/>
          </a:xfrm>
          <a:prstGeom prst="star32">
            <a:avLst/>
          </a:prstGeom>
          <a:solidFill>
            <a:srgbClr val="26F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3300"/>
                </a:solidFill>
              </a:rPr>
              <a:t>give</a:t>
            </a:r>
            <a:r>
              <a:rPr lang="cs-CZ" sz="2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5" name="Dvaatřiceticípá hvězda 44"/>
          <p:cNvSpPr/>
          <p:nvPr/>
        </p:nvSpPr>
        <p:spPr>
          <a:xfrm>
            <a:off x="7437806" y="3886509"/>
            <a:ext cx="1650702" cy="330824"/>
          </a:xfrm>
          <a:prstGeom prst="star32">
            <a:avLst/>
          </a:prstGeom>
          <a:solidFill>
            <a:srgbClr val="26F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3300"/>
                </a:solidFill>
              </a:rPr>
              <a:t>write</a:t>
            </a:r>
            <a:r>
              <a:rPr lang="cs-CZ" sz="2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6" name="Dvaatřiceticípá hvězda 45"/>
          <p:cNvSpPr/>
          <p:nvPr/>
        </p:nvSpPr>
        <p:spPr>
          <a:xfrm>
            <a:off x="7437806" y="4839892"/>
            <a:ext cx="1653600" cy="373339"/>
          </a:xfrm>
          <a:prstGeom prst="star32">
            <a:avLst/>
          </a:prstGeom>
          <a:solidFill>
            <a:srgbClr val="26F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3300"/>
                </a:solidFill>
              </a:rPr>
              <a:t>refer</a:t>
            </a:r>
            <a:r>
              <a:rPr lang="cs-CZ" sz="2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57653" y="229850"/>
            <a:ext cx="4306635" cy="576415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4D19E1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WHAT DOES THE DOCTOR DO?</a:t>
            </a:r>
            <a:endParaRPr lang="cs-CZ" sz="2400" b="1" dirty="0">
              <a:solidFill>
                <a:srgbClr val="4D19E1"/>
              </a:soli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16238" y="221490"/>
            <a:ext cx="4468185" cy="58498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b="1" dirty="0" err="1">
                <a:solidFill>
                  <a:srgbClr val="4D19E1"/>
                </a:solidFill>
              </a:rPr>
              <a:t>Complete</a:t>
            </a:r>
            <a:r>
              <a:rPr lang="cs-CZ" sz="3200" b="1" dirty="0">
                <a:solidFill>
                  <a:srgbClr val="4D19E1"/>
                </a:solidFill>
              </a:rPr>
              <a:t> </a:t>
            </a:r>
            <a:r>
              <a:rPr lang="cs-CZ" sz="3200" b="1" dirty="0" err="1">
                <a:solidFill>
                  <a:srgbClr val="4D19E1"/>
                </a:solidFill>
              </a:rPr>
              <a:t>the</a:t>
            </a:r>
            <a:r>
              <a:rPr lang="cs-CZ" sz="3200" b="1" dirty="0">
                <a:solidFill>
                  <a:srgbClr val="4D19E1"/>
                </a:solidFill>
              </a:rPr>
              <a:t> </a:t>
            </a:r>
            <a:r>
              <a:rPr lang="cs-CZ" sz="3200" b="1" dirty="0" err="1">
                <a:solidFill>
                  <a:srgbClr val="4D19E1"/>
                </a:solidFill>
              </a:rPr>
              <a:t>sentences</a:t>
            </a:r>
            <a:endParaRPr lang="cs-CZ" sz="3200" b="1" dirty="0">
              <a:solidFill>
                <a:srgbClr val="4D19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30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0"/>
                            </p:stCondLst>
                            <p:childTnLst>
                              <p:par>
                                <p:cTn id="8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96296E-6 L 0.2401 -0.25394 " pathEditMode="relative" rAng="0" ptsTypes="AA">
                                      <p:cBhvr>
                                        <p:cTn id="1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97" y="-1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2.59259E-6 L 0.14184 0.25995 " pathEditMode="relative" rAng="0" ptsTypes="AA">
                                      <p:cBhvr>
                                        <p:cTn id="12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1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22222E-6 L 0.29167 -0.44306 " pathEditMode="relative" rAng="0" ptsTypes="AA">
                                      <p:cBhvr>
                                        <p:cTn id="1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83" y="-2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6 L 0.02621 0.08936 " pathEditMode="relative" rAng="0" ptsTypes="AA">
                                      <p:cBhvr>
                                        <p:cTn id="1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2" y="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22222E-6 L -0.52309 0.4125 " pathEditMode="relative" rAng="0" ptsTypes="AA">
                                      <p:cBhvr>
                                        <p:cTn id="14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63" y="20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96296E-6 L 0.39063 0.50695 " pathEditMode="relative" rAng="0" ptsTypes="AA">
                                      <p:cBhvr>
                                        <p:cTn id="14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31" y="2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48148E-6 L -0.49601 0.2213 " pathEditMode="relative" rAng="0" ptsTypes="AA">
                                      <p:cBhvr>
                                        <p:cTn id="14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9" y="11065"/>
                                    </p:animMotion>
                                  </p:childTnLst>
                                </p:cTn>
                              </p:par>
                              <p:par>
                                <p:cTn id="1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L -0.34063 0.1507 " pathEditMode="relative" rAng="0" ptsTypes="AA">
                                      <p:cBhvr>
                                        <p:cTn id="15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31" y="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7 L -0.30139 0.10324 " pathEditMode="relative" rAng="0" ptsTypes="AA">
                                      <p:cBhvr>
                                        <p:cTn id="15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69" y="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7" grpId="0"/>
      <p:bldP spid="9" grpId="0"/>
      <p:bldP spid="12" grpId="0"/>
      <p:bldP spid="15" grpId="0"/>
      <p:bldP spid="16" grpId="0"/>
      <p:bldP spid="17" grpId="0"/>
      <p:bldP spid="19" grpId="0" animBg="1"/>
      <p:bldP spid="20" grpId="0" animBg="1"/>
      <p:bldP spid="21" grpId="0" animBg="1"/>
      <p:bldP spid="22" grpId="0" animBg="1"/>
      <p:bldP spid="23" grpId="0"/>
      <p:bldP spid="26" grpId="0"/>
      <p:bldP spid="28" grpId="0"/>
      <p:bldP spid="34" grpId="0"/>
      <p:bldP spid="35" grpId="0"/>
      <p:bldP spid="36" grpId="0"/>
      <p:bldP spid="38" grpId="0"/>
      <p:bldP spid="40" grpId="0"/>
      <p:bldP spid="41" grpId="0"/>
      <p:bldP spid="42" grpId="0" animBg="1"/>
      <p:bldP spid="43" grpId="0" animBg="1"/>
      <p:bldP spid="44" grpId="0" animBg="1"/>
      <p:bldP spid="45" grpId="0" animBg="1"/>
      <p:bldP spid="46" grpId="0" animBg="1"/>
      <p:bldP spid="10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54002" y="416139"/>
            <a:ext cx="5688632" cy="707886"/>
          </a:xfrm>
          <a:prstGeom prst="rect">
            <a:avLst/>
          </a:prstGeom>
          <a:solidFill>
            <a:srgbClr val="4D19E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sz="4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Healthy</a:t>
            </a:r>
            <a:r>
              <a: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 </a:t>
            </a:r>
            <a:r>
              <a:rPr lang="cs-CZ" sz="4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Lifestyle</a:t>
            </a:r>
            <a:r>
              <a: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 online</a:t>
            </a:r>
            <a:endParaRPr lang="cs-CZ" sz="2800" b="1" i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2424" y="2276872"/>
            <a:ext cx="6247351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 </a:t>
            </a:r>
            <a:r>
              <a:rPr lang="cs-CZ" sz="2000" b="1" dirty="0" err="1" smtClean="0"/>
              <a:t>Have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balanced</a:t>
            </a:r>
            <a:r>
              <a:rPr lang="cs-CZ" sz="2000" b="1" dirty="0" smtClean="0"/>
              <a:t> diet – </a:t>
            </a:r>
            <a:r>
              <a:rPr lang="cs-CZ" sz="2000" b="1" dirty="0" err="1" smtClean="0"/>
              <a:t>fresh</a:t>
            </a:r>
            <a:r>
              <a:rPr lang="cs-CZ" sz="2000" b="1" dirty="0" smtClean="0"/>
              <a:t> food, </a:t>
            </a:r>
            <a:r>
              <a:rPr lang="cs-CZ" sz="2000" b="1" dirty="0" err="1" smtClean="0"/>
              <a:t>vegetables</a:t>
            </a:r>
            <a:r>
              <a:rPr lang="cs-CZ" sz="2000" b="1" dirty="0"/>
              <a:t> </a:t>
            </a:r>
            <a:r>
              <a:rPr lang="cs-CZ" sz="2000" b="1" dirty="0" smtClean="0"/>
              <a:t>and </a:t>
            </a:r>
            <a:r>
              <a:rPr lang="cs-CZ" sz="2000" b="1" dirty="0" err="1" smtClean="0"/>
              <a:t>fruit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773595"/>
            <a:ext cx="2441181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2. </a:t>
            </a:r>
            <a:r>
              <a:rPr lang="cs-CZ" sz="2000" b="1" dirty="0" err="1" smtClean="0"/>
              <a:t>Exercise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every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day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2424" y="3257467"/>
            <a:ext cx="3845605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3. </a:t>
            </a:r>
            <a:r>
              <a:rPr lang="cs-CZ" sz="2000" b="1" dirty="0" err="1" smtClean="0"/>
              <a:t>Keep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your</a:t>
            </a:r>
            <a:r>
              <a:rPr lang="cs-CZ" sz="2000" b="1" dirty="0" smtClean="0"/>
              <a:t> mind in a </a:t>
            </a:r>
            <a:r>
              <a:rPr lang="cs-CZ" sz="2000" b="1" dirty="0" err="1" smtClean="0"/>
              <a:t>good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order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2424" y="3731814"/>
            <a:ext cx="4226798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4. </a:t>
            </a:r>
            <a:r>
              <a:rPr lang="cs-CZ" sz="2000" b="1" dirty="0" err="1" smtClean="0"/>
              <a:t>Spend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some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time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outdors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each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day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218320"/>
            <a:ext cx="4551374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5. </a:t>
            </a:r>
            <a:r>
              <a:rPr lang="cs-CZ" sz="2000" b="1" dirty="0" err="1" smtClean="0"/>
              <a:t>Have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about</a:t>
            </a:r>
            <a:r>
              <a:rPr lang="cs-CZ" sz="2000" b="1" dirty="0" smtClean="0"/>
              <a:t> 8 </a:t>
            </a:r>
            <a:r>
              <a:rPr lang="cs-CZ" sz="2000" b="1" dirty="0" err="1" smtClean="0"/>
              <a:t>hours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sleep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every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day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2424" y="4729130"/>
            <a:ext cx="4869859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6. Drink </a:t>
            </a:r>
            <a:r>
              <a:rPr lang="cs-CZ" sz="2000" b="1" dirty="0" err="1" smtClean="0"/>
              <a:t>enough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liquid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every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day</a:t>
            </a:r>
            <a:r>
              <a:rPr lang="cs-CZ" sz="2000" b="1" dirty="0" smtClean="0"/>
              <a:t> – 2-3 </a:t>
            </a:r>
            <a:r>
              <a:rPr lang="cs-CZ" sz="2000" b="1" dirty="0" err="1" smtClean="0"/>
              <a:t>litres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2424" y="5203349"/>
            <a:ext cx="6367897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7. Limit </a:t>
            </a:r>
            <a:r>
              <a:rPr lang="cs-CZ" sz="2000" b="1" dirty="0" err="1" smtClean="0"/>
              <a:t>your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time</a:t>
            </a:r>
            <a:r>
              <a:rPr lang="cs-CZ" sz="2000" b="1" dirty="0" smtClean="0"/>
              <a:t> in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sun </a:t>
            </a:r>
            <a:r>
              <a:rPr lang="cs-CZ" sz="2000" b="1" dirty="0" err="1" smtClean="0"/>
              <a:t>especially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during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summer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2424" y="5694302"/>
            <a:ext cx="8297656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8. </a:t>
            </a:r>
            <a:r>
              <a:rPr lang="cs-CZ" sz="2000" b="1" dirty="0" err="1" smtClean="0"/>
              <a:t>Don´t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take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health-destroying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substances</a:t>
            </a:r>
            <a:r>
              <a:rPr lang="cs-CZ" sz="2000" b="1" dirty="0" smtClean="0"/>
              <a:t> such as </a:t>
            </a:r>
            <a:r>
              <a:rPr lang="cs-CZ" sz="2000" b="1" dirty="0" err="1" smtClean="0"/>
              <a:t>drogs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tobaco</a:t>
            </a:r>
            <a:r>
              <a:rPr lang="cs-CZ" sz="2000" b="1" dirty="0"/>
              <a:t> </a:t>
            </a:r>
            <a:r>
              <a:rPr lang="cs-CZ" sz="2000" b="1" dirty="0" err="1" smtClean="0"/>
              <a:t>or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alcohol</a:t>
            </a:r>
            <a:r>
              <a:rPr lang="cs-CZ" sz="2000" b="1" dirty="0" smtClean="0"/>
              <a:t>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9263" y="3040256"/>
            <a:ext cx="2612676" cy="178322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424" y="548679"/>
            <a:ext cx="1872208" cy="144015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6309320"/>
            <a:ext cx="2975302" cy="400110"/>
          </a:xfrm>
          <a:prstGeom prst="rect">
            <a:avLst/>
          </a:prstGeom>
          <a:solidFill>
            <a:srgbClr val="FF0000"/>
          </a:solidFill>
          <a:ln w="28575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English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Exercises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: </a:t>
            </a:r>
            <a:r>
              <a:rPr lang="cs-CZ" sz="2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Health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 1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472283" y="6293931"/>
            <a:ext cx="587405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FF6600"/>
                </a:solidFill>
              </a:rPr>
              <a:t>test</a:t>
            </a:r>
            <a:endParaRPr lang="cs-CZ" sz="2000" b="1" i="1" dirty="0">
              <a:solidFill>
                <a:srgbClr val="FF66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308807" y="6493986"/>
            <a:ext cx="854127" cy="0"/>
          </a:xfrm>
          <a:prstGeom prst="straightConnector1">
            <a:avLst/>
          </a:prstGeom>
          <a:ln w="28575">
            <a:solidFill>
              <a:srgbClr val="FF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497459" y="1412776"/>
            <a:ext cx="4401718" cy="461665"/>
          </a:xfrm>
          <a:prstGeom prst="rect">
            <a:avLst/>
          </a:prstGeom>
          <a:solidFill>
            <a:srgbClr val="FFC000"/>
          </a:solidFill>
          <a:ln w="38100">
            <a:solidFill>
              <a:srgbClr val="4D19E1"/>
            </a:solidFill>
          </a:ln>
        </p:spPr>
        <p:txBody>
          <a:bodyPr wrap="none" rtlCol="0">
            <a:spAutoFit/>
          </a:bodyPr>
          <a:lstStyle/>
          <a:p>
            <a:pPr lvl="0"/>
            <a:r>
              <a:rPr lang="cs-CZ" sz="2400" b="1" spc="50" dirty="0" err="1">
                <a:ln w="11430"/>
                <a:solidFill>
                  <a:srgbClr val="4D19E1"/>
                </a:solidFill>
              </a:rPr>
              <a:t>You</a:t>
            </a:r>
            <a:r>
              <a:rPr lang="cs-CZ" sz="2400" b="1" spc="50" dirty="0">
                <a:ln w="11430"/>
                <a:solidFill>
                  <a:srgbClr val="4D19E1"/>
                </a:solidFill>
              </a:rPr>
              <a:t> </a:t>
            </a:r>
            <a:r>
              <a:rPr lang="cs-CZ" sz="2400" b="1" spc="50" dirty="0" err="1">
                <a:ln w="11430"/>
                <a:solidFill>
                  <a:srgbClr val="4D19E1"/>
                </a:solidFill>
              </a:rPr>
              <a:t>should</a:t>
            </a:r>
            <a:r>
              <a:rPr lang="cs-CZ" sz="2400" b="1" spc="50" dirty="0">
                <a:ln w="11430"/>
                <a:solidFill>
                  <a:srgbClr val="4D19E1"/>
                </a:solidFill>
              </a:rPr>
              <a:t> </a:t>
            </a:r>
            <a:r>
              <a:rPr lang="cs-CZ" sz="2400" b="1" spc="50" dirty="0" err="1">
                <a:ln w="11430"/>
                <a:solidFill>
                  <a:srgbClr val="4D19E1"/>
                </a:solidFill>
              </a:rPr>
              <a:t>protect</a:t>
            </a:r>
            <a:r>
              <a:rPr lang="cs-CZ" sz="2400" b="1" spc="50" dirty="0">
                <a:ln w="11430"/>
                <a:solidFill>
                  <a:srgbClr val="4D19E1"/>
                </a:solidFill>
              </a:rPr>
              <a:t> </a:t>
            </a:r>
            <a:r>
              <a:rPr lang="cs-CZ" sz="2400" b="1" spc="50" dirty="0" err="1">
                <a:ln w="11430"/>
                <a:solidFill>
                  <a:srgbClr val="4D19E1"/>
                </a:solidFill>
              </a:rPr>
              <a:t>your</a:t>
            </a:r>
            <a:r>
              <a:rPr lang="cs-CZ" sz="2400" b="1" spc="50" dirty="0">
                <a:ln w="11430"/>
                <a:solidFill>
                  <a:srgbClr val="4D19E1"/>
                </a:solidFill>
              </a:rPr>
              <a:t> </a:t>
            </a:r>
            <a:r>
              <a:rPr lang="cs-CZ" sz="2400" b="1" spc="50" dirty="0" err="1">
                <a:ln w="11430"/>
                <a:solidFill>
                  <a:srgbClr val="4D19E1"/>
                </a:solidFill>
              </a:rPr>
              <a:t>health</a:t>
            </a:r>
            <a:r>
              <a:rPr lang="cs-CZ" sz="2400" b="1" spc="50" dirty="0">
                <a:ln w="11430"/>
                <a:solidFill>
                  <a:srgbClr val="4D19E1"/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650557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1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4" grpId="0" animBg="1"/>
      <p:bldP spid="2" grpId="0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5546" y="836712"/>
            <a:ext cx="8290172" cy="5786199"/>
          </a:xfrm>
          <a:prstGeom prst="rect">
            <a:avLst/>
          </a:prstGeom>
          <a:solidFill>
            <a:schemeClr val="bg1"/>
          </a:solidFill>
          <a:ln w="38100">
            <a:solidFill>
              <a:srgbClr val="4D19E1"/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1000" dirty="0" err="1">
                <a:solidFill>
                  <a:srgbClr val="00B0F0"/>
                </a:solidFill>
              </a:rPr>
              <a:t>Slide</a:t>
            </a:r>
            <a:r>
              <a:rPr lang="cs-CZ" sz="1000" dirty="0">
                <a:solidFill>
                  <a:srgbClr val="00B0F0"/>
                </a:solidFill>
              </a:rPr>
              <a:t> 2:</a:t>
            </a:r>
            <a:r>
              <a:rPr lang="cs-CZ" sz="1000" dirty="0">
                <a:solidFill>
                  <a:prstClr val="black"/>
                </a:solidFill>
              </a:rPr>
              <a:t>  </a:t>
            </a:r>
            <a:r>
              <a:rPr lang="cs-CZ" sz="1000" dirty="0" smtClean="0">
                <a:solidFill>
                  <a:prstClr val="black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obrázky</a:t>
            </a: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1. http</a:t>
            </a:r>
            <a:r>
              <a:rPr lang="cs-CZ" sz="1000" dirty="0">
                <a:solidFill>
                  <a:prstClr val="black"/>
                </a:solidFill>
              </a:rPr>
              <a:t>://pixabay.com/cs/%</a:t>
            </a:r>
            <a:r>
              <a:rPr lang="cs-CZ" sz="1000" dirty="0" smtClean="0">
                <a:solidFill>
                  <a:prstClr val="black"/>
                </a:solidFill>
              </a:rPr>
              <a:t>C5%BEena-zdravotn%C3%AD-sestra-l%C3%A9ka%C5%99e-nehoda-158230/   </a:t>
            </a:r>
            <a:r>
              <a:rPr lang="cs-CZ" sz="1000" dirty="0" smtClean="0">
                <a:solidFill>
                  <a:srgbClr val="0070C0"/>
                </a:solidFill>
              </a:rPr>
              <a:t>online  </a:t>
            </a:r>
            <a:r>
              <a:rPr lang="cs-CZ" sz="1000" dirty="0">
                <a:solidFill>
                  <a:srgbClr val="0070C0"/>
                </a:solidFill>
              </a:rPr>
              <a:t>cit.06.11.2013</a:t>
            </a:r>
            <a:endParaRPr lang="cs-CZ" sz="1000" dirty="0">
              <a:solidFill>
                <a:prstClr val="black"/>
              </a:solidFill>
            </a:endParaRP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2. http</a:t>
            </a:r>
            <a:r>
              <a:rPr lang="cs-CZ" sz="1000" dirty="0">
                <a:solidFill>
                  <a:prstClr val="black"/>
                </a:solidFill>
              </a:rPr>
              <a:t>://</a:t>
            </a:r>
            <a:r>
              <a:rPr lang="cs-CZ" sz="1000" dirty="0" smtClean="0">
                <a:solidFill>
                  <a:prstClr val="black"/>
                </a:solidFill>
              </a:rPr>
              <a:t>pixabay.com/cs/l%C3%A9ka%C5%99stv%C3%AD-l%C3%A9k%C3%A1rna-l%C3%A9ka%C5%99e-zdravotn%C3%ADk-37101/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>
              <a:solidFill>
                <a:prstClr val="black"/>
              </a:solidFill>
            </a:endParaRPr>
          </a:p>
          <a:p>
            <a:pPr lvl="0"/>
            <a:r>
              <a:rPr lang="cs-CZ" sz="1000" dirty="0" err="1">
                <a:solidFill>
                  <a:srgbClr val="00B0F0"/>
                </a:solidFill>
              </a:rPr>
              <a:t>Slide</a:t>
            </a:r>
            <a:r>
              <a:rPr lang="cs-CZ" sz="1000" dirty="0">
                <a:solidFill>
                  <a:srgbClr val="00B0F0"/>
                </a:solidFill>
              </a:rPr>
              <a:t> 3:</a:t>
            </a:r>
            <a:r>
              <a:rPr lang="cs-CZ" sz="1000" dirty="0">
                <a:solidFill>
                  <a:prstClr val="black"/>
                </a:solidFill>
              </a:rPr>
              <a:t>    </a:t>
            </a:r>
            <a:r>
              <a:rPr lang="cs-CZ" sz="1000" dirty="0">
                <a:solidFill>
                  <a:srgbClr val="00B0F0"/>
                </a:solidFill>
              </a:rPr>
              <a:t>obrázky </a:t>
            </a:r>
            <a:r>
              <a:rPr lang="cs-CZ" sz="1000" dirty="0" smtClean="0">
                <a:solidFill>
                  <a:srgbClr val="00B0F0"/>
                </a:solidFill>
              </a:rPr>
              <a:t>    </a:t>
            </a:r>
            <a:r>
              <a:rPr lang="cs-CZ" sz="1000" dirty="0" smtClean="0">
                <a:solidFill>
                  <a:prstClr val="black"/>
                </a:solidFill>
              </a:rPr>
              <a:t>1.http</a:t>
            </a:r>
            <a:r>
              <a:rPr lang="cs-CZ" sz="1000" dirty="0">
                <a:solidFill>
                  <a:prstClr val="black"/>
                </a:solidFill>
              </a:rPr>
              <a:t>://</a:t>
            </a:r>
            <a:r>
              <a:rPr lang="cs-CZ" sz="1000" dirty="0" smtClean="0">
                <a:solidFill>
                  <a:prstClr val="black"/>
                </a:solidFill>
              </a:rPr>
              <a:t>www.shutterstock.com/pic-63568930/stock-photo-woman-with-broken-ankle-and-green-cast-on-her-left-leg.html?src=p-139752859-7  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>
              <a:solidFill>
                <a:prstClr val="black"/>
              </a:solidFill>
            </a:endParaRP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2. http://www.shutterstock.com/pic.mhtml?id=131372753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 smtClean="0">
              <a:solidFill>
                <a:prstClr val="black"/>
              </a:solidFill>
            </a:endParaRP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3. http</a:t>
            </a:r>
            <a:r>
              <a:rPr lang="cs-CZ" sz="1000" dirty="0">
                <a:solidFill>
                  <a:prstClr val="black"/>
                </a:solidFill>
              </a:rPr>
              <a:t>://</a:t>
            </a:r>
            <a:r>
              <a:rPr lang="cs-CZ" sz="1000" dirty="0" smtClean="0">
                <a:solidFill>
                  <a:prstClr val="black"/>
                </a:solidFill>
              </a:rPr>
              <a:t>www.shutterstock.com/pic.mhtml?id=109841906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>
              <a:solidFill>
                <a:prstClr val="black"/>
              </a:solidFill>
            </a:endParaRP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4. http</a:t>
            </a:r>
            <a:r>
              <a:rPr lang="cs-CZ" sz="1000" dirty="0">
                <a:solidFill>
                  <a:prstClr val="black"/>
                </a:solidFill>
              </a:rPr>
              <a:t>://</a:t>
            </a:r>
            <a:r>
              <a:rPr lang="cs-CZ" sz="1000" dirty="0" smtClean="0">
                <a:solidFill>
                  <a:prstClr val="black"/>
                </a:solidFill>
              </a:rPr>
              <a:t>www.shutterstock.com/pic.mhtml?id=113539939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>
              <a:solidFill>
                <a:prstClr val="black"/>
              </a:solidFill>
            </a:endParaRP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5. http</a:t>
            </a:r>
            <a:r>
              <a:rPr lang="cs-CZ" sz="1000" dirty="0">
                <a:solidFill>
                  <a:prstClr val="black"/>
                </a:solidFill>
              </a:rPr>
              <a:t>://</a:t>
            </a:r>
            <a:r>
              <a:rPr lang="cs-CZ" sz="1000" dirty="0" smtClean="0">
                <a:solidFill>
                  <a:prstClr val="black"/>
                </a:solidFill>
              </a:rPr>
              <a:t>www.shutterstock.com/pic.mhtml?id=102119773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>
              <a:solidFill>
                <a:prstClr val="black"/>
              </a:solidFill>
            </a:endParaRP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6. http</a:t>
            </a:r>
            <a:r>
              <a:rPr lang="cs-CZ" sz="1000" dirty="0">
                <a:solidFill>
                  <a:prstClr val="black"/>
                </a:solidFill>
              </a:rPr>
              <a:t>://</a:t>
            </a:r>
            <a:r>
              <a:rPr lang="cs-CZ" sz="1000" dirty="0" smtClean="0">
                <a:solidFill>
                  <a:prstClr val="black"/>
                </a:solidFill>
              </a:rPr>
              <a:t>www.shutterstock.com/pic.mhtml?id=114498919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>
              <a:solidFill>
                <a:prstClr val="black"/>
              </a:solidFill>
            </a:endParaRP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7. http</a:t>
            </a:r>
            <a:r>
              <a:rPr lang="cs-CZ" sz="1000" dirty="0">
                <a:solidFill>
                  <a:prstClr val="black"/>
                </a:solidFill>
              </a:rPr>
              <a:t>://</a:t>
            </a:r>
            <a:r>
              <a:rPr lang="cs-CZ" sz="1000" dirty="0" smtClean="0">
                <a:solidFill>
                  <a:prstClr val="black"/>
                </a:solidFill>
              </a:rPr>
              <a:t>www.shutterstock.com/pic.mhtml?id=82495720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>
              <a:solidFill>
                <a:prstClr val="black"/>
              </a:solidFill>
            </a:endParaRP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8. http</a:t>
            </a:r>
            <a:r>
              <a:rPr lang="cs-CZ" sz="1000" dirty="0">
                <a:solidFill>
                  <a:prstClr val="black"/>
                </a:solidFill>
              </a:rPr>
              <a:t>://www.freefoto.com/browse/?</a:t>
            </a:r>
            <a:r>
              <a:rPr lang="cs-CZ" sz="1000" dirty="0" smtClean="0">
                <a:solidFill>
                  <a:prstClr val="black"/>
                </a:solidFill>
              </a:rPr>
              <a:t>query=a+sore+throat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>
              <a:solidFill>
                <a:prstClr val="black"/>
              </a:solidFill>
            </a:endParaRP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9. http</a:t>
            </a:r>
            <a:r>
              <a:rPr lang="cs-CZ" sz="1000" dirty="0">
                <a:solidFill>
                  <a:prstClr val="black"/>
                </a:solidFill>
              </a:rPr>
              <a:t>://</a:t>
            </a:r>
            <a:r>
              <a:rPr lang="cs-CZ" sz="1000" dirty="0" smtClean="0">
                <a:solidFill>
                  <a:prstClr val="black"/>
                </a:solidFill>
              </a:rPr>
              <a:t>www.shutterstock.com/pic.mhtml?id=157227449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>
              <a:solidFill>
                <a:prstClr val="black"/>
              </a:solidFill>
            </a:endParaRP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10. http</a:t>
            </a:r>
            <a:r>
              <a:rPr lang="cs-CZ" sz="1000" dirty="0">
                <a:solidFill>
                  <a:prstClr val="black"/>
                </a:solidFill>
              </a:rPr>
              <a:t>://</a:t>
            </a:r>
            <a:r>
              <a:rPr lang="cs-CZ" sz="1000" dirty="0" smtClean="0">
                <a:solidFill>
                  <a:prstClr val="black"/>
                </a:solidFill>
              </a:rPr>
              <a:t>www.shutterstock.com/pic.mhtml?id=118653634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>
              <a:solidFill>
                <a:prstClr val="black"/>
              </a:solidFill>
            </a:endParaRPr>
          </a:p>
          <a:p>
            <a:pPr lvl="0"/>
            <a:r>
              <a:rPr lang="cs-CZ" sz="1000" dirty="0" smtClean="0">
                <a:solidFill>
                  <a:prstClr val="black"/>
                </a:solidFill>
              </a:rPr>
              <a:t>11. http</a:t>
            </a:r>
            <a:r>
              <a:rPr lang="cs-CZ" sz="1000" dirty="0">
                <a:solidFill>
                  <a:prstClr val="black"/>
                </a:solidFill>
              </a:rPr>
              <a:t>://</a:t>
            </a:r>
            <a:r>
              <a:rPr lang="cs-CZ" sz="1000" dirty="0" smtClean="0">
                <a:solidFill>
                  <a:prstClr val="black"/>
                </a:solidFill>
              </a:rPr>
              <a:t>www.shutterstock.com/pic.mhtml?id=127092611 </a:t>
            </a:r>
            <a:r>
              <a:rPr lang="cs-CZ" sz="1000" dirty="0">
                <a:solidFill>
                  <a:srgbClr val="0070C0"/>
                </a:solidFill>
              </a:rPr>
              <a:t>online  cit.06.11.2013</a:t>
            </a:r>
            <a:endParaRPr lang="cs-CZ" sz="1000" dirty="0">
              <a:solidFill>
                <a:prstClr val="black"/>
              </a:solidFill>
            </a:endParaRPr>
          </a:p>
          <a:p>
            <a:r>
              <a:rPr lang="cs-CZ" sz="1000" dirty="0">
                <a:solidFill>
                  <a:srgbClr val="00B0F0"/>
                </a:solidFill>
              </a:rPr>
              <a:t>v</a:t>
            </a:r>
            <a:r>
              <a:rPr lang="cs-CZ" sz="1000" dirty="0" smtClean="0">
                <a:solidFill>
                  <a:srgbClr val="00B0F0"/>
                </a:solidFill>
              </a:rPr>
              <a:t>ideo</a:t>
            </a:r>
            <a:r>
              <a:rPr lang="cs-CZ" sz="1000" dirty="0" smtClean="0">
                <a:solidFill>
                  <a:prstClr val="black"/>
                </a:solidFill>
              </a:rPr>
              <a:t>   http</a:t>
            </a:r>
            <a:r>
              <a:rPr lang="cs-CZ" sz="1000" dirty="0">
                <a:solidFill>
                  <a:prstClr val="black"/>
                </a:solidFill>
              </a:rPr>
              <a:t>://www.youtube.com/watch?v=WNJRl3BZ204       </a:t>
            </a:r>
            <a:r>
              <a:rPr lang="cs-CZ" sz="1000" dirty="0" smtClean="0">
                <a:solidFill>
                  <a:srgbClr val="0070C0"/>
                </a:solidFill>
              </a:rPr>
              <a:t>online  cit.05.11.2013</a:t>
            </a:r>
            <a:endParaRPr lang="cs-CZ" sz="1000" dirty="0">
              <a:solidFill>
                <a:srgbClr val="0070C0"/>
              </a:solidFill>
            </a:endParaRPr>
          </a:p>
          <a:p>
            <a:r>
              <a:rPr lang="cs-CZ" sz="1000" dirty="0" err="1" smtClean="0">
                <a:solidFill>
                  <a:srgbClr val="00B0F0"/>
                </a:solidFill>
              </a:rPr>
              <a:t>Slide</a:t>
            </a:r>
            <a:r>
              <a:rPr lang="cs-CZ" sz="1000" dirty="0" smtClean="0">
                <a:solidFill>
                  <a:srgbClr val="00B0F0"/>
                </a:solidFill>
              </a:rPr>
              <a:t> </a:t>
            </a:r>
            <a:r>
              <a:rPr lang="cs-CZ" sz="1000" dirty="0">
                <a:solidFill>
                  <a:srgbClr val="00B0F0"/>
                </a:solidFill>
              </a:rPr>
              <a:t>6:    obrázky   </a:t>
            </a:r>
            <a:r>
              <a:rPr lang="cs-CZ" sz="1000" dirty="0"/>
              <a:t>1. http://</a:t>
            </a:r>
            <a:r>
              <a:rPr lang="cs-CZ" sz="1000" dirty="0" smtClean="0"/>
              <a:t>www.shutterstock.com/pic.mhtml?id=96232691      </a:t>
            </a:r>
            <a:r>
              <a:rPr lang="cs-CZ" sz="1000" dirty="0">
                <a:solidFill>
                  <a:srgbClr val="00B0F0"/>
                </a:solidFill>
              </a:rPr>
              <a:t>online </a:t>
            </a:r>
            <a:r>
              <a:rPr lang="cs-CZ" sz="1000" dirty="0" smtClean="0">
                <a:solidFill>
                  <a:srgbClr val="00B0F0"/>
                </a:solidFill>
              </a:rPr>
              <a:t>7.11.2013</a:t>
            </a:r>
            <a:endParaRPr lang="cs-CZ" sz="1000" dirty="0" smtClean="0"/>
          </a:p>
          <a:p>
            <a:r>
              <a:rPr lang="cs-CZ" sz="1000" dirty="0" smtClean="0"/>
              <a:t>2</a:t>
            </a:r>
            <a:r>
              <a:rPr lang="cs-CZ" sz="1000" dirty="0"/>
              <a:t>. http://</a:t>
            </a:r>
            <a:r>
              <a:rPr lang="cs-CZ" sz="1000" dirty="0" smtClean="0"/>
              <a:t>www.shutterstock.com/pic-148207247/stock-photo-senior-man-having-a-heart-attack-isolated-on-white-background.html?src=Q9-uCqaVzB69QVsoyKpydw-1-33       </a:t>
            </a:r>
            <a:r>
              <a:rPr lang="cs-CZ" sz="1000" dirty="0" smtClean="0">
                <a:solidFill>
                  <a:srgbClr val="00B0F0"/>
                </a:solidFill>
              </a:rPr>
              <a:t>online 7.11.2013</a:t>
            </a:r>
            <a:endParaRPr lang="cs-CZ" sz="1000" dirty="0" smtClean="0"/>
          </a:p>
          <a:p>
            <a:r>
              <a:rPr lang="cs-CZ" sz="1000" dirty="0" smtClean="0"/>
              <a:t>3</a:t>
            </a:r>
            <a:r>
              <a:rPr lang="cs-CZ" sz="1000" dirty="0"/>
              <a:t>. http://</a:t>
            </a:r>
            <a:r>
              <a:rPr lang="cs-CZ" sz="1000" dirty="0" smtClean="0"/>
              <a:t>www.shutterstock.com/pic-11825965/stock-photo-female-patient-getting-an-injection-in-her-shoulder-isolated.html?src=t1xHjdZqZEKwmG3bPedw9Q-1-17      </a:t>
            </a:r>
            <a:r>
              <a:rPr lang="cs-CZ" sz="1000" dirty="0">
                <a:solidFill>
                  <a:srgbClr val="00B0F0"/>
                </a:solidFill>
              </a:rPr>
              <a:t>online </a:t>
            </a:r>
            <a:r>
              <a:rPr lang="cs-CZ" sz="1000" dirty="0" smtClean="0">
                <a:solidFill>
                  <a:srgbClr val="00B0F0"/>
                </a:solidFill>
              </a:rPr>
              <a:t>7.11.2013</a:t>
            </a:r>
            <a:endParaRPr lang="cs-CZ" sz="1000" dirty="0" smtClean="0"/>
          </a:p>
          <a:p>
            <a:r>
              <a:rPr lang="cs-CZ" sz="1000" dirty="0" smtClean="0"/>
              <a:t>4</a:t>
            </a:r>
            <a:r>
              <a:rPr lang="cs-CZ" sz="1000" dirty="0"/>
              <a:t>. http://</a:t>
            </a:r>
            <a:r>
              <a:rPr lang="cs-CZ" sz="1000" dirty="0" smtClean="0"/>
              <a:t>www.shutterstock.com/pic-138840899/stock-photo-a-young-woman-bleeding-from-her-nose-stops-bleeding-noses-with-a-handkerchief.html?src=xOWlOF5SE9NtcCm1p1-4HA-1-0      </a:t>
            </a:r>
            <a:r>
              <a:rPr lang="cs-CZ" sz="1000" dirty="0">
                <a:solidFill>
                  <a:srgbClr val="00B0F0"/>
                </a:solidFill>
              </a:rPr>
              <a:t>online </a:t>
            </a:r>
            <a:r>
              <a:rPr lang="cs-CZ" sz="1000" dirty="0" smtClean="0">
                <a:solidFill>
                  <a:srgbClr val="00B0F0"/>
                </a:solidFill>
              </a:rPr>
              <a:t>7.11.2013</a:t>
            </a:r>
            <a:endParaRPr lang="cs-CZ" sz="1000" dirty="0" smtClean="0"/>
          </a:p>
          <a:p>
            <a:r>
              <a:rPr lang="cs-CZ" sz="1000" dirty="0" smtClean="0"/>
              <a:t>5</a:t>
            </a:r>
            <a:r>
              <a:rPr lang="cs-CZ" sz="1000" dirty="0"/>
              <a:t>. http://</a:t>
            </a:r>
            <a:r>
              <a:rPr lang="cs-CZ" sz="1000" dirty="0" smtClean="0"/>
              <a:t>www.shutterstock.com/pic-139944535/stock-photo-medical-team-performing-surgery-on-a-patient.html?src=qXHiWSc6Olf4WOeHtHkjQQ-1-35</a:t>
            </a:r>
          </a:p>
          <a:p>
            <a:r>
              <a:rPr lang="cs-CZ" sz="1000" dirty="0">
                <a:solidFill>
                  <a:srgbClr val="00B0F0"/>
                </a:solidFill>
              </a:rPr>
              <a:t>online </a:t>
            </a:r>
            <a:r>
              <a:rPr lang="cs-CZ" sz="1000" dirty="0" smtClean="0">
                <a:solidFill>
                  <a:srgbClr val="00B0F0"/>
                </a:solidFill>
              </a:rPr>
              <a:t>7.11.2013</a:t>
            </a:r>
            <a:endParaRPr lang="cs-CZ" sz="1000" dirty="0" smtClean="0"/>
          </a:p>
          <a:p>
            <a:r>
              <a:rPr lang="cs-CZ" sz="1000" dirty="0"/>
              <a:t>6. http://</a:t>
            </a:r>
            <a:r>
              <a:rPr lang="cs-CZ" sz="1000" dirty="0" smtClean="0"/>
              <a:t>www.shutterstock.com/pic-140713159/stock-photo-young-african-woman-suffering-from-a-terrible-headache.html?src=05U0qGSocHhroNCq8xGliA-1-8      </a:t>
            </a:r>
            <a:r>
              <a:rPr lang="cs-CZ" sz="1000" dirty="0">
                <a:solidFill>
                  <a:srgbClr val="00B0F0"/>
                </a:solidFill>
              </a:rPr>
              <a:t>online </a:t>
            </a:r>
            <a:r>
              <a:rPr lang="cs-CZ" sz="1000" dirty="0" smtClean="0">
                <a:solidFill>
                  <a:srgbClr val="00B0F0"/>
                </a:solidFill>
              </a:rPr>
              <a:t>7.11.2013</a:t>
            </a:r>
            <a:endParaRPr lang="cs-CZ" sz="1000" dirty="0" smtClean="0"/>
          </a:p>
          <a:p>
            <a:r>
              <a:rPr lang="cs-CZ" sz="1000" dirty="0" smtClean="0"/>
              <a:t>7</a:t>
            </a:r>
            <a:r>
              <a:rPr lang="cs-CZ" sz="1000" dirty="0"/>
              <a:t>. http://</a:t>
            </a:r>
            <a:r>
              <a:rPr lang="cs-CZ" sz="1000" dirty="0" smtClean="0"/>
              <a:t>www.shutterstock.com/pic-123265486/stock-photo-broken-human-thigh-x-rays-image-left-leg-fracture.html?src=4sajEzgev8JaPYa9KtkqzQ-1-33</a:t>
            </a:r>
          </a:p>
          <a:p>
            <a:r>
              <a:rPr lang="cs-CZ" sz="1000" dirty="0">
                <a:solidFill>
                  <a:srgbClr val="00B0F0"/>
                </a:solidFill>
              </a:rPr>
              <a:t>online </a:t>
            </a:r>
            <a:r>
              <a:rPr lang="cs-CZ" sz="1000" dirty="0" smtClean="0">
                <a:solidFill>
                  <a:srgbClr val="00B0F0"/>
                </a:solidFill>
              </a:rPr>
              <a:t>7.11.2013</a:t>
            </a:r>
            <a:endParaRPr lang="cs-CZ" sz="1000" dirty="0" smtClean="0"/>
          </a:p>
          <a:p>
            <a:r>
              <a:rPr lang="cs-CZ" sz="1000" dirty="0"/>
              <a:t>8. http://</a:t>
            </a:r>
            <a:r>
              <a:rPr lang="cs-CZ" sz="1000" dirty="0" smtClean="0"/>
              <a:t>www.shutterstock.com/pic-134001557/stock-photo-nasal-infection-as-a-contagious-sinus-disease-transmitting-a-virus-with-a-human-nose-and-nostrils.html?src=TM_Jt4lRFPQmcLztBkpLCQ-1-9      </a:t>
            </a:r>
            <a:r>
              <a:rPr lang="cs-CZ" sz="1000" dirty="0">
                <a:solidFill>
                  <a:srgbClr val="00B0F0"/>
                </a:solidFill>
              </a:rPr>
              <a:t>online </a:t>
            </a:r>
            <a:r>
              <a:rPr lang="cs-CZ" sz="1000" dirty="0" smtClean="0">
                <a:solidFill>
                  <a:srgbClr val="00B0F0"/>
                </a:solidFill>
              </a:rPr>
              <a:t>7.11.2013</a:t>
            </a:r>
            <a:endParaRPr lang="cs-CZ" sz="1000" dirty="0" smtClean="0"/>
          </a:p>
          <a:p>
            <a:r>
              <a:rPr lang="cs-CZ" sz="1000" dirty="0" smtClean="0"/>
              <a:t> </a:t>
            </a:r>
            <a:r>
              <a:rPr lang="cs-CZ" sz="1000" dirty="0" err="1" smtClean="0">
                <a:solidFill>
                  <a:srgbClr val="66CCFF"/>
                </a:solidFill>
              </a:rPr>
              <a:t>Slide</a:t>
            </a:r>
            <a:r>
              <a:rPr lang="cs-CZ" sz="1000" dirty="0" smtClean="0">
                <a:solidFill>
                  <a:srgbClr val="66CCFF"/>
                </a:solidFill>
              </a:rPr>
              <a:t> </a:t>
            </a:r>
            <a:r>
              <a:rPr lang="cs-CZ" sz="1000" dirty="0">
                <a:solidFill>
                  <a:srgbClr val="66CCFF"/>
                </a:solidFill>
              </a:rPr>
              <a:t>8</a:t>
            </a:r>
            <a:r>
              <a:rPr lang="cs-CZ" sz="1000" dirty="0">
                <a:solidFill>
                  <a:srgbClr val="00B0F0"/>
                </a:solidFill>
              </a:rPr>
              <a:t>:    obrázky   </a:t>
            </a:r>
            <a:r>
              <a:rPr lang="cs-CZ" sz="1000" dirty="0" smtClean="0"/>
              <a:t>1. http</a:t>
            </a:r>
            <a:r>
              <a:rPr lang="cs-CZ" sz="1000" dirty="0"/>
              <a:t>://</a:t>
            </a:r>
            <a:r>
              <a:rPr lang="cs-CZ" sz="1000" dirty="0" smtClean="0"/>
              <a:t>www.shutterstock.com/pic-88218493/stock-photo-composition-with-vegetables-and-fruits-in-wicker-basket-isolated-on-white.html?src=R_drtMLfvnUsJ06tbCLaNA-1-11      </a:t>
            </a:r>
            <a:r>
              <a:rPr lang="cs-CZ" sz="1000" dirty="0">
                <a:solidFill>
                  <a:srgbClr val="00B0F0"/>
                </a:solidFill>
              </a:rPr>
              <a:t>online </a:t>
            </a:r>
            <a:r>
              <a:rPr lang="cs-CZ" sz="1000" dirty="0" smtClean="0">
                <a:solidFill>
                  <a:srgbClr val="00B0F0"/>
                </a:solidFill>
              </a:rPr>
              <a:t>7.11.2013</a:t>
            </a:r>
            <a:endParaRPr lang="cs-CZ" sz="1000" dirty="0" smtClean="0"/>
          </a:p>
          <a:p>
            <a:r>
              <a:rPr lang="cs-CZ" sz="1000" dirty="0"/>
              <a:t>2. http://www.shutterstock.com/pic-129373817/stock-photo-happy-family-with-two-girls-running-or-jogging-for-sport-and-better-fitness-in-a-meadow-in-summer.html?src=UhyQ-XlsCq-a_Mcsj5qNLQ-1-27 </a:t>
            </a:r>
            <a:r>
              <a:rPr lang="cs-CZ" sz="1000" dirty="0" smtClean="0"/>
              <a:t>      </a:t>
            </a:r>
            <a:r>
              <a:rPr lang="cs-CZ" sz="1000" dirty="0">
                <a:solidFill>
                  <a:srgbClr val="00B0F0"/>
                </a:solidFill>
              </a:rPr>
              <a:t>online </a:t>
            </a:r>
            <a:r>
              <a:rPr lang="cs-CZ" sz="1000" dirty="0" smtClean="0">
                <a:solidFill>
                  <a:srgbClr val="00B0F0"/>
                </a:solidFill>
              </a:rPr>
              <a:t>7.11.2013</a:t>
            </a:r>
            <a:r>
              <a:rPr lang="cs-CZ" sz="1000" dirty="0" smtClean="0"/>
              <a:t> </a:t>
            </a:r>
            <a:endParaRPr lang="cs-CZ" sz="1000" dirty="0"/>
          </a:p>
          <a:p>
            <a:r>
              <a:rPr lang="cs-CZ" sz="1000" dirty="0" smtClean="0">
                <a:solidFill>
                  <a:srgbClr val="00B0F0"/>
                </a:solidFill>
              </a:rPr>
              <a:t>video            </a:t>
            </a:r>
            <a:r>
              <a:rPr lang="cs-CZ" sz="1000" dirty="0" smtClean="0"/>
              <a:t>http</a:t>
            </a:r>
            <a:r>
              <a:rPr lang="cs-CZ" sz="1000" dirty="0"/>
              <a:t>://vimeo.com/53314328                        </a:t>
            </a:r>
            <a:r>
              <a:rPr lang="cs-CZ" sz="1000" dirty="0" smtClean="0">
                <a:solidFill>
                  <a:srgbClr val="0070C0"/>
                </a:solidFill>
              </a:rPr>
              <a:t>online  cit.06.11.2013         </a:t>
            </a:r>
            <a:endParaRPr lang="cs-CZ" sz="1000" dirty="0">
              <a:solidFill>
                <a:srgbClr val="0070C0"/>
              </a:solidFill>
            </a:endParaRPr>
          </a:p>
          <a:p>
            <a:r>
              <a:rPr lang="cs-CZ" sz="1000" dirty="0" smtClean="0">
                <a:solidFill>
                  <a:srgbClr val="00B0F0"/>
                </a:solidFill>
              </a:rPr>
              <a:t>test </a:t>
            </a:r>
            <a:r>
              <a:rPr lang="cs-CZ" sz="1000" dirty="0">
                <a:solidFill>
                  <a:srgbClr val="00B0F0"/>
                </a:solidFill>
              </a:rPr>
              <a:t>online  </a:t>
            </a:r>
            <a:r>
              <a:rPr lang="cs-CZ" sz="1000" dirty="0" smtClean="0"/>
              <a:t>http</a:t>
            </a:r>
            <a:r>
              <a:rPr lang="cs-CZ" sz="1000" dirty="0"/>
              <a:t>://</a:t>
            </a:r>
            <a:r>
              <a:rPr lang="cs-CZ" sz="1000" dirty="0" smtClean="0"/>
              <a:t>www.englishexercises.org/makeagame/viewgame.asp?id=2480      </a:t>
            </a:r>
            <a:r>
              <a:rPr lang="cs-CZ" sz="1000" dirty="0" smtClean="0">
                <a:solidFill>
                  <a:srgbClr val="0070C0"/>
                </a:solidFill>
              </a:rPr>
              <a:t>online  cit.07.11.2013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5546" y="228971"/>
            <a:ext cx="2328266" cy="461665"/>
          </a:xfrm>
          <a:prstGeom prst="rect">
            <a:avLst/>
          </a:prstGeom>
          <a:solidFill>
            <a:srgbClr val="4D19E1"/>
          </a:solidFill>
          <a:ln w="38100">
            <a:solidFill>
              <a:srgbClr val="9F257F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658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2498</TotalTime>
  <Words>1045</Words>
  <Application>Microsoft Office PowerPoint</Application>
  <PresentationFormat>Předvádění na obrazovce (4:3)</PresentationFormat>
  <Paragraphs>269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HEALTH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</dc:title>
  <dc:creator>Jana</dc:creator>
  <cp:lastModifiedBy>Jana</cp:lastModifiedBy>
  <cp:revision>220</cp:revision>
  <dcterms:created xsi:type="dcterms:W3CDTF">2013-11-04T22:03:12Z</dcterms:created>
  <dcterms:modified xsi:type="dcterms:W3CDTF">2013-12-01T10:45:37Z</dcterms:modified>
</cp:coreProperties>
</file>